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1" r:id="rId4"/>
  </p:sldMasterIdLst>
  <p:notesMasterIdLst>
    <p:notesMasterId r:id="rId30"/>
  </p:notesMasterIdLst>
  <p:handoutMasterIdLst>
    <p:handoutMasterId r:id="rId31"/>
  </p:handoutMasterIdLst>
  <p:sldIdLst>
    <p:sldId id="540" r:id="rId5"/>
    <p:sldId id="510" r:id="rId6"/>
    <p:sldId id="522" r:id="rId7"/>
    <p:sldId id="516" r:id="rId8"/>
    <p:sldId id="517" r:id="rId9"/>
    <p:sldId id="518" r:id="rId10"/>
    <p:sldId id="519" r:id="rId11"/>
    <p:sldId id="520" r:id="rId12"/>
    <p:sldId id="521" r:id="rId13"/>
    <p:sldId id="523" r:id="rId14"/>
    <p:sldId id="525" r:id="rId15"/>
    <p:sldId id="526" r:id="rId16"/>
    <p:sldId id="527" r:id="rId17"/>
    <p:sldId id="528" r:id="rId18"/>
    <p:sldId id="529" r:id="rId19"/>
    <p:sldId id="530" r:id="rId20"/>
    <p:sldId id="531" r:id="rId21"/>
    <p:sldId id="532" r:id="rId22"/>
    <p:sldId id="533" r:id="rId23"/>
    <p:sldId id="534" r:id="rId24"/>
    <p:sldId id="535" r:id="rId25"/>
    <p:sldId id="536" r:id="rId26"/>
    <p:sldId id="537" r:id="rId27"/>
    <p:sldId id="538" r:id="rId28"/>
    <p:sldId id="541" r:id="rId29"/>
  </p:sldIdLst>
  <p:sldSz cx="9144000" cy="6858000" type="screen4x3"/>
  <p:notesSz cx="9296400" cy="7010400"/>
  <p:custDataLst>
    <p:tags r:id="rId32"/>
  </p:custDataLst>
  <p:defaultTextStyle>
    <a:defPPr>
      <a:defRPr lang="en-US"/>
    </a:defPPr>
    <a:lvl1pPr marL="0" algn="l" defTabSz="457070" rtl="0" eaLnBrk="1" latinLnBrk="0" hangingPunct="1">
      <a:defRPr sz="1800" kern="1200">
        <a:solidFill>
          <a:schemeClr val="tx1"/>
        </a:solidFill>
        <a:latin typeface="+mn-lt"/>
        <a:ea typeface="+mn-ea"/>
        <a:cs typeface="+mn-cs"/>
      </a:defRPr>
    </a:lvl1pPr>
    <a:lvl2pPr marL="457070" algn="l" defTabSz="457070" rtl="0" eaLnBrk="1" latinLnBrk="0" hangingPunct="1">
      <a:defRPr sz="1800" kern="1200">
        <a:solidFill>
          <a:schemeClr val="tx1"/>
        </a:solidFill>
        <a:latin typeface="+mn-lt"/>
        <a:ea typeface="+mn-ea"/>
        <a:cs typeface="+mn-cs"/>
      </a:defRPr>
    </a:lvl2pPr>
    <a:lvl3pPr marL="914139" algn="l" defTabSz="457070" rtl="0" eaLnBrk="1" latinLnBrk="0" hangingPunct="1">
      <a:defRPr sz="1800" kern="1200">
        <a:solidFill>
          <a:schemeClr val="tx1"/>
        </a:solidFill>
        <a:latin typeface="+mn-lt"/>
        <a:ea typeface="+mn-ea"/>
        <a:cs typeface="+mn-cs"/>
      </a:defRPr>
    </a:lvl3pPr>
    <a:lvl4pPr marL="1371208" algn="l" defTabSz="457070" rtl="0" eaLnBrk="1" latinLnBrk="0" hangingPunct="1">
      <a:defRPr sz="1800" kern="1200">
        <a:solidFill>
          <a:schemeClr val="tx1"/>
        </a:solidFill>
        <a:latin typeface="+mn-lt"/>
        <a:ea typeface="+mn-ea"/>
        <a:cs typeface="+mn-cs"/>
      </a:defRPr>
    </a:lvl4pPr>
    <a:lvl5pPr marL="1828278" algn="l" defTabSz="457070" rtl="0" eaLnBrk="1" latinLnBrk="0" hangingPunct="1">
      <a:defRPr sz="1800" kern="1200">
        <a:solidFill>
          <a:schemeClr val="tx1"/>
        </a:solidFill>
        <a:latin typeface="+mn-lt"/>
        <a:ea typeface="+mn-ea"/>
        <a:cs typeface="+mn-cs"/>
      </a:defRPr>
    </a:lvl5pPr>
    <a:lvl6pPr marL="2285348" algn="l" defTabSz="457070" rtl="0" eaLnBrk="1" latinLnBrk="0" hangingPunct="1">
      <a:defRPr sz="1800" kern="1200">
        <a:solidFill>
          <a:schemeClr val="tx1"/>
        </a:solidFill>
        <a:latin typeface="+mn-lt"/>
        <a:ea typeface="+mn-ea"/>
        <a:cs typeface="+mn-cs"/>
      </a:defRPr>
    </a:lvl6pPr>
    <a:lvl7pPr marL="2742417" algn="l" defTabSz="457070" rtl="0" eaLnBrk="1" latinLnBrk="0" hangingPunct="1">
      <a:defRPr sz="1800" kern="1200">
        <a:solidFill>
          <a:schemeClr val="tx1"/>
        </a:solidFill>
        <a:latin typeface="+mn-lt"/>
        <a:ea typeface="+mn-ea"/>
        <a:cs typeface="+mn-cs"/>
      </a:defRPr>
    </a:lvl7pPr>
    <a:lvl8pPr marL="3199487" algn="l" defTabSz="457070" rtl="0" eaLnBrk="1" latinLnBrk="0" hangingPunct="1">
      <a:defRPr sz="1800" kern="1200">
        <a:solidFill>
          <a:schemeClr val="tx1"/>
        </a:solidFill>
        <a:latin typeface="+mn-lt"/>
        <a:ea typeface="+mn-ea"/>
        <a:cs typeface="+mn-cs"/>
      </a:defRPr>
    </a:lvl8pPr>
    <a:lvl9pPr marL="3656556" algn="l" defTabSz="45707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4656">
          <p15:clr>
            <a:srgbClr val="A4A3A4"/>
          </p15:clr>
        </p15:guide>
        <p15:guide id="2" pos="2928">
          <p15:clr>
            <a:srgbClr val="A4A3A4"/>
          </p15:clr>
        </p15:guide>
        <p15:guide id="3" orient="horz" pos="2928">
          <p15:clr>
            <a:srgbClr val="A4A3A4"/>
          </p15:clr>
        </p15:guide>
        <p15:guide id="4" pos="2208">
          <p15:clr>
            <a:srgbClr val="A4A3A4"/>
          </p15:clr>
        </p15:guide>
        <p15:guide id="5" orient="horz" pos="3511">
          <p15:clr>
            <a:srgbClr val="A4A3A4"/>
          </p15:clr>
        </p15:guide>
        <p15:guide id="6" orient="horz" pos="2208">
          <p15:clr>
            <a:srgbClr val="A4A3A4"/>
          </p15:clr>
        </p15:guide>
        <p15:guide id="7" pos="388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Zintl, Cristina" initials="ZC" lastIdx="1" clrIdx="0"/>
  <p:cmAuthor id="1" name="JP" initials="J" lastIdx="2" clrIdx="1">
    <p:extLst>
      <p:ext uri="{19B8F6BF-5375-455C-9EA6-DF929625EA0E}">
        <p15:presenceInfo xmlns:p15="http://schemas.microsoft.com/office/powerpoint/2012/main" userId="J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B632"/>
    <a:srgbClr val="007EA6"/>
    <a:srgbClr val="009AC7"/>
    <a:srgbClr val="009BC7"/>
    <a:srgbClr val="FF0066"/>
    <a:srgbClr val="595959"/>
    <a:srgbClr val="009BBE"/>
    <a:srgbClr val="0090BE"/>
    <a:srgbClr val="BB0202"/>
    <a:srgbClr val="6D6E7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9167" autoAdjust="0"/>
  </p:normalViewPr>
  <p:slideViewPr>
    <p:cSldViewPr snapToGrid="0" snapToObjects="1">
      <p:cViewPr varScale="1">
        <p:scale>
          <a:sx n="69" d="100"/>
          <a:sy n="69" d="100"/>
        </p:scale>
        <p:origin x="1184"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136"/>
    </p:cViewPr>
  </p:sorterViewPr>
  <p:notesViewPr>
    <p:cSldViewPr snapToGrid="0" snapToObjects="1">
      <p:cViewPr varScale="1">
        <p:scale>
          <a:sx n="112" d="100"/>
          <a:sy n="112" d="100"/>
        </p:scale>
        <p:origin x="2364" y="108"/>
      </p:cViewPr>
      <p:guideLst>
        <p:guide orient="horz" pos="4656"/>
        <p:guide pos="2928"/>
        <p:guide orient="horz" pos="2928"/>
        <p:guide pos="2208"/>
        <p:guide orient="horz" pos="3511"/>
        <p:guide orient="horz" pos="2208"/>
        <p:guide pos="388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4" tIns="46587" rIns="93174" bIns="46587" rtlCol="0"/>
          <a:lstStyle>
            <a:lvl1pPr algn="l">
              <a:defRPr sz="1300"/>
            </a:lvl1pPr>
          </a:lstStyle>
          <a:p>
            <a:endParaRPr lang="en-US" dirty="0"/>
          </a:p>
        </p:txBody>
      </p:sp>
      <p:sp>
        <p:nvSpPr>
          <p:cNvPr id="3" name="Date Placeholder 2"/>
          <p:cNvSpPr>
            <a:spLocks noGrp="1"/>
          </p:cNvSpPr>
          <p:nvPr>
            <p:ph type="dt" sz="quarter" idx="1"/>
          </p:nvPr>
        </p:nvSpPr>
        <p:spPr>
          <a:xfrm>
            <a:off x="5265808" y="0"/>
            <a:ext cx="4028440" cy="350520"/>
          </a:xfrm>
          <a:prstGeom prst="rect">
            <a:avLst/>
          </a:prstGeom>
        </p:spPr>
        <p:txBody>
          <a:bodyPr vert="horz" lIns="93174" tIns="46587" rIns="93174" bIns="46587" rtlCol="0"/>
          <a:lstStyle>
            <a:lvl1pPr algn="r">
              <a:defRPr sz="1300"/>
            </a:lvl1pPr>
          </a:lstStyle>
          <a:p>
            <a:fld id="{044A6BFE-9AF9-7C4F-B302-64CD1F87FBE0}" type="datetime1">
              <a:rPr lang="en-US" smtClean="0"/>
              <a:t>5/13/2019</a:t>
            </a:fld>
            <a:endParaRPr lang="en-US" dirty="0"/>
          </a:p>
        </p:txBody>
      </p:sp>
      <p:sp>
        <p:nvSpPr>
          <p:cNvPr id="4" name="Footer Placeholder 3"/>
          <p:cNvSpPr>
            <a:spLocks noGrp="1"/>
          </p:cNvSpPr>
          <p:nvPr>
            <p:ph type="ftr" sz="quarter" idx="2"/>
          </p:nvPr>
        </p:nvSpPr>
        <p:spPr>
          <a:xfrm>
            <a:off x="0" y="6658664"/>
            <a:ext cx="4028440" cy="350520"/>
          </a:xfrm>
          <a:prstGeom prst="rect">
            <a:avLst/>
          </a:prstGeom>
        </p:spPr>
        <p:txBody>
          <a:bodyPr vert="horz" lIns="93174" tIns="46587" rIns="93174" bIns="46587" rtlCol="0" anchor="b"/>
          <a:lstStyle>
            <a:lvl1pPr algn="l">
              <a:defRPr sz="1300"/>
            </a:lvl1pPr>
          </a:lstStyle>
          <a:p>
            <a:endParaRPr lang="en-US" dirty="0"/>
          </a:p>
        </p:txBody>
      </p:sp>
      <p:sp>
        <p:nvSpPr>
          <p:cNvPr id="5" name="Slide Number Placeholder 4"/>
          <p:cNvSpPr>
            <a:spLocks noGrp="1"/>
          </p:cNvSpPr>
          <p:nvPr>
            <p:ph type="sldNum" sz="quarter" idx="3"/>
          </p:nvPr>
        </p:nvSpPr>
        <p:spPr>
          <a:xfrm>
            <a:off x="5265808" y="6658664"/>
            <a:ext cx="4028440" cy="350520"/>
          </a:xfrm>
          <a:prstGeom prst="rect">
            <a:avLst/>
          </a:prstGeom>
        </p:spPr>
        <p:txBody>
          <a:bodyPr vert="horz" lIns="93174" tIns="46587" rIns="93174" bIns="46587" rtlCol="0" anchor="b"/>
          <a:lstStyle>
            <a:lvl1pPr algn="r">
              <a:defRPr sz="1300"/>
            </a:lvl1pPr>
          </a:lstStyle>
          <a:p>
            <a:fld id="{ABDAE3C6-9575-4B4D-9937-ABA3BDF3F538}" type="slidenum">
              <a:rPr lang="en-US" smtClean="0"/>
              <a:t>‹#›</a:t>
            </a:fld>
            <a:endParaRPr lang="en-US" dirty="0"/>
          </a:p>
        </p:txBody>
      </p:sp>
    </p:spTree>
    <p:extLst>
      <p:ext uri="{BB962C8B-B14F-4D97-AF65-F5344CB8AC3E}">
        <p14:creationId xmlns:p14="http://schemas.microsoft.com/office/powerpoint/2010/main" val="26624982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4" tIns="46587" rIns="93174" bIns="46587" rtlCol="0"/>
          <a:lstStyle>
            <a:lvl1pPr algn="l">
              <a:defRPr sz="1300"/>
            </a:lvl1pPr>
          </a:lstStyle>
          <a:p>
            <a:endParaRPr lang="en-US" dirty="0"/>
          </a:p>
        </p:txBody>
      </p:sp>
      <p:sp>
        <p:nvSpPr>
          <p:cNvPr id="3" name="Date Placeholder 2"/>
          <p:cNvSpPr>
            <a:spLocks noGrp="1"/>
          </p:cNvSpPr>
          <p:nvPr>
            <p:ph type="dt" idx="1"/>
          </p:nvPr>
        </p:nvSpPr>
        <p:spPr>
          <a:xfrm>
            <a:off x="5265808" y="0"/>
            <a:ext cx="4028440" cy="350520"/>
          </a:xfrm>
          <a:prstGeom prst="rect">
            <a:avLst/>
          </a:prstGeom>
        </p:spPr>
        <p:txBody>
          <a:bodyPr vert="horz" lIns="93174" tIns="46587" rIns="93174" bIns="46587" rtlCol="0"/>
          <a:lstStyle>
            <a:lvl1pPr algn="r">
              <a:defRPr sz="1300"/>
            </a:lvl1pPr>
          </a:lstStyle>
          <a:p>
            <a:fld id="{70A44E0C-DE4A-054B-AA47-B6F6A43B21F6}" type="datetime1">
              <a:rPr lang="en-US" smtClean="0"/>
              <a:t>5/13/2019</a:t>
            </a:fld>
            <a:endParaRPr lang="en-US" dirty="0"/>
          </a:p>
        </p:txBody>
      </p:sp>
      <p:sp>
        <p:nvSpPr>
          <p:cNvPr id="4" name="Slide Image Placeholder 3"/>
          <p:cNvSpPr>
            <a:spLocks noGrp="1" noRot="1" noChangeAspect="1"/>
          </p:cNvSpPr>
          <p:nvPr>
            <p:ph type="sldImg" idx="2"/>
          </p:nvPr>
        </p:nvSpPr>
        <p:spPr>
          <a:xfrm>
            <a:off x="2897188" y="527050"/>
            <a:ext cx="3505200" cy="2628900"/>
          </a:xfrm>
          <a:prstGeom prst="rect">
            <a:avLst/>
          </a:prstGeom>
          <a:noFill/>
          <a:ln w="12700">
            <a:solidFill>
              <a:prstClr val="black"/>
            </a:solidFill>
          </a:ln>
        </p:spPr>
        <p:txBody>
          <a:bodyPr vert="horz" lIns="93174" tIns="46587" rIns="93174" bIns="46587" rtlCol="0" anchor="ctr"/>
          <a:lstStyle/>
          <a:p>
            <a:endParaRPr lang="en-US" dirty="0"/>
          </a:p>
        </p:txBody>
      </p:sp>
      <p:sp>
        <p:nvSpPr>
          <p:cNvPr id="5" name="Notes Placeholder 4"/>
          <p:cNvSpPr>
            <a:spLocks noGrp="1"/>
          </p:cNvSpPr>
          <p:nvPr>
            <p:ph type="body" sz="quarter" idx="3"/>
          </p:nvPr>
        </p:nvSpPr>
        <p:spPr>
          <a:xfrm>
            <a:off x="929640" y="3329940"/>
            <a:ext cx="7437120" cy="3154680"/>
          </a:xfrm>
          <a:prstGeom prst="rect">
            <a:avLst/>
          </a:prstGeom>
        </p:spPr>
        <p:txBody>
          <a:bodyPr vert="horz" lIns="93174" tIns="46587" rIns="93174"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0520"/>
          </a:xfrm>
          <a:prstGeom prst="rect">
            <a:avLst/>
          </a:prstGeom>
        </p:spPr>
        <p:txBody>
          <a:bodyPr vert="horz" lIns="93174" tIns="46587" rIns="93174" bIns="46587" rtlCol="0" anchor="b"/>
          <a:lstStyle>
            <a:lvl1pPr algn="l">
              <a:defRPr sz="1300"/>
            </a:lvl1pPr>
          </a:lstStyle>
          <a:p>
            <a:endParaRPr lang="en-US" dirty="0"/>
          </a:p>
        </p:txBody>
      </p:sp>
      <p:sp>
        <p:nvSpPr>
          <p:cNvPr id="7" name="Slide Number Placeholder 6"/>
          <p:cNvSpPr>
            <a:spLocks noGrp="1"/>
          </p:cNvSpPr>
          <p:nvPr>
            <p:ph type="sldNum" sz="quarter" idx="5"/>
          </p:nvPr>
        </p:nvSpPr>
        <p:spPr>
          <a:xfrm>
            <a:off x="5265808" y="6658664"/>
            <a:ext cx="4028440" cy="350520"/>
          </a:xfrm>
          <a:prstGeom prst="rect">
            <a:avLst/>
          </a:prstGeom>
        </p:spPr>
        <p:txBody>
          <a:bodyPr vert="horz" lIns="93174" tIns="46587" rIns="93174" bIns="46587" rtlCol="0" anchor="b"/>
          <a:lstStyle>
            <a:lvl1pPr algn="r">
              <a:defRPr sz="1300"/>
            </a:lvl1pPr>
          </a:lstStyle>
          <a:p>
            <a:fld id="{1489C3B9-B0A0-4414-9F4A-F6C2F087AAB6}" type="slidenum">
              <a:rPr lang="en-US" smtClean="0"/>
              <a:t>‹#›</a:t>
            </a:fld>
            <a:endParaRPr lang="en-US" dirty="0"/>
          </a:p>
        </p:txBody>
      </p:sp>
    </p:spTree>
    <p:extLst>
      <p:ext uri="{BB962C8B-B14F-4D97-AF65-F5344CB8AC3E}">
        <p14:creationId xmlns:p14="http://schemas.microsoft.com/office/powerpoint/2010/main" val="4158809572"/>
      </p:ext>
    </p:extLst>
  </p:cSld>
  <p:clrMap bg1="lt1" tx1="dk1" bg2="lt2" tx2="dk2" accent1="accent1" accent2="accent2" accent3="accent3" accent4="accent4" accent5="accent5" accent6="accent6" hlink="hlink" folHlink="folHlink"/>
  <p:hf hdr="0" ftr="0" dt="0"/>
  <p:notesStyle>
    <a:lvl1pPr marL="0" algn="l" defTabSz="914139" rtl="0" eaLnBrk="1" latinLnBrk="0" hangingPunct="1">
      <a:defRPr sz="1200" kern="1200">
        <a:solidFill>
          <a:schemeClr val="tx1"/>
        </a:solidFill>
        <a:latin typeface="+mn-lt"/>
        <a:ea typeface="+mn-ea"/>
        <a:cs typeface="+mn-cs"/>
      </a:defRPr>
    </a:lvl1pPr>
    <a:lvl2pPr marL="457070" algn="l" defTabSz="914139" rtl="0" eaLnBrk="1" latinLnBrk="0" hangingPunct="1">
      <a:defRPr sz="1200" kern="1200">
        <a:solidFill>
          <a:schemeClr val="tx1"/>
        </a:solidFill>
        <a:latin typeface="+mn-lt"/>
        <a:ea typeface="+mn-ea"/>
        <a:cs typeface="+mn-cs"/>
      </a:defRPr>
    </a:lvl2pPr>
    <a:lvl3pPr marL="914139" algn="l" defTabSz="914139" rtl="0" eaLnBrk="1" latinLnBrk="0" hangingPunct="1">
      <a:defRPr sz="1200" kern="1200">
        <a:solidFill>
          <a:schemeClr val="tx1"/>
        </a:solidFill>
        <a:latin typeface="+mn-lt"/>
        <a:ea typeface="+mn-ea"/>
        <a:cs typeface="+mn-cs"/>
      </a:defRPr>
    </a:lvl3pPr>
    <a:lvl4pPr marL="1371208" algn="l" defTabSz="914139" rtl="0" eaLnBrk="1" latinLnBrk="0" hangingPunct="1">
      <a:defRPr sz="1200" kern="1200">
        <a:solidFill>
          <a:schemeClr val="tx1"/>
        </a:solidFill>
        <a:latin typeface="+mn-lt"/>
        <a:ea typeface="+mn-ea"/>
        <a:cs typeface="+mn-cs"/>
      </a:defRPr>
    </a:lvl4pPr>
    <a:lvl5pPr marL="1828278" algn="l" defTabSz="914139" rtl="0" eaLnBrk="1" latinLnBrk="0" hangingPunct="1">
      <a:defRPr sz="1200" kern="1200">
        <a:solidFill>
          <a:schemeClr val="tx1"/>
        </a:solidFill>
        <a:latin typeface="+mn-lt"/>
        <a:ea typeface="+mn-ea"/>
        <a:cs typeface="+mn-cs"/>
      </a:defRPr>
    </a:lvl5pPr>
    <a:lvl6pPr marL="2285348" algn="l" defTabSz="914139" rtl="0" eaLnBrk="1" latinLnBrk="0" hangingPunct="1">
      <a:defRPr sz="1200" kern="1200">
        <a:solidFill>
          <a:schemeClr val="tx1"/>
        </a:solidFill>
        <a:latin typeface="+mn-lt"/>
        <a:ea typeface="+mn-ea"/>
        <a:cs typeface="+mn-cs"/>
      </a:defRPr>
    </a:lvl6pPr>
    <a:lvl7pPr marL="2742417" algn="l" defTabSz="914139" rtl="0" eaLnBrk="1" latinLnBrk="0" hangingPunct="1">
      <a:defRPr sz="1200" kern="1200">
        <a:solidFill>
          <a:schemeClr val="tx1"/>
        </a:solidFill>
        <a:latin typeface="+mn-lt"/>
        <a:ea typeface="+mn-ea"/>
        <a:cs typeface="+mn-cs"/>
      </a:defRPr>
    </a:lvl7pPr>
    <a:lvl8pPr marL="3199487" algn="l" defTabSz="914139" rtl="0" eaLnBrk="1" latinLnBrk="0" hangingPunct="1">
      <a:defRPr sz="1200" kern="1200">
        <a:solidFill>
          <a:schemeClr val="tx1"/>
        </a:solidFill>
        <a:latin typeface="+mn-lt"/>
        <a:ea typeface="+mn-ea"/>
        <a:cs typeface="+mn-cs"/>
      </a:defRPr>
    </a:lvl8pPr>
    <a:lvl9pPr marL="3656556" algn="l" defTabSz="91413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30275" y="742950"/>
            <a:ext cx="4960938" cy="3719513"/>
          </a:xfrm>
        </p:spPr>
      </p:sp>
      <p:sp>
        <p:nvSpPr>
          <p:cNvPr id="3" name="Segnaposto note 2"/>
          <p:cNvSpPr>
            <a:spLocks noGrp="1"/>
          </p:cNvSpPr>
          <p:nvPr>
            <p:ph type="body" idx="1"/>
          </p:nvPr>
        </p:nvSpPr>
        <p:spPr/>
        <p:txBody>
          <a:bodyPr/>
          <a:lstStyle/>
          <a:p>
            <a:endParaRPr lang="it-IT" altLang="it-IT" dirty="0"/>
          </a:p>
        </p:txBody>
      </p:sp>
    </p:spTree>
    <p:extLst>
      <p:ext uri="{BB962C8B-B14F-4D97-AF65-F5344CB8AC3E}">
        <p14:creationId xmlns:p14="http://schemas.microsoft.com/office/powerpoint/2010/main" val="4098120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30275" y="742950"/>
            <a:ext cx="4960938" cy="3719513"/>
          </a:xfrm>
        </p:spPr>
      </p:sp>
      <p:sp>
        <p:nvSpPr>
          <p:cNvPr id="3" name="Segnaposto note 2"/>
          <p:cNvSpPr>
            <a:spLocks noGrp="1"/>
          </p:cNvSpPr>
          <p:nvPr>
            <p:ph type="body" idx="1"/>
          </p:nvPr>
        </p:nvSpPr>
        <p:spPr/>
        <p:txBody>
          <a:bodyPr/>
          <a:lstStyle/>
          <a:p>
            <a:endParaRPr lang="it-IT" altLang="it-IT" dirty="0"/>
          </a:p>
        </p:txBody>
      </p:sp>
    </p:spTree>
    <p:extLst>
      <p:ext uri="{BB962C8B-B14F-4D97-AF65-F5344CB8AC3E}">
        <p14:creationId xmlns:p14="http://schemas.microsoft.com/office/powerpoint/2010/main" val="3546226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30275" y="742950"/>
            <a:ext cx="4960938" cy="3719513"/>
          </a:xfrm>
        </p:spPr>
      </p:sp>
      <p:sp>
        <p:nvSpPr>
          <p:cNvPr id="3" name="Segnaposto note 2"/>
          <p:cNvSpPr>
            <a:spLocks noGrp="1"/>
          </p:cNvSpPr>
          <p:nvPr>
            <p:ph type="body" idx="1"/>
          </p:nvPr>
        </p:nvSpPr>
        <p:spPr/>
        <p:txBody>
          <a:bodyPr/>
          <a:lstStyle/>
          <a:p>
            <a:endParaRPr lang="it-IT" altLang="it-IT" dirty="0"/>
          </a:p>
        </p:txBody>
      </p:sp>
    </p:spTree>
    <p:extLst>
      <p:ext uri="{BB962C8B-B14F-4D97-AF65-F5344CB8AC3E}">
        <p14:creationId xmlns:p14="http://schemas.microsoft.com/office/powerpoint/2010/main" val="50141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30275" y="742950"/>
            <a:ext cx="4960938" cy="3719513"/>
          </a:xfrm>
        </p:spPr>
      </p:sp>
      <p:sp>
        <p:nvSpPr>
          <p:cNvPr id="3" name="Segnaposto note 2"/>
          <p:cNvSpPr>
            <a:spLocks noGrp="1"/>
          </p:cNvSpPr>
          <p:nvPr>
            <p:ph type="body" idx="1"/>
          </p:nvPr>
        </p:nvSpPr>
        <p:spPr/>
        <p:txBody>
          <a:bodyPr/>
          <a:lstStyle/>
          <a:p>
            <a:endParaRPr lang="it-IT" altLang="it-IT" dirty="0"/>
          </a:p>
        </p:txBody>
      </p:sp>
    </p:spTree>
    <p:extLst>
      <p:ext uri="{BB962C8B-B14F-4D97-AF65-F5344CB8AC3E}">
        <p14:creationId xmlns:p14="http://schemas.microsoft.com/office/powerpoint/2010/main" val="996584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30275" y="742950"/>
            <a:ext cx="4960938" cy="3719513"/>
          </a:xfrm>
        </p:spPr>
      </p:sp>
      <p:sp>
        <p:nvSpPr>
          <p:cNvPr id="3" name="Segnaposto note 2"/>
          <p:cNvSpPr>
            <a:spLocks noGrp="1"/>
          </p:cNvSpPr>
          <p:nvPr>
            <p:ph type="body" idx="1"/>
          </p:nvPr>
        </p:nvSpPr>
        <p:spPr/>
        <p:txBody>
          <a:bodyPr/>
          <a:lstStyle/>
          <a:p>
            <a:endParaRPr lang="it-IT" altLang="it-IT" dirty="0"/>
          </a:p>
        </p:txBody>
      </p:sp>
    </p:spTree>
    <p:extLst>
      <p:ext uri="{BB962C8B-B14F-4D97-AF65-F5344CB8AC3E}">
        <p14:creationId xmlns:p14="http://schemas.microsoft.com/office/powerpoint/2010/main" val="3128646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30275" y="742950"/>
            <a:ext cx="4960938" cy="3719513"/>
          </a:xfrm>
        </p:spPr>
      </p:sp>
      <p:sp>
        <p:nvSpPr>
          <p:cNvPr id="3" name="Segnaposto note 2"/>
          <p:cNvSpPr>
            <a:spLocks noGrp="1"/>
          </p:cNvSpPr>
          <p:nvPr>
            <p:ph type="body" idx="1"/>
          </p:nvPr>
        </p:nvSpPr>
        <p:spPr/>
        <p:txBody>
          <a:bodyPr/>
          <a:lstStyle/>
          <a:p>
            <a:endParaRPr lang="it-IT" altLang="it-IT" dirty="0"/>
          </a:p>
        </p:txBody>
      </p:sp>
    </p:spTree>
    <p:extLst>
      <p:ext uri="{BB962C8B-B14F-4D97-AF65-F5344CB8AC3E}">
        <p14:creationId xmlns:p14="http://schemas.microsoft.com/office/powerpoint/2010/main" val="2873417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30275" y="742950"/>
            <a:ext cx="4960938" cy="3719513"/>
          </a:xfrm>
        </p:spPr>
      </p:sp>
      <p:sp>
        <p:nvSpPr>
          <p:cNvPr id="3" name="Segnaposto note 2"/>
          <p:cNvSpPr>
            <a:spLocks noGrp="1"/>
          </p:cNvSpPr>
          <p:nvPr>
            <p:ph type="body" idx="1"/>
          </p:nvPr>
        </p:nvSpPr>
        <p:spPr/>
        <p:txBody>
          <a:bodyPr/>
          <a:lstStyle/>
          <a:p>
            <a:endParaRPr lang="it-IT" altLang="it-IT" dirty="0"/>
          </a:p>
        </p:txBody>
      </p:sp>
    </p:spTree>
    <p:extLst>
      <p:ext uri="{BB962C8B-B14F-4D97-AF65-F5344CB8AC3E}">
        <p14:creationId xmlns:p14="http://schemas.microsoft.com/office/powerpoint/2010/main" val="4247478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30275" y="742950"/>
            <a:ext cx="4960938" cy="3719513"/>
          </a:xfrm>
        </p:spPr>
      </p:sp>
      <p:sp>
        <p:nvSpPr>
          <p:cNvPr id="3" name="Segnaposto note 2"/>
          <p:cNvSpPr>
            <a:spLocks noGrp="1"/>
          </p:cNvSpPr>
          <p:nvPr>
            <p:ph type="body" idx="1"/>
          </p:nvPr>
        </p:nvSpPr>
        <p:spPr/>
        <p:txBody>
          <a:bodyPr/>
          <a:lstStyle/>
          <a:p>
            <a:endParaRPr lang="it-IT" altLang="it-IT" dirty="0"/>
          </a:p>
        </p:txBody>
      </p:sp>
    </p:spTree>
    <p:extLst>
      <p:ext uri="{BB962C8B-B14F-4D97-AF65-F5344CB8AC3E}">
        <p14:creationId xmlns:p14="http://schemas.microsoft.com/office/powerpoint/2010/main" val="2092161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30275" y="742950"/>
            <a:ext cx="4960938" cy="3719513"/>
          </a:xfrm>
        </p:spPr>
      </p:sp>
      <p:sp>
        <p:nvSpPr>
          <p:cNvPr id="3" name="Segnaposto note 2"/>
          <p:cNvSpPr>
            <a:spLocks noGrp="1"/>
          </p:cNvSpPr>
          <p:nvPr>
            <p:ph type="body" idx="1"/>
          </p:nvPr>
        </p:nvSpPr>
        <p:spPr/>
        <p:txBody>
          <a:bodyPr/>
          <a:lstStyle/>
          <a:p>
            <a:endParaRPr lang="it-IT" altLang="it-IT" dirty="0"/>
          </a:p>
        </p:txBody>
      </p:sp>
    </p:spTree>
    <p:extLst>
      <p:ext uri="{BB962C8B-B14F-4D97-AF65-F5344CB8AC3E}">
        <p14:creationId xmlns:p14="http://schemas.microsoft.com/office/powerpoint/2010/main" val="34245573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jpeg"/><Relationship Id="rId4"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11215"/>
            <a:ext cx="9144000" cy="5448265"/>
          </a:xfrm>
          <a:prstGeom prst="rect">
            <a:avLst/>
          </a:prstGeom>
        </p:spPr>
      </p:pic>
      <p:sp>
        <p:nvSpPr>
          <p:cNvPr id="2" name="Title 1"/>
          <p:cNvSpPr>
            <a:spLocks noGrp="1"/>
          </p:cNvSpPr>
          <p:nvPr>
            <p:ph type="ctrTitle" hasCustomPrompt="1"/>
          </p:nvPr>
        </p:nvSpPr>
        <p:spPr>
          <a:xfrm>
            <a:off x="3565326" y="2130426"/>
            <a:ext cx="5221478" cy="1183640"/>
          </a:xfrm>
        </p:spPr>
        <p:txBody>
          <a:bodyPr/>
          <a:lstStyle>
            <a:lvl1pPr algn="ctr">
              <a:lnSpc>
                <a:spcPct val="80000"/>
              </a:lnSpc>
              <a:defRPr sz="4400" b="1">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3565326" y="3423163"/>
            <a:ext cx="5221478" cy="985345"/>
          </a:xfrm>
        </p:spPr>
        <p:txBody>
          <a:bodyPr/>
          <a:lstStyle>
            <a:lvl1pPr marL="0" indent="0" algn="ctr">
              <a:buNone/>
              <a:defRPr>
                <a:solidFill>
                  <a:srgbClr val="FFFFFF"/>
                </a:solidFill>
              </a:defRPr>
            </a:lvl1pPr>
            <a:lvl2pPr marL="456940" indent="0" algn="ctr">
              <a:buNone/>
              <a:defRPr>
                <a:solidFill>
                  <a:schemeClr val="tx1">
                    <a:tint val="75000"/>
                  </a:schemeClr>
                </a:solidFill>
              </a:defRPr>
            </a:lvl2pPr>
            <a:lvl3pPr marL="913879" indent="0" algn="ctr">
              <a:buNone/>
              <a:defRPr>
                <a:solidFill>
                  <a:schemeClr val="tx1">
                    <a:tint val="75000"/>
                  </a:schemeClr>
                </a:solidFill>
              </a:defRPr>
            </a:lvl3pPr>
            <a:lvl4pPr marL="1370816" indent="0" algn="ctr">
              <a:buNone/>
              <a:defRPr>
                <a:solidFill>
                  <a:schemeClr val="tx1">
                    <a:tint val="75000"/>
                  </a:schemeClr>
                </a:solidFill>
              </a:defRPr>
            </a:lvl4pPr>
            <a:lvl5pPr marL="1827756" indent="0" algn="ctr">
              <a:buNone/>
              <a:defRPr>
                <a:solidFill>
                  <a:schemeClr val="tx1">
                    <a:tint val="75000"/>
                  </a:schemeClr>
                </a:solidFill>
              </a:defRPr>
            </a:lvl5pPr>
            <a:lvl6pPr marL="2284696" indent="0" algn="ctr">
              <a:buNone/>
              <a:defRPr>
                <a:solidFill>
                  <a:schemeClr val="tx1">
                    <a:tint val="75000"/>
                  </a:schemeClr>
                </a:solidFill>
              </a:defRPr>
            </a:lvl6pPr>
            <a:lvl7pPr marL="2741634" indent="0" algn="ctr">
              <a:buNone/>
              <a:defRPr>
                <a:solidFill>
                  <a:schemeClr val="tx1">
                    <a:tint val="75000"/>
                  </a:schemeClr>
                </a:solidFill>
              </a:defRPr>
            </a:lvl7pPr>
            <a:lvl8pPr marL="3198574" indent="0" algn="ctr">
              <a:buNone/>
              <a:defRPr>
                <a:solidFill>
                  <a:schemeClr val="tx1">
                    <a:tint val="75000"/>
                  </a:schemeClr>
                </a:solidFill>
              </a:defRPr>
            </a:lvl8pPr>
            <a:lvl9pPr marL="3655513" indent="0" algn="ctr">
              <a:buNone/>
              <a:defRPr>
                <a:solidFill>
                  <a:schemeClr val="tx1">
                    <a:tint val="75000"/>
                  </a:schemeClr>
                </a:solidFill>
              </a:defRPr>
            </a:lvl9pPr>
          </a:lstStyle>
          <a:p>
            <a:r>
              <a:rPr lang="en-US"/>
              <a:t>Click to edit Master subtitle style</a:t>
            </a:r>
            <a:endParaRPr lang="en-US" dirty="0"/>
          </a:p>
        </p:txBody>
      </p:sp>
      <p:pic>
        <p:nvPicPr>
          <p:cNvPr id="5" name="Picture 2" descr="X:\zzz LIBRARIES\LOGO LIBRARY\Tennant (TEN)\_Tennant\Tennant logo_sq_color_RGB.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56450" y="0"/>
            <a:ext cx="987552" cy="987552"/>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7" name="Picture Placeholder 6"/>
          <p:cNvSpPr>
            <a:spLocks noGrp="1"/>
          </p:cNvSpPr>
          <p:nvPr>
            <p:ph type="pic" sz="quarter" idx="10"/>
          </p:nvPr>
        </p:nvSpPr>
        <p:spPr>
          <a:xfrm>
            <a:off x="0" y="1411288"/>
            <a:ext cx="3208131" cy="5446712"/>
          </a:xfrm>
        </p:spPr>
        <p:txBody>
          <a:bodyPr/>
          <a:lstStyle/>
          <a:p>
            <a:r>
              <a:rPr lang="en-US" dirty="0"/>
              <a:t>Click icon to add picture</a:t>
            </a:r>
          </a:p>
        </p:txBody>
      </p:sp>
    </p:spTree>
    <p:extLst>
      <p:ext uri="{BB962C8B-B14F-4D97-AF65-F5344CB8AC3E}">
        <p14:creationId xmlns:p14="http://schemas.microsoft.com/office/powerpoint/2010/main" val="2507510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1" name="Picture Placeholder 10"/>
          <p:cNvSpPr>
            <a:spLocks noGrp="1"/>
          </p:cNvSpPr>
          <p:nvPr>
            <p:ph type="pic" sz="quarter" idx="12"/>
          </p:nvPr>
        </p:nvSpPr>
        <p:spPr>
          <a:xfrm>
            <a:off x="-1" y="0"/>
            <a:ext cx="3208131" cy="6858000"/>
          </a:xfrm>
        </p:spPr>
        <p:txBody>
          <a:bodyPr/>
          <a:lstStyle>
            <a:lvl1pPr>
              <a:defRPr>
                <a:latin typeface="Calibri"/>
                <a:cs typeface="Calibri"/>
              </a:defRPr>
            </a:lvl1pPr>
          </a:lstStyle>
          <a:p>
            <a:r>
              <a:rPr lang="en-US" dirty="0"/>
              <a:t>Click icon to add picture</a:t>
            </a:r>
          </a:p>
        </p:txBody>
      </p:sp>
      <p:sp>
        <p:nvSpPr>
          <p:cNvPr id="5" name="Title 1"/>
          <p:cNvSpPr>
            <a:spLocks noGrp="1"/>
          </p:cNvSpPr>
          <p:nvPr>
            <p:ph type="ctrTitle" hasCustomPrompt="1"/>
          </p:nvPr>
        </p:nvSpPr>
        <p:spPr>
          <a:xfrm>
            <a:off x="3662663" y="1673997"/>
            <a:ext cx="5029058" cy="1183640"/>
          </a:xfrm>
        </p:spPr>
        <p:txBody>
          <a:bodyPr/>
          <a:lstStyle>
            <a:lvl1pPr algn="ctr">
              <a:lnSpc>
                <a:spcPct val="80000"/>
              </a:lnSpc>
              <a:defRPr sz="4400" b="1">
                <a:solidFill>
                  <a:srgbClr val="0090BE"/>
                </a:solidFill>
              </a:defRPr>
            </a:lvl1pPr>
          </a:lstStyle>
          <a:p>
            <a:r>
              <a:rPr lang="en-US" dirty="0"/>
              <a:t>CLICK TO EDIT MASTER TITLE</a:t>
            </a:r>
          </a:p>
        </p:txBody>
      </p:sp>
      <p:sp>
        <p:nvSpPr>
          <p:cNvPr id="6" name="Subtitle 2"/>
          <p:cNvSpPr>
            <a:spLocks noGrp="1"/>
          </p:cNvSpPr>
          <p:nvPr>
            <p:ph type="subTitle" idx="1"/>
          </p:nvPr>
        </p:nvSpPr>
        <p:spPr>
          <a:xfrm>
            <a:off x="3662663" y="2966734"/>
            <a:ext cx="5029058" cy="985345"/>
          </a:xfrm>
        </p:spPr>
        <p:txBody>
          <a:bodyPr/>
          <a:lstStyle>
            <a:lvl1pPr marL="0" indent="0" algn="ctr">
              <a:buNone/>
              <a:defRPr>
                <a:solidFill>
                  <a:schemeClr val="tx1">
                    <a:lumMod val="65000"/>
                    <a:lumOff val="35000"/>
                  </a:schemeClr>
                </a:solidFill>
              </a:defRPr>
            </a:lvl1pPr>
            <a:lvl2pPr marL="456940" indent="0" algn="ctr">
              <a:buNone/>
              <a:defRPr>
                <a:solidFill>
                  <a:schemeClr val="tx1">
                    <a:tint val="75000"/>
                  </a:schemeClr>
                </a:solidFill>
              </a:defRPr>
            </a:lvl2pPr>
            <a:lvl3pPr marL="913879" indent="0" algn="ctr">
              <a:buNone/>
              <a:defRPr>
                <a:solidFill>
                  <a:schemeClr val="tx1">
                    <a:tint val="75000"/>
                  </a:schemeClr>
                </a:solidFill>
              </a:defRPr>
            </a:lvl3pPr>
            <a:lvl4pPr marL="1370816" indent="0" algn="ctr">
              <a:buNone/>
              <a:defRPr>
                <a:solidFill>
                  <a:schemeClr val="tx1">
                    <a:tint val="75000"/>
                  </a:schemeClr>
                </a:solidFill>
              </a:defRPr>
            </a:lvl4pPr>
            <a:lvl5pPr marL="1827756" indent="0" algn="ctr">
              <a:buNone/>
              <a:defRPr>
                <a:solidFill>
                  <a:schemeClr val="tx1">
                    <a:tint val="75000"/>
                  </a:schemeClr>
                </a:solidFill>
              </a:defRPr>
            </a:lvl5pPr>
            <a:lvl6pPr marL="2284696" indent="0" algn="ctr">
              <a:buNone/>
              <a:defRPr>
                <a:solidFill>
                  <a:schemeClr val="tx1">
                    <a:tint val="75000"/>
                  </a:schemeClr>
                </a:solidFill>
              </a:defRPr>
            </a:lvl6pPr>
            <a:lvl7pPr marL="2741634" indent="0" algn="ctr">
              <a:buNone/>
              <a:defRPr>
                <a:solidFill>
                  <a:schemeClr val="tx1">
                    <a:tint val="75000"/>
                  </a:schemeClr>
                </a:solidFill>
              </a:defRPr>
            </a:lvl7pPr>
            <a:lvl8pPr marL="3198574" indent="0" algn="ctr">
              <a:buNone/>
              <a:defRPr>
                <a:solidFill>
                  <a:schemeClr val="tx1">
                    <a:tint val="75000"/>
                  </a:schemeClr>
                </a:solidFill>
              </a:defRPr>
            </a:lvl8pPr>
            <a:lvl9pPr marL="3655513" indent="0" algn="ctr">
              <a:buNone/>
              <a:defRPr>
                <a:solidFill>
                  <a:schemeClr val="tx1">
                    <a:tint val="75000"/>
                  </a:schemeClr>
                </a:solidFill>
              </a:defRPr>
            </a:lvl9pPr>
          </a:lstStyle>
          <a:p>
            <a:r>
              <a:rPr lang="en-US"/>
              <a:t>Click to edit Master subtitle style</a:t>
            </a:r>
            <a:endParaRPr lang="en-US" dirty="0"/>
          </a:p>
        </p:txBody>
      </p:sp>
      <p:pic>
        <p:nvPicPr>
          <p:cNvPr id="8" name="Picture 2" descr="X:\zzz LIBRARIES\LOGO LIBRARY\Tennant (TEN)\_Tennant\Tennant logo_sq_color_RGB.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56450" y="0"/>
            <a:ext cx="987552" cy="987552"/>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6308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800" b="1">
                <a:solidFill>
                  <a:srgbClr val="009BBE"/>
                </a:solidFill>
              </a:defRPr>
            </a:lvl1pPr>
          </a:lstStyle>
          <a:p>
            <a:r>
              <a:rPr lang="en-US"/>
              <a:t>Click to edit Master title style</a:t>
            </a:r>
            <a:endParaRPr lang="en-US" dirty="0"/>
          </a:p>
        </p:txBody>
      </p:sp>
      <p:sp>
        <p:nvSpPr>
          <p:cNvPr id="3" name="Content Placeholder 2"/>
          <p:cNvSpPr>
            <a:spLocks noGrp="1"/>
          </p:cNvSpPr>
          <p:nvPr>
            <p:ph idx="1"/>
          </p:nvPr>
        </p:nvSpPr>
        <p:spPr/>
        <p:txBody>
          <a:bodyPr>
            <a:noAutofit/>
          </a:bodyPr>
          <a:lstStyle>
            <a:lvl1pPr>
              <a:buClr>
                <a:srgbClr val="009BC7"/>
              </a:buClr>
              <a:defRPr/>
            </a:lvl1pPr>
            <a:lvl2pPr>
              <a:buClr>
                <a:srgbClr val="009BC7"/>
              </a:buClr>
              <a:defRPr/>
            </a:lvl2pPr>
            <a:lvl3pPr>
              <a:buClr>
                <a:srgbClr val="009BC7"/>
              </a:buClr>
              <a:defRPr/>
            </a:lvl3pPr>
            <a:lvl4pPr>
              <a:buClr>
                <a:srgbClr val="009BC7"/>
              </a:buClr>
              <a:defRPr/>
            </a:lvl4pPr>
            <a:lvl5pPr>
              <a:buClr>
                <a:srgbClr val="009BC7"/>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2" descr="X:\zzz LIBRARIES\LOGO LIBRARY\Tennant (TEN)\_Tennant\Tennant logo_sq_color_RGB.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56450" y="0"/>
            <a:ext cx="987552" cy="987552"/>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199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r="1047" b="52"/>
          <a:stretch/>
        </p:blipFill>
        <p:spPr>
          <a:xfrm>
            <a:off x="1" y="-3576"/>
            <a:ext cx="9144000" cy="6861576"/>
          </a:xfrm>
          <a:prstGeom prst="rect">
            <a:avLst/>
          </a:prstGeom>
        </p:spPr>
      </p:pic>
      <p:sp>
        <p:nvSpPr>
          <p:cNvPr id="26" name="Title 1"/>
          <p:cNvSpPr>
            <a:spLocks noGrp="1"/>
          </p:cNvSpPr>
          <p:nvPr>
            <p:ph type="title"/>
          </p:nvPr>
        </p:nvSpPr>
        <p:spPr>
          <a:xfrm>
            <a:off x="383402" y="318468"/>
            <a:ext cx="2509138" cy="781652"/>
          </a:xfrm>
        </p:spPr>
        <p:txBody>
          <a:bodyPr/>
          <a:lstStyle>
            <a:lvl1pPr>
              <a:defRPr sz="2400">
                <a:solidFill>
                  <a:srgbClr val="009BC9"/>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grpSp>
        <p:nvGrpSpPr>
          <p:cNvPr id="27" name="Group 26"/>
          <p:cNvGrpSpPr/>
          <p:nvPr userDrawn="1"/>
        </p:nvGrpSpPr>
        <p:grpSpPr>
          <a:xfrm>
            <a:off x="3509492" y="1588368"/>
            <a:ext cx="1147106" cy="555127"/>
            <a:chOff x="3556813" y="1727987"/>
            <a:chExt cx="1147106" cy="555127"/>
          </a:xfrm>
        </p:grpSpPr>
        <p:sp>
          <p:nvSpPr>
            <p:cNvPr id="29" name="Rectangle 28"/>
            <p:cNvSpPr/>
            <p:nvPr/>
          </p:nvSpPr>
          <p:spPr>
            <a:xfrm>
              <a:off x="3556813" y="1727987"/>
              <a:ext cx="1147106" cy="519373"/>
            </a:xfrm>
            <a:prstGeom prst="rect">
              <a:avLst/>
            </a:prstGeom>
          </p:spPr>
          <p:txBody>
            <a:bodyPr wrap="none">
              <a:spAutoFit/>
            </a:bodyPr>
            <a:lstStyle/>
            <a:p>
              <a:pPr lvl="0" indent="0">
                <a:lnSpc>
                  <a:spcPct val="75000"/>
                </a:lnSpc>
                <a:spcBef>
                  <a:spcPts val="0"/>
                </a:spcBef>
                <a:spcAft>
                  <a:spcPts val="0"/>
                </a:spcAft>
              </a:pPr>
              <a:r>
                <a:rPr lang="en-US" dirty="0">
                  <a:solidFill>
                    <a:schemeClr val="accent4"/>
                  </a:solidFill>
                  <a:latin typeface="Arial" panose="020B0604020202020204" pitchFamily="34" charset="0"/>
                  <a:cs typeface="Arial" panose="020B0604020202020204" pitchFamily="34" charset="0"/>
                </a:rPr>
                <a:t>Current </a:t>
              </a:r>
              <a:br>
                <a:rPr lang="en-US" dirty="0">
                  <a:solidFill>
                    <a:schemeClr val="accent4"/>
                  </a:solidFill>
                  <a:latin typeface="Arial" panose="020B0604020202020204" pitchFamily="34" charset="0"/>
                  <a:cs typeface="Arial" panose="020B0604020202020204" pitchFamily="34" charset="0"/>
                </a:rPr>
              </a:br>
              <a:r>
                <a:rPr lang="en-US" dirty="0">
                  <a:solidFill>
                    <a:schemeClr val="accent4"/>
                  </a:solidFill>
                  <a:latin typeface="Arial" panose="020B0604020202020204" pitchFamily="34" charset="0"/>
                  <a:cs typeface="Arial" panose="020B0604020202020204" pitchFamily="34" charset="0"/>
                </a:rPr>
                <a:t>Situation:</a:t>
              </a:r>
            </a:p>
          </p:txBody>
        </p:sp>
        <p:cxnSp>
          <p:nvCxnSpPr>
            <p:cNvPr id="30" name="Straight Connector 29"/>
            <p:cNvCxnSpPr/>
            <p:nvPr/>
          </p:nvCxnSpPr>
          <p:spPr>
            <a:xfrm>
              <a:off x="3599185" y="2283114"/>
              <a:ext cx="1001898" cy="0"/>
            </a:xfrm>
            <a:prstGeom prst="line">
              <a:avLst/>
            </a:prstGeom>
            <a:ln>
              <a:solidFill>
                <a:schemeClr val="accent4"/>
              </a:solidFill>
            </a:ln>
            <a:effectLst/>
          </p:spPr>
          <p:style>
            <a:lnRef idx="2">
              <a:schemeClr val="accent1"/>
            </a:lnRef>
            <a:fillRef idx="0">
              <a:schemeClr val="accent1"/>
            </a:fillRef>
            <a:effectRef idx="1">
              <a:schemeClr val="accent1"/>
            </a:effectRef>
            <a:fontRef idx="minor">
              <a:schemeClr val="tx1"/>
            </a:fontRef>
          </p:style>
        </p:cxnSp>
      </p:grpSp>
      <p:grpSp>
        <p:nvGrpSpPr>
          <p:cNvPr id="31" name="Group 30"/>
          <p:cNvGrpSpPr/>
          <p:nvPr userDrawn="1"/>
        </p:nvGrpSpPr>
        <p:grpSpPr>
          <a:xfrm>
            <a:off x="3509493" y="2971791"/>
            <a:ext cx="1288333" cy="407600"/>
            <a:chOff x="4657990" y="4112264"/>
            <a:chExt cx="1715988" cy="542901"/>
          </a:xfrm>
        </p:grpSpPr>
        <p:sp>
          <p:nvSpPr>
            <p:cNvPr id="33" name="Rectangle 32"/>
            <p:cNvSpPr/>
            <p:nvPr/>
          </p:nvSpPr>
          <p:spPr>
            <a:xfrm>
              <a:off x="4657990" y="4112264"/>
              <a:ext cx="1715988" cy="491930"/>
            </a:xfrm>
            <a:prstGeom prst="rect">
              <a:avLst/>
            </a:prstGeom>
          </p:spPr>
          <p:txBody>
            <a:bodyPr wrap="none">
              <a:spAutoFit/>
            </a:bodyPr>
            <a:lstStyle/>
            <a:p>
              <a:pPr lvl="0"/>
              <a:r>
                <a:rPr lang="en-US" dirty="0">
                  <a:solidFill>
                    <a:srgbClr val="E97B24"/>
                  </a:solidFill>
                  <a:latin typeface="Arial" panose="020B0604020202020204" pitchFamily="34" charset="0"/>
                  <a:cs typeface="Arial" panose="020B0604020202020204" pitchFamily="34" charset="0"/>
                </a:rPr>
                <a:t>Challenge:</a:t>
              </a:r>
            </a:p>
          </p:txBody>
        </p:sp>
        <p:cxnSp>
          <p:nvCxnSpPr>
            <p:cNvPr id="34" name="Straight Connector 33"/>
            <p:cNvCxnSpPr/>
            <p:nvPr/>
          </p:nvCxnSpPr>
          <p:spPr>
            <a:xfrm>
              <a:off x="4760999" y="4655165"/>
              <a:ext cx="1334472" cy="0"/>
            </a:xfrm>
            <a:prstGeom prst="line">
              <a:avLst/>
            </a:prstGeom>
            <a:ln>
              <a:solidFill>
                <a:schemeClr val="accent5"/>
              </a:solidFill>
            </a:ln>
            <a:effectLst/>
          </p:spPr>
          <p:style>
            <a:lnRef idx="2">
              <a:schemeClr val="accent1"/>
            </a:lnRef>
            <a:fillRef idx="0">
              <a:schemeClr val="accent1"/>
            </a:fillRef>
            <a:effectRef idx="1">
              <a:schemeClr val="accent1"/>
            </a:effectRef>
            <a:fontRef idx="minor">
              <a:schemeClr val="tx1"/>
            </a:fontRef>
          </p:style>
        </p:cxnSp>
      </p:grpSp>
      <p:grpSp>
        <p:nvGrpSpPr>
          <p:cNvPr id="35" name="Group 34"/>
          <p:cNvGrpSpPr/>
          <p:nvPr userDrawn="1"/>
        </p:nvGrpSpPr>
        <p:grpSpPr>
          <a:xfrm>
            <a:off x="3509492" y="4349579"/>
            <a:ext cx="1082974" cy="405804"/>
            <a:chOff x="4657990" y="5832721"/>
            <a:chExt cx="1442461" cy="540509"/>
          </a:xfrm>
        </p:grpSpPr>
        <p:sp>
          <p:nvSpPr>
            <p:cNvPr id="37" name="Rectangle 36"/>
            <p:cNvSpPr/>
            <p:nvPr/>
          </p:nvSpPr>
          <p:spPr>
            <a:xfrm>
              <a:off x="4657990" y="5832721"/>
              <a:ext cx="1442461" cy="491930"/>
            </a:xfrm>
            <a:prstGeom prst="rect">
              <a:avLst/>
            </a:prstGeom>
          </p:spPr>
          <p:txBody>
            <a:bodyPr wrap="none">
              <a:spAutoFit/>
            </a:bodyPr>
            <a:lstStyle/>
            <a:p>
              <a:pPr lvl="0"/>
              <a:r>
                <a:rPr lang="en-US" dirty="0">
                  <a:solidFill>
                    <a:schemeClr val="accent2"/>
                  </a:solidFill>
                  <a:latin typeface="Arial" panose="020B0604020202020204" pitchFamily="34" charset="0"/>
                  <a:cs typeface="Arial" panose="020B0604020202020204" pitchFamily="34" charset="0"/>
                </a:rPr>
                <a:t>Solution:</a:t>
              </a:r>
            </a:p>
          </p:txBody>
        </p:sp>
        <p:cxnSp>
          <p:nvCxnSpPr>
            <p:cNvPr id="38" name="Straight Connector 37"/>
            <p:cNvCxnSpPr/>
            <p:nvPr/>
          </p:nvCxnSpPr>
          <p:spPr>
            <a:xfrm>
              <a:off x="4760999" y="6373230"/>
              <a:ext cx="1334473"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grpSp>
      <p:sp>
        <p:nvSpPr>
          <p:cNvPr id="39" name="Rounded Rectangle 38"/>
          <p:cNvSpPr/>
          <p:nvPr userDrawn="1"/>
        </p:nvSpPr>
        <p:spPr>
          <a:xfrm>
            <a:off x="3424491" y="1518439"/>
            <a:ext cx="5274568" cy="1296498"/>
          </a:xfrm>
          <a:prstGeom prst="roundRect">
            <a:avLst>
              <a:gd name="adj" fmla="val 9157"/>
            </a:avLst>
          </a:prstGeom>
          <a:noFill/>
          <a:ln w="19050" cmpd="sng">
            <a:solidFill>
              <a:schemeClr val="accent4"/>
            </a:solidFill>
          </a:ln>
          <a:effectLst/>
        </p:spPr>
        <p:style>
          <a:lnRef idx="1">
            <a:schemeClr val="accent1"/>
          </a:lnRef>
          <a:fillRef idx="3">
            <a:schemeClr val="accent1"/>
          </a:fillRef>
          <a:effectRef idx="2">
            <a:schemeClr val="accent1"/>
          </a:effectRef>
          <a:fontRef idx="minor">
            <a:schemeClr val="lt1"/>
          </a:fontRef>
        </p:style>
        <p:txBody>
          <a:bodyPr lIns="68644" tIns="34322" rIns="68644" bIns="34322" spcCol="0" rtlCol="0" anchor="ctr"/>
          <a:lstStyle/>
          <a:p>
            <a:pPr algn="ctr"/>
            <a:endParaRPr lang="en-US" dirty="0">
              <a:latin typeface="Arial" panose="020B0604020202020204" pitchFamily="34" charset="0"/>
              <a:cs typeface="Arial" panose="020B0604020202020204" pitchFamily="34" charset="0"/>
            </a:endParaRPr>
          </a:p>
        </p:txBody>
      </p:sp>
      <p:sp>
        <p:nvSpPr>
          <p:cNvPr id="40" name="Rounded Rectangle 39"/>
          <p:cNvSpPr/>
          <p:nvPr userDrawn="1"/>
        </p:nvSpPr>
        <p:spPr>
          <a:xfrm>
            <a:off x="3424491" y="2895039"/>
            <a:ext cx="5274568" cy="1296498"/>
          </a:xfrm>
          <a:prstGeom prst="roundRect">
            <a:avLst>
              <a:gd name="adj" fmla="val 9157"/>
            </a:avLst>
          </a:prstGeom>
          <a:noFill/>
          <a:ln w="19050" cmpd="sng">
            <a:solidFill>
              <a:schemeClr val="accent5"/>
            </a:solidFill>
          </a:ln>
          <a:effectLst/>
        </p:spPr>
        <p:style>
          <a:lnRef idx="1">
            <a:schemeClr val="accent1"/>
          </a:lnRef>
          <a:fillRef idx="3">
            <a:schemeClr val="accent1"/>
          </a:fillRef>
          <a:effectRef idx="2">
            <a:schemeClr val="accent1"/>
          </a:effectRef>
          <a:fontRef idx="minor">
            <a:schemeClr val="lt1"/>
          </a:fontRef>
        </p:style>
        <p:txBody>
          <a:bodyPr lIns="68644" tIns="34322" rIns="68644" bIns="34322" spcCol="0" rtlCol="0" anchor="ctr"/>
          <a:lstStyle/>
          <a:p>
            <a:pPr algn="ctr"/>
            <a:endParaRPr lang="en-US" dirty="0">
              <a:latin typeface="Arial" panose="020B0604020202020204" pitchFamily="34" charset="0"/>
              <a:cs typeface="Arial" panose="020B0604020202020204" pitchFamily="34" charset="0"/>
            </a:endParaRPr>
          </a:p>
        </p:txBody>
      </p:sp>
      <p:sp>
        <p:nvSpPr>
          <p:cNvPr id="41" name="Rounded Rectangle 40"/>
          <p:cNvSpPr/>
          <p:nvPr userDrawn="1"/>
        </p:nvSpPr>
        <p:spPr>
          <a:xfrm>
            <a:off x="3424491" y="4271639"/>
            <a:ext cx="5274568" cy="1508935"/>
          </a:xfrm>
          <a:prstGeom prst="roundRect">
            <a:avLst>
              <a:gd name="adj" fmla="val 9157"/>
            </a:avLst>
          </a:prstGeom>
          <a:noFill/>
          <a:ln w="1905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68644" tIns="34322" rIns="68644" bIns="34322" spcCol="0" rtlCol="0" anchor="ctr"/>
          <a:lstStyle/>
          <a:p>
            <a:pPr algn="ctr"/>
            <a:endParaRPr lang="en-US" dirty="0">
              <a:latin typeface="Arial" panose="020B0604020202020204" pitchFamily="34" charset="0"/>
              <a:cs typeface="Arial" panose="020B0604020202020204" pitchFamily="34" charset="0"/>
            </a:endParaRPr>
          </a:p>
        </p:txBody>
      </p:sp>
      <p:sp>
        <p:nvSpPr>
          <p:cNvPr id="42" name="Content Placeholder 6"/>
          <p:cNvSpPr>
            <a:spLocks noGrp="1"/>
          </p:cNvSpPr>
          <p:nvPr>
            <p:ph sz="quarter" idx="11" hasCustomPrompt="1"/>
          </p:nvPr>
        </p:nvSpPr>
        <p:spPr>
          <a:xfrm>
            <a:off x="4794423" y="1611063"/>
            <a:ext cx="3793953" cy="1111250"/>
          </a:xfrm>
        </p:spPr>
        <p:txBody>
          <a:bodyPr/>
          <a:lstStyle>
            <a:lvl1pPr marL="284042" indent="-284042">
              <a:buClr>
                <a:schemeClr val="accent1"/>
              </a:buClr>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dirty="0"/>
              <a:t>XXX</a:t>
            </a:r>
          </a:p>
          <a:p>
            <a:pPr lvl="0"/>
            <a:r>
              <a:rPr lang="en-US" dirty="0"/>
              <a:t>XXX</a:t>
            </a:r>
          </a:p>
          <a:p>
            <a:pPr lvl="0"/>
            <a:r>
              <a:rPr lang="en-US" dirty="0"/>
              <a:t>XXX</a:t>
            </a:r>
          </a:p>
        </p:txBody>
      </p:sp>
      <p:sp>
        <p:nvSpPr>
          <p:cNvPr id="43" name="Content Placeholder 6"/>
          <p:cNvSpPr>
            <a:spLocks noGrp="1"/>
          </p:cNvSpPr>
          <p:nvPr>
            <p:ph sz="quarter" idx="12" hasCustomPrompt="1"/>
          </p:nvPr>
        </p:nvSpPr>
        <p:spPr>
          <a:xfrm>
            <a:off x="4794423" y="4374293"/>
            <a:ext cx="3793953" cy="1207438"/>
          </a:xfrm>
        </p:spPr>
        <p:txBody>
          <a:bodyPr/>
          <a:lstStyle>
            <a:lvl1pPr marL="284042" indent="-284042">
              <a:buClr>
                <a:schemeClr val="accent1"/>
              </a:buClr>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dirty="0"/>
              <a:t>XXX</a:t>
            </a:r>
          </a:p>
          <a:p>
            <a:pPr lvl="0"/>
            <a:r>
              <a:rPr lang="en-US" dirty="0"/>
              <a:t>XXX</a:t>
            </a:r>
          </a:p>
          <a:p>
            <a:pPr lvl="0"/>
            <a:r>
              <a:rPr lang="en-US" dirty="0"/>
              <a:t>XXX</a:t>
            </a:r>
          </a:p>
        </p:txBody>
      </p:sp>
      <p:sp>
        <p:nvSpPr>
          <p:cNvPr id="44" name="Content Placeholder 6"/>
          <p:cNvSpPr>
            <a:spLocks noGrp="1"/>
          </p:cNvSpPr>
          <p:nvPr>
            <p:ph sz="quarter" idx="13" hasCustomPrompt="1"/>
          </p:nvPr>
        </p:nvSpPr>
        <p:spPr>
          <a:xfrm>
            <a:off x="4794423" y="2987662"/>
            <a:ext cx="3793953" cy="1111250"/>
          </a:xfrm>
        </p:spPr>
        <p:txBody>
          <a:bodyPr/>
          <a:lstStyle>
            <a:lvl1pPr marL="284042" indent="-284042">
              <a:buClr>
                <a:schemeClr val="accent1"/>
              </a:buClr>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dirty="0"/>
              <a:t>XXX</a:t>
            </a:r>
          </a:p>
          <a:p>
            <a:pPr lvl="0"/>
            <a:r>
              <a:rPr lang="en-US" dirty="0"/>
              <a:t>XXX</a:t>
            </a:r>
          </a:p>
          <a:p>
            <a:pPr lvl="0"/>
            <a:r>
              <a:rPr lang="en-US" dirty="0"/>
              <a:t>XXX</a:t>
            </a:r>
          </a:p>
        </p:txBody>
      </p:sp>
      <p:sp>
        <p:nvSpPr>
          <p:cNvPr id="45" name="Picture Placeholder 5"/>
          <p:cNvSpPr>
            <a:spLocks noGrp="1"/>
          </p:cNvSpPr>
          <p:nvPr>
            <p:ph type="pic" sz="quarter" idx="10"/>
          </p:nvPr>
        </p:nvSpPr>
        <p:spPr>
          <a:xfrm>
            <a:off x="350324" y="1518439"/>
            <a:ext cx="2999232" cy="4265300"/>
          </a:xfrm>
        </p:spPr>
        <p:txBody>
          <a:bodyPr/>
          <a:lstStyle>
            <a:lvl1pPr>
              <a:defRPr>
                <a:latin typeface="Arial" panose="020B0604020202020204" pitchFamily="34" charset="0"/>
                <a:cs typeface="Arial" panose="020B0604020202020204" pitchFamily="34" charset="0"/>
              </a:defRPr>
            </a:lvl1pPr>
          </a:lstStyle>
          <a:p>
            <a:r>
              <a:rPr lang="en-US" dirty="0"/>
              <a:t>Click icon to add picture</a:t>
            </a:r>
          </a:p>
        </p:txBody>
      </p:sp>
      <p:pic>
        <p:nvPicPr>
          <p:cNvPr id="25" name="Picture 24"/>
          <p:cNvPicPr>
            <a:picLocks noChangeAspect="1"/>
          </p:cNvPicPr>
          <p:nvPr userDrawn="1"/>
        </p:nvPicPr>
        <p:blipFill>
          <a:blip r:embed="rId3"/>
          <a:stretch>
            <a:fillRect/>
          </a:stretch>
        </p:blipFill>
        <p:spPr>
          <a:xfrm>
            <a:off x="3910981" y="2234960"/>
            <a:ext cx="298271" cy="419874"/>
          </a:xfrm>
          <a:prstGeom prst="rect">
            <a:avLst/>
          </a:prstGeom>
        </p:spPr>
      </p:pic>
      <p:pic>
        <p:nvPicPr>
          <p:cNvPr id="46" name="Picture 45" descr="ICON_question.jp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945697" y="3447887"/>
            <a:ext cx="228838" cy="692006"/>
          </a:xfrm>
          <a:prstGeom prst="rect">
            <a:avLst/>
          </a:prstGeom>
        </p:spPr>
      </p:pic>
      <p:pic>
        <p:nvPicPr>
          <p:cNvPr id="47" name="Picture 46" descr="ICON_lightbulb.jp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856450" y="4831630"/>
            <a:ext cx="407332" cy="571181"/>
          </a:xfrm>
          <a:prstGeom prst="rect">
            <a:avLst/>
          </a:prstGeom>
        </p:spPr>
      </p:pic>
    </p:spTree>
    <p:extLst>
      <p:ext uri="{BB962C8B-B14F-4D97-AF65-F5344CB8AC3E}">
        <p14:creationId xmlns:p14="http://schemas.microsoft.com/office/powerpoint/2010/main" val="1874769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2" descr="X:\zzz LIBRARIES\LOGO LIBRARY\Tennant (TEN)\_Tennant\Tennant logo_sq_color_RGB.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56450" y="0"/>
            <a:ext cx="987552" cy="987552"/>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3450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3" name="Picture 2" descr="Quotes Testimonials.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74029" y="530774"/>
            <a:ext cx="8795942" cy="6327226"/>
          </a:xfrm>
          <a:prstGeom prst="rect">
            <a:avLst/>
          </a:prstGeom>
        </p:spPr>
      </p:pic>
      <p:sp>
        <p:nvSpPr>
          <p:cNvPr id="4" name="Content Placeholder 4"/>
          <p:cNvSpPr>
            <a:spLocks noGrp="1"/>
          </p:cNvSpPr>
          <p:nvPr>
            <p:ph sz="quarter" idx="10" hasCustomPrompt="1"/>
          </p:nvPr>
        </p:nvSpPr>
        <p:spPr>
          <a:xfrm>
            <a:off x="1162052" y="977901"/>
            <a:ext cx="5203825" cy="1470025"/>
          </a:xfrm>
        </p:spPr>
        <p:txBody>
          <a:bodyPr/>
          <a:lstStyle>
            <a:lvl1pPr marL="0" indent="0">
              <a:buNone/>
              <a:defRPr baseline="0">
                <a:solidFill>
                  <a:srgbClr val="009AC7"/>
                </a:solidFill>
              </a:defRPr>
            </a:lvl1pPr>
          </a:lstStyle>
          <a:p>
            <a:pPr lvl="0"/>
            <a:r>
              <a:rPr lang="en-US" dirty="0"/>
              <a:t>Enter quote here</a:t>
            </a:r>
          </a:p>
        </p:txBody>
      </p:sp>
      <p:sp>
        <p:nvSpPr>
          <p:cNvPr id="5" name="Content Placeholder 4"/>
          <p:cNvSpPr>
            <a:spLocks noGrp="1"/>
          </p:cNvSpPr>
          <p:nvPr>
            <p:ph sz="quarter" idx="11" hasCustomPrompt="1"/>
          </p:nvPr>
        </p:nvSpPr>
        <p:spPr>
          <a:xfrm>
            <a:off x="3439371" y="2682430"/>
            <a:ext cx="5203825" cy="1470025"/>
          </a:xfrm>
        </p:spPr>
        <p:txBody>
          <a:bodyPr/>
          <a:lstStyle>
            <a:lvl1pPr marL="0" indent="0">
              <a:buNone/>
              <a:defRPr baseline="0">
                <a:solidFill>
                  <a:schemeClr val="accent4"/>
                </a:solidFill>
              </a:defRPr>
            </a:lvl1pPr>
          </a:lstStyle>
          <a:p>
            <a:pPr lvl="0"/>
            <a:r>
              <a:rPr lang="en-US" dirty="0"/>
              <a:t>Enter quote here</a:t>
            </a:r>
          </a:p>
        </p:txBody>
      </p:sp>
      <p:sp>
        <p:nvSpPr>
          <p:cNvPr id="7" name="Content Placeholder 4"/>
          <p:cNvSpPr>
            <a:spLocks noGrp="1"/>
          </p:cNvSpPr>
          <p:nvPr>
            <p:ph sz="quarter" idx="13" hasCustomPrompt="1"/>
          </p:nvPr>
        </p:nvSpPr>
        <p:spPr>
          <a:xfrm>
            <a:off x="1632861" y="4453360"/>
            <a:ext cx="5203825" cy="1470025"/>
          </a:xfrm>
        </p:spPr>
        <p:txBody>
          <a:bodyPr/>
          <a:lstStyle>
            <a:lvl1pPr marL="0" indent="0">
              <a:buNone/>
              <a:defRPr baseline="0">
                <a:solidFill>
                  <a:schemeClr val="accent5"/>
                </a:solidFill>
              </a:defRPr>
            </a:lvl1pPr>
          </a:lstStyle>
          <a:p>
            <a:pPr lvl="0"/>
            <a:r>
              <a:rPr lang="en-US" dirty="0"/>
              <a:t>Enter quote here</a:t>
            </a:r>
          </a:p>
        </p:txBody>
      </p:sp>
    </p:spTree>
    <p:extLst>
      <p:ext uri="{BB962C8B-B14F-4D97-AF65-F5344CB8AC3E}">
        <p14:creationId xmlns:p14="http://schemas.microsoft.com/office/powerpoint/2010/main" val="3290897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50848"/>
            <a:ext cx="9144000" cy="5408632"/>
          </a:xfrm>
          <a:prstGeom prst="rect">
            <a:avLst/>
          </a:prstGeom>
        </p:spPr>
      </p:pic>
      <p:pic>
        <p:nvPicPr>
          <p:cNvPr id="3" name="Picture 2" descr="X:\zzz LIBRARIES\LOGO LIBRARY\Tennant (TEN)\_Tennant\Tennant logo_sq_color_RGB.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56450" y="0"/>
            <a:ext cx="987552" cy="987552"/>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1469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9190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 y="1016872"/>
            <a:ext cx="9144000" cy="1249933"/>
          </a:xfrm>
        </p:spPr>
        <p:txBody>
          <a:bodyPr/>
          <a:lstStyle>
            <a:lvl1pPr marL="0" algn="ctr" defTabSz="457070" rtl="0" eaLnBrk="1" latinLnBrk="0" hangingPunct="1">
              <a:lnSpc>
                <a:spcPct val="70000"/>
              </a:lnSpc>
              <a:spcBef>
                <a:spcPct val="0"/>
              </a:spcBef>
              <a:buNone/>
              <a:defRPr lang="en-US" sz="4800" b="1" kern="1200" dirty="0">
                <a:solidFill>
                  <a:schemeClr val="accent2"/>
                </a:solidFill>
                <a:latin typeface="Calibri"/>
                <a:ea typeface="+mn-ea"/>
                <a:cs typeface="Calibri"/>
              </a:defRPr>
            </a:lvl1pPr>
          </a:lstStyle>
          <a:p>
            <a:r>
              <a:rPr lang="en-US" dirty="0"/>
              <a:t>Click to edit </a:t>
            </a:r>
            <a:br>
              <a:rPr lang="en-US" dirty="0"/>
            </a:br>
            <a:r>
              <a:rPr lang="en-US" dirty="0"/>
              <a:t>Master title style</a:t>
            </a:r>
          </a:p>
        </p:txBody>
      </p:sp>
      <p:cxnSp>
        <p:nvCxnSpPr>
          <p:cNvPr id="4" name="Straight Connector 3"/>
          <p:cNvCxnSpPr/>
          <p:nvPr userDrawn="1"/>
        </p:nvCxnSpPr>
        <p:spPr>
          <a:xfrm>
            <a:off x="495713" y="3314198"/>
            <a:ext cx="2282021"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 name="Rounded Rectangle 4"/>
          <p:cNvSpPr/>
          <p:nvPr userDrawn="1"/>
        </p:nvSpPr>
        <p:spPr>
          <a:xfrm>
            <a:off x="235438" y="2516193"/>
            <a:ext cx="2802566" cy="3921464"/>
          </a:xfrm>
          <a:prstGeom prst="roundRect">
            <a:avLst>
              <a:gd name="adj" fmla="val 3530"/>
            </a:avLst>
          </a:prstGeom>
          <a:noFill/>
          <a:ln w="1905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68644" tIns="34322" rIns="68644" bIns="34322" spcCol="0" rtlCol="0" anchor="ctr"/>
          <a:lstStyle/>
          <a:p>
            <a:pPr algn="ctr"/>
            <a:endParaRPr lang="en-US" dirty="0">
              <a:latin typeface="Arial" panose="020B0604020202020204" pitchFamily="34" charset="0"/>
              <a:cs typeface="Arial" panose="020B0604020202020204" pitchFamily="34" charset="0"/>
            </a:endParaRPr>
          </a:p>
        </p:txBody>
      </p:sp>
      <p:cxnSp>
        <p:nvCxnSpPr>
          <p:cNvPr id="6" name="Straight Connector 5"/>
          <p:cNvCxnSpPr/>
          <p:nvPr userDrawn="1"/>
        </p:nvCxnSpPr>
        <p:spPr>
          <a:xfrm>
            <a:off x="3422953" y="3314198"/>
            <a:ext cx="2282021"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7" name="Rounded Rectangle 6"/>
          <p:cNvSpPr/>
          <p:nvPr userDrawn="1"/>
        </p:nvSpPr>
        <p:spPr>
          <a:xfrm>
            <a:off x="3162678" y="2516193"/>
            <a:ext cx="2802566" cy="3918704"/>
          </a:xfrm>
          <a:prstGeom prst="roundRect">
            <a:avLst>
              <a:gd name="adj" fmla="val 4418"/>
            </a:avLst>
          </a:prstGeom>
          <a:noFill/>
          <a:ln w="1905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68644" tIns="34322" rIns="68644" bIns="34322" spcCol="0" rtlCol="0" anchor="ctr"/>
          <a:lstStyle/>
          <a:p>
            <a:pPr algn="ctr"/>
            <a:endParaRPr lang="en-US" dirty="0">
              <a:latin typeface="Arial" panose="020B0604020202020204" pitchFamily="34" charset="0"/>
              <a:cs typeface="Arial" panose="020B0604020202020204" pitchFamily="34" charset="0"/>
            </a:endParaRPr>
          </a:p>
        </p:txBody>
      </p:sp>
      <p:sp>
        <p:nvSpPr>
          <p:cNvPr id="8" name="Content Placeholder 6"/>
          <p:cNvSpPr>
            <a:spLocks noGrp="1"/>
          </p:cNvSpPr>
          <p:nvPr>
            <p:ph sz="quarter" idx="13" hasCustomPrompt="1"/>
          </p:nvPr>
        </p:nvSpPr>
        <p:spPr>
          <a:xfrm>
            <a:off x="357796" y="3472295"/>
            <a:ext cx="2557850" cy="2553664"/>
          </a:xfrm>
        </p:spPr>
        <p:txBody>
          <a:bodyPr/>
          <a:lstStyle>
            <a:lvl1pPr marL="284042" indent="-284042">
              <a:buClr>
                <a:schemeClr val="accent1"/>
              </a:buClr>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dirty="0"/>
              <a:t>XXX</a:t>
            </a:r>
          </a:p>
          <a:p>
            <a:pPr lvl="0"/>
            <a:r>
              <a:rPr lang="en-US" dirty="0"/>
              <a:t>XXX</a:t>
            </a:r>
          </a:p>
          <a:p>
            <a:pPr lvl="0"/>
            <a:r>
              <a:rPr lang="en-US" dirty="0"/>
              <a:t>XXX</a:t>
            </a:r>
          </a:p>
        </p:txBody>
      </p:sp>
      <p:sp>
        <p:nvSpPr>
          <p:cNvPr id="9" name="Content Placeholder 6"/>
          <p:cNvSpPr>
            <a:spLocks noGrp="1"/>
          </p:cNvSpPr>
          <p:nvPr>
            <p:ph sz="quarter" idx="14" hasCustomPrompt="1"/>
          </p:nvPr>
        </p:nvSpPr>
        <p:spPr>
          <a:xfrm>
            <a:off x="3285036" y="3464079"/>
            <a:ext cx="2557850" cy="2553664"/>
          </a:xfrm>
        </p:spPr>
        <p:txBody>
          <a:bodyPr/>
          <a:lstStyle>
            <a:lvl1pPr marL="284042" indent="-284042">
              <a:buClr>
                <a:schemeClr val="accent1"/>
              </a:buClr>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dirty="0"/>
              <a:t>XXX</a:t>
            </a:r>
          </a:p>
          <a:p>
            <a:pPr lvl="0"/>
            <a:r>
              <a:rPr lang="en-US" dirty="0"/>
              <a:t>XXX</a:t>
            </a:r>
          </a:p>
          <a:p>
            <a:pPr lvl="0"/>
            <a:r>
              <a:rPr lang="en-US" dirty="0"/>
              <a:t>XXX</a:t>
            </a:r>
          </a:p>
        </p:txBody>
      </p:sp>
      <p:sp>
        <p:nvSpPr>
          <p:cNvPr id="10" name="Content Placeholder 6"/>
          <p:cNvSpPr>
            <a:spLocks noGrp="1"/>
          </p:cNvSpPr>
          <p:nvPr>
            <p:ph sz="quarter" idx="15" hasCustomPrompt="1"/>
          </p:nvPr>
        </p:nvSpPr>
        <p:spPr>
          <a:xfrm>
            <a:off x="488884" y="2611055"/>
            <a:ext cx="2295679" cy="688558"/>
          </a:xfrm>
        </p:spPr>
        <p:txBody>
          <a:bodyPr/>
          <a:lstStyle>
            <a:lvl1pPr marL="0" indent="0" algn="ctr">
              <a:buClr>
                <a:schemeClr val="accent1"/>
              </a:buClr>
              <a:buFont typeface="Arial" panose="020B0604020202020204" pitchFamily="34" charset="0"/>
              <a:buNone/>
              <a:defRPr lang="en-US" sz="1800" kern="1200" dirty="0">
                <a:solidFill>
                  <a:schemeClr val="accent2"/>
                </a:solidFill>
                <a:latin typeface="Calibri"/>
                <a:ea typeface="+mn-ea"/>
                <a:cs typeface="Calibri"/>
              </a:defRPr>
            </a:lvl1pPr>
          </a:lstStyle>
          <a:p>
            <a:pPr lvl="0"/>
            <a:r>
              <a:rPr lang="en-US" dirty="0"/>
              <a:t>TITLE HERE</a:t>
            </a:r>
          </a:p>
          <a:p>
            <a:pPr lvl="0"/>
            <a:r>
              <a:rPr lang="en-US" dirty="0"/>
              <a:t>TITLE HERE</a:t>
            </a:r>
          </a:p>
        </p:txBody>
      </p:sp>
      <p:sp>
        <p:nvSpPr>
          <p:cNvPr id="11" name="Content Placeholder 6"/>
          <p:cNvSpPr>
            <a:spLocks noGrp="1"/>
          </p:cNvSpPr>
          <p:nvPr>
            <p:ph sz="quarter" idx="16" hasCustomPrompt="1"/>
          </p:nvPr>
        </p:nvSpPr>
        <p:spPr>
          <a:xfrm>
            <a:off x="3416124" y="2611055"/>
            <a:ext cx="2295679" cy="688558"/>
          </a:xfrm>
        </p:spPr>
        <p:txBody>
          <a:bodyPr/>
          <a:lstStyle>
            <a:lvl1pPr marL="0" indent="0" algn="ctr">
              <a:buClr>
                <a:schemeClr val="accent1"/>
              </a:buClr>
              <a:buFont typeface="Arial" panose="020B0604020202020204" pitchFamily="34" charset="0"/>
              <a:buNone/>
              <a:defRPr lang="en-US" sz="1800" kern="1200" dirty="0">
                <a:solidFill>
                  <a:schemeClr val="accent2"/>
                </a:solidFill>
                <a:latin typeface="Calibri"/>
                <a:ea typeface="+mn-ea"/>
                <a:cs typeface="Calibri"/>
              </a:defRPr>
            </a:lvl1pPr>
          </a:lstStyle>
          <a:p>
            <a:pPr lvl="0"/>
            <a:r>
              <a:rPr lang="en-US" dirty="0"/>
              <a:t>TITLE HERE</a:t>
            </a:r>
          </a:p>
          <a:p>
            <a:pPr lvl="0"/>
            <a:r>
              <a:rPr lang="en-US" dirty="0"/>
              <a:t>TITLE HERE</a:t>
            </a:r>
          </a:p>
        </p:txBody>
      </p:sp>
      <p:sp>
        <p:nvSpPr>
          <p:cNvPr id="12" name="Picture Placeholder 22"/>
          <p:cNvSpPr>
            <a:spLocks noGrp="1"/>
          </p:cNvSpPr>
          <p:nvPr>
            <p:ph type="pic" sz="quarter" idx="17"/>
          </p:nvPr>
        </p:nvSpPr>
        <p:spPr>
          <a:xfrm>
            <a:off x="6089652" y="2516193"/>
            <a:ext cx="2798763" cy="3918704"/>
          </a:xfrm>
        </p:spPr>
        <p:txBody>
          <a:bodyPr/>
          <a:lstStyle>
            <a:lvl1pPr>
              <a:defRPr>
                <a:latin typeface="Arial" panose="020B0604020202020204" pitchFamily="34" charset="0"/>
                <a:cs typeface="Arial" panose="020B0604020202020204" pitchFamily="34" charset="0"/>
              </a:defRPr>
            </a:lvl1pPr>
          </a:lstStyle>
          <a:p>
            <a:r>
              <a:rPr lang="en-US" dirty="0"/>
              <a:t>Click icon to add picture</a:t>
            </a:r>
          </a:p>
        </p:txBody>
      </p:sp>
      <p:pic>
        <p:nvPicPr>
          <p:cNvPr id="14" name="Picture 2" descr="X:\zzz LIBRARIES\LOGO LIBRARY\Tennant (TEN)\_Tennant\Tennant logo_sq_color_RGB.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56450" y="0"/>
            <a:ext cx="987552" cy="987552"/>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0963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665426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5" y="195808"/>
            <a:ext cx="7409793" cy="781652"/>
          </a:xfrm>
          <a:prstGeom prst="rect">
            <a:avLst/>
          </a:prstGeom>
        </p:spPr>
        <p:txBody>
          <a:bodyPr vert="horz" lIns="91401" tIns="45700" rIns="91401" bIns="45700" rtlCol="0" anchor="t" anchorCtr="0">
            <a:noAutofit/>
          </a:bodyPr>
          <a:lstStyle/>
          <a:p>
            <a:r>
              <a:rPr lang="en-US" dirty="0"/>
              <a:t>Click to edit Master title </a:t>
            </a:r>
          </a:p>
        </p:txBody>
      </p:sp>
      <p:sp>
        <p:nvSpPr>
          <p:cNvPr id="3" name="Text Placeholder 2"/>
          <p:cNvSpPr>
            <a:spLocks noGrp="1"/>
          </p:cNvSpPr>
          <p:nvPr>
            <p:ph type="body" idx="1"/>
          </p:nvPr>
        </p:nvSpPr>
        <p:spPr>
          <a:xfrm>
            <a:off x="457200" y="1600204"/>
            <a:ext cx="8229600" cy="4525963"/>
          </a:xfrm>
          <a:prstGeom prst="rect">
            <a:avLst/>
          </a:prstGeom>
        </p:spPr>
        <p:txBody>
          <a:bodyPr vert="horz" lIns="91401" tIns="45700" rIns="91401" bIns="4570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21364660"/>
      </p:ext>
    </p:extLst>
  </p:cSld>
  <p:clrMap bg1="lt1" tx1="dk1" bg2="lt2" tx2="dk2" accent1="accent1" accent2="accent2" accent3="accent3" accent4="accent4" accent5="accent5" accent6="accent6" hlink="hlink" folHlink="folHlink"/>
  <p:sldLayoutIdLst>
    <p:sldLayoutId id="2147483692" r:id="rId1"/>
    <p:sldLayoutId id="2147483703" r:id="rId2"/>
    <p:sldLayoutId id="2147483693" r:id="rId3"/>
    <p:sldLayoutId id="2147483696" r:id="rId4"/>
    <p:sldLayoutId id="2147483697" r:id="rId5"/>
    <p:sldLayoutId id="2147483702" r:id="rId6"/>
    <p:sldLayoutId id="2147483698" r:id="rId7"/>
    <p:sldLayoutId id="2147483699" r:id="rId8"/>
    <p:sldLayoutId id="2147483704" r:id="rId9"/>
    <p:sldLayoutId id="2147483705" r:id="rId10"/>
  </p:sldLayoutIdLst>
  <p:txStyles>
    <p:titleStyle>
      <a:lvl1pPr algn="l" defTabSz="914009" rtl="0" eaLnBrk="1" latinLnBrk="0" hangingPunct="1">
        <a:spcBef>
          <a:spcPct val="0"/>
        </a:spcBef>
        <a:buNone/>
        <a:defRPr sz="4800" b="1" kern="1200">
          <a:solidFill>
            <a:srgbClr val="0090BE"/>
          </a:solidFill>
          <a:latin typeface="Calibri"/>
          <a:ea typeface="+mj-ea"/>
          <a:cs typeface="Calibri"/>
        </a:defRPr>
      </a:lvl1pPr>
    </p:titleStyle>
    <p:bodyStyle>
      <a:lvl1pPr marL="284042" indent="-284042" algn="l" defTabSz="914009" rtl="0" eaLnBrk="1" latinLnBrk="0" hangingPunct="1">
        <a:spcBef>
          <a:spcPct val="20000"/>
        </a:spcBef>
        <a:buClr>
          <a:schemeClr val="accent2"/>
        </a:buClr>
        <a:buFont typeface="Lucida Grande"/>
        <a:buChar char="✓"/>
        <a:defRPr sz="2000" kern="1200">
          <a:solidFill>
            <a:schemeClr val="accent1"/>
          </a:solidFill>
          <a:latin typeface="Calibri"/>
          <a:ea typeface="+mn-ea"/>
          <a:cs typeface="Calibri"/>
        </a:defRPr>
      </a:lvl1pPr>
      <a:lvl2pPr marL="693441" indent="-236437" algn="l" defTabSz="914009" rtl="0" eaLnBrk="1" latinLnBrk="0" hangingPunct="1">
        <a:spcBef>
          <a:spcPct val="20000"/>
        </a:spcBef>
        <a:buClr>
          <a:schemeClr val="accent2"/>
        </a:buClr>
        <a:buFont typeface="Arial" panose="020B0604020202020204" pitchFamily="34" charset="0"/>
        <a:buChar char="–"/>
        <a:defRPr sz="1800" kern="1200">
          <a:solidFill>
            <a:schemeClr val="accent1"/>
          </a:solidFill>
          <a:latin typeface="Calibri"/>
          <a:ea typeface="+mn-ea"/>
          <a:cs typeface="Calibri"/>
        </a:defRPr>
      </a:lvl2pPr>
      <a:lvl3pPr marL="1086973" indent="-172964" algn="l" defTabSz="914009" rtl="0" eaLnBrk="1" latinLnBrk="0" hangingPunct="1">
        <a:spcBef>
          <a:spcPct val="20000"/>
        </a:spcBef>
        <a:buClr>
          <a:schemeClr val="accent2"/>
        </a:buClr>
        <a:buFont typeface="Arial" panose="020B0604020202020204" pitchFamily="34" charset="0"/>
        <a:buChar char="•"/>
        <a:defRPr sz="1600" kern="1200">
          <a:solidFill>
            <a:schemeClr val="accent1"/>
          </a:solidFill>
          <a:latin typeface="Calibri"/>
          <a:ea typeface="+mn-ea"/>
          <a:cs typeface="Calibri"/>
        </a:defRPr>
      </a:lvl3pPr>
      <a:lvl4pPr marL="1599513" indent="-228501" algn="l" defTabSz="914009" rtl="0" eaLnBrk="1" latinLnBrk="0" hangingPunct="1">
        <a:spcBef>
          <a:spcPct val="20000"/>
        </a:spcBef>
        <a:buClr>
          <a:schemeClr val="accent2"/>
        </a:buClr>
        <a:buFont typeface="Arial" panose="020B0604020202020204" pitchFamily="34" charset="0"/>
        <a:buChar char="–"/>
        <a:defRPr sz="1400" kern="1200">
          <a:solidFill>
            <a:schemeClr val="accent1"/>
          </a:solidFill>
          <a:latin typeface="Calibri"/>
          <a:ea typeface="+mn-ea"/>
          <a:cs typeface="Calibri"/>
        </a:defRPr>
      </a:lvl4pPr>
      <a:lvl5pPr marL="2056519" indent="-228501" algn="l" defTabSz="914009" rtl="0" eaLnBrk="1" latinLnBrk="0" hangingPunct="1">
        <a:spcBef>
          <a:spcPct val="20000"/>
        </a:spcBef>
        <a:buClr>
          <a:schemeClr val="accent2"/>
        </a:buClr>
        <a:buFont typeface="Arial" panose="020B0604020202020204" pitchFamily="34" charset="0"/>
        <a:buChar char="»"/>
        <a:defRPr sz="1400" kern="1200">
          <a:solidFill>
            <a:schemeClr val="accent1"/>
          </a:solidFill>
          <a:latin typeface="Calibri"/>
          <a:ea typeface="+mn-ea"/>
          <a:cs typeface="Calibri"/>
        </a:defRPr>
      </a:lvl5pPr>
      <a:lvl6pPr marL="2513525" indent="-228501" algn="l" defTabSz="91400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528" indent="-228501" algn="l" defTabSz="91400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533" indent="-228501" algn="l" defTabSz="91400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538" indent="-228501" algn="l" defTabSz="91400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009" rtl="0" eaLnBrk="1" latinLnBrk="0" hangingPunct="1">
        <a:defRPr sz="1800" kern="1200">
          <a:solidFill>
            <a:schemeClr val="tx1"/>
          </a:solidFill>
          <a:latin typeface="+mn-lt"/>
          <a:ea typeface="+mn-ea"/>
          <a:cs typeface="+mn-cs"/>
        </a:defRPr>
      </a:lvl1pPr>
      <a:lvl2pPr marL="457005" algn="l" defTabSz="914009" rtl="0" eaLnBrk="1" latinLnBrk="0" hangingPunct="1">
        <a:defRPr sz="1800" kern="1200">
          <a:solidFill>
            <a:schemeClr val="tx1"/>
          </a:solidFill>
          <a:latin typeface="+mn-lt"/>
          <a:ea typeface="+mn-ea"/>
          <a:cs typeface="+mn-cs"/>
        </a:defRPr>
      </a:lvl2pPr>
      <a:lvl3pPr marL="914009" algn="l" defTabSz="914009" rtl="0" eaLnBrk="1" latinLnBrk="0" hangingPunct="1">
        <a:defRPr sz="1800" kern="1200">
          <a:solidFill>
            <a:schemeClr val="tx1"/>
          </a:solidFill>
          <a:latin typeface="+mn-lt"/>
          <a:ea typeface="+mn-ea"/>
          <a:cs typeface="+mn-cs"/>
        </a:defRPr>
      </a:lvl3pPr>
      <a:lvl4pPr marL="1371012" algn="l" defTabSz="914009" rtl="0" eaLnBrk="1" latinLnBrk="0" hangingPunct="1">
        <a:defRPr sz="1800" kern="1200">
          <a:solidFill>
            <a:schemeClr val="tx1"/>
          </a:solidFill>
          <a:latin typeface="+mn-lt"/>
          <a:ea typeface="+mn-ea"/>
          <a:cs typeface="+mn-cs"/>
        </a:defRPr>
      </a:lvl4pPr>
      <a:lvl5pPr marL="1828017" algn="l" defTabSz="914009" rtl="0" eaLnBrk="1" latinLnBrk="0" hangingPunct="1">
        <a:defRPr sz="1800" kern="1200">
          <a:solidFill>
            <a:schemeClr val="tx1"/>
          </a:solidFill>
          <a:latin typeface="+mn-lt"/>
          <a:ea typeface="+mn-ea"/>
          <a:cs typeface="+mn-cs"/>
        </a:defRPr>
      </a:lvl5pPr>
      <a:lvl6pPr marL="2285022" algn="l" defTabSz="914009" rtl="0" eaLnBrk="1" latinLnBrk="0" hangingPunct="1">
        <a:defRPr sz="1800" kern="1200">
          <a:solidFill>
            <a:schemeClr val="tx1"/>
          </a:solidFill>
          <a:latin typeface="+mn-lt"/>
          <a:ea typeface="+mn-ea"/>
          <a:cs typeface="+mn-cs"/>
        </a:defRPr>
      </a:lvl6pPr>
      <a:lvl7pPr marL="2742026" algn="l" defTabSz="914009" rtl="0" eaLnBrk="1" latinLnBrk="0" hangingPunct="1">
        <a:defRPr sz="1800" kern="1200">
          <a:solidFill>
            <a:schemeClr val="tx1"/>
          </a:solidFill>
          <a:latin typeface="+mn-lt"/>
          <a:ea typeface="+mn-ea"/>
          <a:cs typeface="+mn-cs"/>
        </a:defRPr>
      </a:lvl7pPr>
      <a:lvl8pPr marL="3199031" algn="l" defTabSz="914009" rtl="0" eaLnBrk="1" latinLnBrk="0" hangingPunct="1">
        <a:defRPr sz="1800" kern="1200">
          <a:solidFill>
            <a:schemeClr val="tx1"/>
          </a:solidFill>
          <a:latin typeface="+mn-lt"/>
          <a:ea typeface="+mn-ea"/>
          <a:cs typeface="+mn-cs"/>
        </a:defRPr>
      </a:lvl8pPr>
      <a:lvl9pPr marL="3656034" algn="l" defTabSz="91400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5.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3.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75424" y="2608221"/>
            <a:ext cx="5221478" cy="1674067"/>
          </a:xfrm>
        </p:spPr>
        <p:txBody>
          <a:bodyPr/>
          <a:lstStyle/>
          <a:p>
            <a:r>
              <a:rPr lang="de-DE" sz="4400" b="1" i="0" dirty="0">
                <a:solidFill>
                  <a:srgbClr val="FFFFFF"/>
                </a:solidFill>
              </a:rPr>
              <a:t>NEU Tennant Kesselsauger nass/trocken</a:t>
            </a:r>
          </a:p>
        </p:txBody>
      </p:sp>
      <p:sp>
        <p:nvSpPr>
          <p:cNvPr id="3" name="Subtitle 2"/>
          <p:cNvSpPr>
            <a:spLocks noGrp="1"/>
          </p:cNvSpPr>
          <p:nvPr>
            <p:ph type="subTitle" idx="1"/>
          </p:nvPr>
        </p:nvSpPr>
        <p:spPr>
          <a:xfrm>
            <a:off x="3565326" y="4551751"/>
            <a:ext cx="5221478" cy="985345"/>
          </a:xfrm>
        </p:spPr>
        <p:txBody>
          <a:bodyPr/>
          <a:lstStyle/>
          <a:p>
            <a:endParaRPr lang="en-US"/>
          </a:p>
        </p:txBody>
      </p:sp>
    </p:spTree>
    <p:extLst>
      <p:ext uri="{BB962C8B-B14F-4D97-AF65-F5344CB8AC3E}">
        <p14:creationId xmlns:p14="http://schemas.microsoft.com/office/powerpoint/2010/main" val="1689952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9549" y="1210613"/>
            <a:ext cx="7997780" cy="1046440"/>
          </a:xfrm>
          <a:prstGeom prst="rect">
            <a:avLst/>
          </a:prstGeom>
          <a:noFill/>
        </p:spPr>
        <p:txBody>
          <a:bodyPr wrap="square" rtlCol="0">
            <a:spAutoFit/>
          </a:bodyPr>
          <a:lstStyle/>
          <a:p>
            <a:pPr algn="r"/>
            <a:r>
              <a:rPr lang="de-DE" sz="4400" b="1" i="0" dirty="0">
                <a:solidFill>
                  <a:srgbClr val="009AC7"/>
                </a:solidFill>
              </a:rPr>
              <a:t>V-CAN-10 / V-CAN-12 / V-CAN-16</a:t>
            </a:r>
          </a:p>
          <a:p>
            <a:pPr algn="r"/>
            <a:r>
              <a:rPr lang="de-DE" sz="1800" b="1" i="0" dirty="0">
                <a:solidFill>
                  <a:srgbClr val="009AC7"/>
                </a:solidFill>
              </a:rPr>
              <a:t>KESSELSAUGER</a:t>
            </a:r>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7691" y="3850783"/>
            <a:ext cx="2743200" cy="2743200"/>
          </a:xfrm>
          <a:prstGeom prst="rect">
            <a:avLst/>
          </a:prstGeom>
        </p:spPr>
      </p:pic>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93770" y="3850783"/>
            <a:ext cx="2743200" cy="2743200"/>
          </a:xfrm>
          <a:prstGeom prst="rect">
            <a:avLst/>
          </a:prstGeom>
        </p:spPr>
      </p:pic>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98335" y="4005330"/>
            <a:ext cx="2743200" cy="2743200"/>
          </a:xfrm>
          <a:prstGeom prst="rect">
            <a:avLst/>
          </a:prstGeom>
        </p:spPr>
      </p:pic>
    </p:spTree>
    <p:extLst>
      <p:ext uri="{BB962C8B-B14F-4D97-AF65-F5344CB8AC3E}">
        <p14:creationId xmlns:p14="http://schemas.microsoft.com/office/powerpoint/2010/main" val="1447824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p:cNvSpPr txBox="1"/>
          <p:nvPr/>
        </p:nvSpPr>
        <p:spPr>
          <a:xfrm>
            <a:off x="1049147" y="1707771"/>
            <a:ext cx="7378050" cy="1646209"/>
          </a:xfrm>
          <a:prstGeom prst="rect">
            <a:avLst/>
          </a:prstGeom>
          <a:noFill/>
        </p:spPr>
        <p:txBody>
          <a:bodyPr wrap="square" lIns="84379" tIns="42190" rIns="84379" bIns="42190" rtlCol="0">
            <a:spAutoFit/>
          </a:bodyPr>
          <a:lstStyle/>
          <a:p>
            <a:pPr>
              <a:spcAft>
                <a:spcPts val="1108"/>
              </a:spcAft>
            </a:pPr>
            <a:r>
              <a:rPr lang="de-DE" sz="1600" b="0" i="0" dirty="0">
                <a:solidFill>
                  <a:srgbClr val="4D4F53"/>
                </a:solidFill>
              </a:rPr>
              <a:t>Das neue Sortiment von Kesselsaugern wurde dafür konzipiert, Reinigungsprobleme zu lösen und ist daher insbesondere die ideale Lösung für Reinigungsdienstleister.</a:t>
            </a:r>
          </a:p>
          <a:p>
            <a:pPr>
              <a:spcAft>
                <a:spcPts val="1108"/>
              </a:spcAft>
            </a:pPr>
            <a:r>
              <a:rPr lang="de-DE" sz="1600" b="0" i="0" dirty="0">
                <a:solidFill>
                  <a:srgbClr val="4D4F53"/>
                </a:solidFill>
              </a:rPr>
              <a:t>Die modulare Sortimentstruktur bietet diverse Lösungen für professionelles Reinigen.</a:t>
            </a:r>
          </a:p>
          <a:p>
            <a:pPr>
              <a:spcAft>
                <a:spcPts val="1108"/>
              </a:spcAft>
            </a:pPr>
            <a:r>
              <a:rPr lang="de-DE" sz="1600" b="0" i="0" dirty="0">
                <a:solidFill>
                  <a:srgbClr val="4D4F53"/>
                </a:solidFill>
              </a:rPr>
              <a:t>Die Hauptfunktionen werden in einem modernen Design zusammengeführt, das die Robustheit, die Zuverlässigkeit und die Ergonomie des neuen Sortiments aufzeigt.</a:t>
            </a:r>
          </a:p>
        </p:txBody>
      </p:sp>
      <p:sp>
        <p:nvSpPr>
          <p:cNvPr id="17" name="CasellaDiTesto 16"/>
          <p:cNvSpPr txBox="1"/>
          <p:nvPr/>
        </p:nvSpPr>
        <p:spPr>
          <a:xfrm>
            <a:off x="3439603" y="3795990"/>
            <a:ext cx="1861130" cy="312510"/>
          </a:xfrm>
          <a:prstGeom prst="rect">
            <a:avLst/>
          </a:prstGeom>
          <a:noFill/>
        </p:spPr>
        <p:txBody>
          <a:bodyPr wrap="square" lIns="84379" tIns="42190" rIns="84379" bIns="42190" rtlCol="0">
            <a:spAutoFit/>
          </a:bodyPr>
          <a:lstStyle/>
          <a:p>
            <a:r>
              <a:rPr lang="de-DE" sz="1400" b="1" i="0" dirty="0">
                <a:solidFill>
                  <a:srgbClr val="575760"/>
                </a:solidFill>
              </a:rPr>
              <a:t>HAUPTFUNKTIONEN</a:t>
            </a:r>
          </a:p>
        </p:txBody>
      </p:sp>
      <p:sp>
        <p:nvSpPr>
          <p:cNvPr id="18" name="CasellaDiTesto 17"/>
          <p:cNvSpPr txBox="1"/>
          <p:nvPr/>
        </p:nvSpPr>
        <p:spPr>
          <a:xfrm>
            <a:off x="5958860" y="3805160"/>
            <a:ext cx="2261687" cy="516091"/>
          </a:xfrm>
          <a:prstGeom prst="rect">
            <a:avLst/>
          </a:prstGeom>
          <a:noFill/>
        </p:spPr>
        <p:txBody>
          <a:bodyPr wrap="square" lIns="84379" tIns="42190" rIns="84379" bIns="42190" rtlCol="0">
            <a:spAutoFit/>
          </a:bodyPr>
          <a:lstStyle/>
          <a:p>
            <a:r>
              <a:rPr lang="de-DE" sz="1400" b="1" i="0" dirty="0">
                <a:solidFill>
                  <a:srgbClr val="575760"/>
                </a:solidFill>
              </a:rPr>
              <a:t>HAUPTSÄCHLICHE ANWENDUNGSBEREICHE</a:t>
            </a:r>
          </a:p>
        </p:txBody>
      </p:sp>
      <p:sp>
        <p:nvSpPr>
          <p:cNvPr id="19" name="CasellaDiTesto 18"/>
          <p:cNvSpPr txBox="1"/>
          <p:nvPr/>
        </p:nvSpPr>
        <p:spPr>
          <a:xfrm>
            <a:off x="5989994" y="4381493"/>
            <a:ext cx="2529317" cy="1223977"/>
          </a:xfrm>
          <a:prstGeom prst="rect">
            <a:avLst/>
          </a:prstGeom>
          <a:noFill/>
        </p:spPr>
        <p:txBody>
          <a:bodyPr wrap="square" lIns="84379" tIns="42190" rIns="84379" bIns="42190" rtlCol="0">
            <a:spAutoFit/>
          </a:bodyPr>
          <a:lstStyle/>
          <a:p>
            <a:pPr marL="263692" indent="-263692">
              <a:spcAft>
                <a:spcPts val="554"/>
              </a:spcAft>
              <a:buFont typeface="Arial" panose="020B0604020202020204" pitchFamily="34" charset="0"/>
              <a:buChar char="•"/>
            </a:pPr>
            <a:r>
              <a:rPr lang="de-DE" sz="1600" b="0" i="0" dirty="0">
                <a:solidFill>
                  <a:srgbClr val="575760"/>
                </a:solidFill>
              </a:rPr>
              <a:t>HO.RE.CA. </a:t>
            </a:r>
            <a:br>
              <a:rPr lang="de-DE" sz="1600" b="0" i="0" dirty="0">
                <a:solidFill>
                  <a:srgbClr val="575760"/>
                </a:solidFill>
              </a:rPr>
            </a:br>
            <a:r>
              <a:rPr lang="de-DE" sz="1600" b="0" i="0" dirty="0">
                <a:solidFill>
                  <a:srgbClr val="575760"/>
                </a:solidFill>
              </a:rPr>
              <a:t>(Hotel-Restaurant-Café)</a:t>
            </a:r>
          </a:p>
          <a:p>
            <a:pPr marL="263692" indent="-263692">
              <a:spcAft>
                <a:spcPts val="554"/>
              </a:spcAft>
              <a:buFont typeface="Arial" panose="020B0604020202020204" pitchFamily="34" charset="0"/>
              <a:buChar char="•"/>
            </a:pPr>
            <a:r>
              <a:rPr lang="de-DE" sz="1600" b="0" i="0" dirty="0">
                <a:solidFill>
                  <a:srgbClr val="575760"/>
                </a:solidFill>
              </a:rPr>
              <a:t>Büroräume</a:t>
            </a:r>
          </a:p>
          <a:p>
            <a:pPr marL="263692" indent="-263692">
              <a:spcAft>
                <a:spcPts val="554"/>
              </a:spcAft>
              <a:buFont typeface="Arial" panose="020B0604020202020204" pitchFamily="34" charset="0"/>
              <a:buChar char="•"/>
            </a:pPr>
            <a:r>
              <a:rPr lang="de-DE" sz="1600" b="0" i="0" dirty="0">
                <a:solidFill>
                  <a:srgbClr val="575760"/>
                </a:solidFill>
              </a:rPr>
              <a:t>Einzelhandel</a:t>
            </a:r>
          </a:p>
        </p:txBody>
      </p:sp>
      <p:sp>
        <p:nvSpPr>
          <p:cNvPr id="20" name="Rettangolo 19"/>
          <p:cNvSpPr/>
          <p:nvPr/>
        </p:nvSpPr>
        <p:spPr>
          <a:xfrm>
            <a:off x="3439604" y="4199927"/>
            <a:ext cx="2592288" cy="1927631"/>
          </a:xfrm>
          <a:prstGeom prst="rect">
            <a:avLst/>
          </a:prstGeom>
          <a:noFill/>
        </p:spPr>
        <p:txBody>
          <a:bodyPr wrap="square" lIns="84379" tIns="42190" rIns="84379" bIns="42190" rtlCol="0">
            <a:spAutoFit/>
          </a:bodyPr>
          <a:lstStyle/>
          <a:p>
            <a:pPr marL="263692" indent="-263692">
              <a:spcAft>
                <a:spcPts val="554"/>
              </a:spcAft>
              <a:buFont typeface="Arial" panose="020B0604020202020204" pitchFamily="34" charset="0"/>
              <a:buChar char="•"/>
            </a:pPr>
            <a:r>
              <a:rPr lang="de-DE" sz="1600" b="0" i="0" dirty="0">
                <a:solidFill>
                  <a:srgbClr val="575760"/>
                </a:solidFill>
              </a:rPr>
              <a:t>Mehrstufige Filtrierung</a:t>
            </a:r>
          </a:p>
          <a:p>
            <a:pPr marL="263692" indent="-263692">
              <a:spcAft>
                <a:spcPts val="554"/>
              </a:spcAft>
              <a:buFont typeface="Arial" panose="020B0604020202020204" pitchFamily="34" charset="0"/>
              <a:buChar char="•"/>
            </a:pPr>
            <a:r>
              <a:rPr lang="de-DE" sz="1600" b="0" i="0" dirty="0">
                <a:solidFill>
                  <a:srgbClr val="575760"/>
                </a:solidFill>
              </a:rPr>
              <a:t>Äußerst geräuscharm</a:t>
            </a:r>
          </a:p>
          <a:p>
            <a:pPr marL="263692" indent="-263692">
              <a:spcAft>
                <a:spcPts val="554"/>
              </a:spcAft>
              <a:buFont typeface="Arial" panose="020B0604020202020204" pitchFamily="34" charset="0"/>
              <a:buChar char="•"/>
            </a:pPr>
            <a:r>
              <a:rPr lang="de-DE" sz="1600" b="0" i="0" dirty="0">
                <a:solidFill>
                  <a:srgbClr val="575760"/>
                </a:solidFill>
              </a:rPr>
              <a:t>Ergonomisches Design</a:t>
            </a:r>
          </a:p>
          <a:p>
            <a:pPr marL="263692" indent="-263692">
              <a:spcAft>
                <a:spcPts val="554"/>
              </a:spcAft>
              <a:buFont typeface="Arial" panose="020B0604020202020204" pitchFamily="34" charset="0"/>
              <a:buChar char="•"/>
            </a:pPr>
            <a:r>
              <a:rPr lang="de-DE" sz="1600" b="0" i="0" dirty="0">
                <a:solidFill>
                  <a:srgbClr val="575760"/>
                </a:solidFill>
              </a:rPr>
              <a:t>Langlebige, solide Komponenten</a:t>
            </a:r>
          </a:p>
          <a:p>
            <a:pPr marL="263692" indent="-263692">
              <a:spcAft>
                <a:spcPts val="554"/>
              </a:spcAft>
              <a:buFont typeface="Arial" panose="020B0604020202020204" pitchFamily="34" charset="0"/>
              <a:buChar char="•"/>
            </a:pPr>
            <a:r>
              <a:rPr lang="de-DE" sz="1600" b="0" i="0" dirty="0">
                <a:solidFill>
                  <a:srgbClr val="575760"/>
                </a:solidFill>
              </a:rPr>
              <a:t>Solides Zubehör</a:t>
            </a:r>
          </a:p>
        </p:txBody>
      </p:sp>
      <p:sp>
        <p:nvSpPr>
          <p:cNvPr id="13" name="CasellaDiTesto 12"/>
          <p:cNvSpPr txBox="1"/>
          <p:nvPr/>
        </p:nvSpPr>
        <p:spPr>
          <a:xfrm>
            <a:off x="1115616" y="3770659"/>
            <a:ext cx="1861130" cy="312510"/>
          </a:xfrm>
          <a:prstGeom prst="rect">
            <a:avLst/>
          </a:prstGeom>
          <a:noFill/>
        </p:spPr>
        <p:txBody>
          <a:bodyPr wrap="square" lIns="84379" tIns="42190" rIns="84379" bIns="42190" rtlCol="0">
            <a:spAutoFit/>
          </a:bodyPr>
          <a:lstStyle/>
          <a:p>
            <a:r>
              <a:rPr lang="de-DE" sz="1400" b="1" i="0" dirty="0">
                <a:solidFill>
                  <a:srgbClr val="575760"/>
                </a:solidFill>
              </a:rPr>
              <a:t>INNOVATIONEN</a:t>
            </a:r>
          </a:p>
        </p:txBody>
      </p:sp>
      <p:sp>
        <p:nvSpPr>
          <p:cNvPr id="14" name="Rettangolo 13"/>
          <p:cNvSpPr/>
          <p:nvPr/>
        </p:nvSpPr>
        <p:spPr>
          <a:xfrm>
            <a:off x="1140411" y="4199927"/>
            <a:ext cx="2173158" cy="654591"/>
          </a:xfrm>
          <a:prstGeom prst="rect">
            <a:avLst/>
          </a:prstGeom>
          <a:noFill/>
        </p:spPr>
        <p:txBody>
          <a:bodyPr wrap="square" lIns="84379" tIns="42190" rIns="84379" bIns="42190" rtlCol="0">
            <a:spAutoFit/>
          </a:bodyPr>
          <a:lstStyle/>
          <a:p>
            <a:pPr marL="263692" indent="-263692">
              <a:spcAft>
                <a:spcPts val="554"/>
              </a:spcAft>
              <a:buFont typeface="Arial" panose="020B0604020202020204" pitchFamily="34" charset="0"/>
              <a:buChar char="•"/>
            </a:pPr>
            <a:r>
              <a:rPr lang="de-DE" sz="1600" b="0" i="0" dirty="0">
                <a:solidFill>
                  <a:srgbClr val="575760"/>
                </a:solidFill>
              </a:rPr>
              <a:t>Black is Green</a:t>
            </a:r>
            <a:r>
              <a:rPr lang="de-DE" sz="1600" b="0" i="0" baseline="30000" dirty="0">
                <a:solidFill>
                  <a:srgbClr val="575760"/>
                </a:solidFill>
              </a:rPr>
              <a:t>TM</a:t>
            </a:r>
          </a:p>
          <a:p>
            <a:pPr marL="263692" indent="-263692">
              <a:spcAft>
                <a:spcPts val="554"/>
              </a:spcAft>
              <a:buFont typeface="Arial" panose="020B0604020202020204" pitchFamily="34" charset="0"/>
              <a:buChar char="•"/>
            </a:pPr>
            <a:r>
              <a:rPr lang="de-DE" sz="1600" b="0" i="0" dirty="0">
                <a:solidFill>
                  <a:srgbClr val="575760"/>
                </a:solidFill>
              </a:rPr>
              <a:t>Ökodesign für Profis</a:t>
            </a:r>
          </a:p>
        </p:txBody>
      </p:sp>
      <p:sp>
        <p:nvSpPr>
          <p:cNvPr id="12" name="Title 4"/>
          <p:cNvSpPr txBox="1">
            <a:spLocks/>
          </p:cNvSpPr>
          <p:nvPr/>
        </p:nvSpPr>
        <p:spPr>
          <a:xfrm>
            <a:off x="541208" y="477052"/>
            <a:ext cx="7410450"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de-DE" sz="5400" i="0" dirty="0">
                <a:solidFill>
                  <a:srgbClr val="009AC7"/>
                </a:solidFill>
                <a:latin typeface="Calibri" pitchFamily="34" charset="0"/>
                <a:cs typeface="Calibri" pitchFamily="34" charset="0"/>
              </a:rPr>
              <a:t>V-CAN-Serie</a:t>
            </a:r>
          </a:p>
          <a:p>
            <a:pPr defTabSz="457070">
              <a:lnSpc>
                <a:spcPts val="4500"/>
              </a:lnSpc>
              <a:spcBef>
                <a:spcPts val="0"/>
              </a:spcBef>
            </a:pPr>
            <a:r>
              <a:rPr lang="en-US" dirty="0">
                <a:solidFill>
                  <a:srgbClr val="FF0000"/>
                </a:solidFill>
                <a:latin typeface="Calibri" pitchFamily="34" charset="0"/>
                <a:ea typeface="+mn-ea"/>
                <a:cs typeface="Calibri" pitchFamily="34" charset="0"/>
              </a:rPr>
              <a:t/>
            </a:r>
            <a:br>
              <a:rPr lang="en-US" dirty="0">
                <a:solidFill>
                  <a:srgbClr val="FF0000"/>
                </a:solidFill>
                <a:latin typeface="Calibri" pitchFamily="34" charset="0"/>
                <a:ea typeface="+mn-ea"/>
                <a:cs typeface="Calibri" pitchFamily="34" charset="0"/>
              </a:rPr>
            </a:br>
            <a:endParaRPr lang="en-US" dirty="0">
              <a:solidFill>
                <a:srgbClr val="FF0000"/>
              </a:solidFill>
              <a:latin typeface="Calibri" pitchFamily="34" charset="0"/>
              <a:cs typeface="Calibri" pitchFamily="34" charset="0"/>
            </a:endParaRPr>
          </a:p>
        </p:txBody>
      </p:sp>
    </p:spTree>
    <p:extLst>
      <p:ext uri="{BB962C8B-B14F-4D97-AF65-F5344CB8AC3E}">
        <p14:creationId xmlns:p14="http://schemas.microsoft.com/office/powerpoint/2010/main" val="27672138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43600" y="3657600"/>
            <a:ext cx="3200400" cy="3200400"/>
          </a:xfrm>
          <a:prstGeom prst="rect">
            <a:avLst/>
          </a:prstGeom>
        </p:spPr>
      </p:pic>
      <p:sp>
        <p:nvSpPr>
          <p:cNvPr id="8" name="Rectangle 3"/>
          <p:cNvSpPr>
            <a:spLocks noGrp="1" noChangeArrowheads="1"/>
          </p:cNvSpPr>
          <p:nvPr>
            <p:ph idx="1"/>
          </p:nvPr>
        </p:nvSpPr>
        <p:spPr>
          <a:xfrm>
            <a:off x="457200" y="1600204"/>
            <a:ext cx="6305739" cy="4525963"/>
          </a:xfrm>
        </p:spPr>
        <p:txBody>
          <a:bodyPr/>
          <a:lstStyle/>
          <a:p>
            <a:pPr marL="0" indent="0">
              <a:spcBef>
                <a:spcPts val="500"/>
              </a:spcBef>
              <a:buClr>
                <a:schemeClr val="accent1"/>
              </a:buClr>
              <a:buNone/>
              <a:defRPr/>
            </a:pPr>
            <a:r>
              <a:rPr lang="de-DE" sz="1800" b="1" i="0" dirty="0">
                <a:solidFill>
                  <a:srgbClr val="009BBE"/>
                </a:solidFill>
              </a:rPr>
              <a:t>EINFACHE NUTZUNG</a:t>
            </a:r>
          </a:p>
          <a:p>
            <a:pPr lvl="1">
              <a:spcBef>
                <a:spcPts val="300"/>
              </a:spcBef>
              <a:buClr>
                <a:srgbClr val="009AC7"/>
              </a:buClr>
              <a:buFont typeface="Arial" panose="020B0604020202020204" pitchFamily="34" charset="0"/>
              <a:buChar char="•"/>
              <a:defRPr/>
            </a:pPr>
            <a:r>
              <a:rPr lang="de-DE" sz="1600" b="0" i="0" dirty="0">
                <a:solidFill>
                  <a:srgbClr val="595959"/>
                </a:solidFill>
              </a:rPr>
              <a:t>Hauptschalter kann per Fuß oder Hand bedient werden</a:t>
            </a:r>
          </a:p>
          <a:p>
            <a:pPr lvl="1">
              <a:spcBef>
                <a:spcPts val="300"/>
              </a:spcBef>
              <a:buClr>
                <a:srgbClr val="009AC7"/>
              </a:buClr>
              <a:buFont typeface="Arial" panose="020B0604020202020204" pitchFamily="34" charset="0"/>
              <a:buChar char="•"/>
              <a:defRPr/>
            </a:pPr>
            <a:r>
              <a:rPr lang="de-DE" sz="1600" b="0" i="0" dirty="0">
                <a:solidFill>
                  <a:srgbClr val="595959"/>
                </a:solidFill>
              </a:rPr>
              <a:t>Stromkabel kann leicht auf den Kabelhaken aufgewickelt werden</a:t>
            </a:r>
          </a:p>
          <a:p>
            <a:pPr lvl="1">
              <a:spcBef>
                <a:spcPts val="300"/>
              </a:spcBef>
              <a:buClr>
                <a:srgbClr val="009AC7"/>
              </a:buClr>
              <a:buFont typeface="Arial" panose="020B0604020202020204" pitchFamily="34" charset="0"/>
              <a:buChar char="•"/>
              <a:defRPr/>
            </a:pPr>
            <a:r>
              <a:rPr lang="de-DE" sz="1600" b="0" i="0" dirty="0">
                <a:solidFill>
                  <a:srgbClr val="595959"/>
                </a:solidFill>
              </a:rPr>
              <a:t>Praktische Zubehörhaken</a:t>
            </a:r>
          </a:p>
          <a:p>
            <a:pPr lvl="1">
              <a:spcBef>
                <a:spcPts val="300"/>
              </a:spcBef>
              <a:buClr>
                <a:srgbClr val="009AC7"/>
              </a:buClr>
              <a:buFont typeface="Arial" panose="020B0604020202020204" pitchFamily="34" charset="0"/>
              <a:buChar char="•"/>
              <a:defRPr/>
            </a:pPr>
            <a:r>
              <a:rPr lang="de-DE" sz="1600" b="0" i="0" dirty="0">
                <a:solidFill>
                  <a:srgbClr val="595959"/>
                </a:solidFill>
              </a:rPr>
              <a:t>Ideale Parkposition auch beim Treppenreinigen</a:t>
            </a:r>
          </a:p>
          <a:p>
            <a:pPr marL="457004" lvl="1" indent="0">
              <a:spcBef>
                <a:spcPts val="300"/>
              </a:spcBef>
              <a:buClr>
                <a:srgbClr val="009AC7"/>
              </a:buClr>
              <a:buNone/>
              <a:defRPr/>
            </a:pPr>
            <a:endParaRPr lang="en-US" altLang="en-US" sz="1600" dirty="0">
              <a:solidFill>
                <a:srgbClr val="595959"/>
              </a:solidFill>
            </a:endParaRPr>
          </a:p>
          <a:p>
            <a:pPr marL="0" indent="0">
              <a:spcBef>
                <a:spcPts val="300"/>
              </a:spcBef>
              <a:buClr>
                <a:srgbClr val="009AC7"/>
              </a:buClr>
              <a:buNone/>
              <a:defRPr/>
            </a:pPr>
            <a:r>
              <a:rPr lang="de-DE" sz="1800" b="1" i="0" dirty="0">
                <a:solidFill>
                  <a:srgbClr val="009AC7"/>
                </a:solidFill>
              </a:rPr>
              <a:t>BENUTZERFREUNDLICH</a:t>
            </a:r>
          </a:p>
          <a:p>
            <a:pPr lvl="1">
              <a:spcBef>
                <a:spcPts val="300"/>
              </a:spcBef>
              <a:buClr>
                <a:srgbClr val="009AC7"/>
              </a:buClr>
              <a:buFont typeface="Arial" panose="020B0604020202020204" pitchFamily="34" charset="0"/>
              <a:buChar char="•"/>
              <a:defRPr/>
            </a:pPr>
            <a:r>
              <a:rPr lang="de-DE" sz="1600" b="0" i="0" dirty="0">
                <a:solidFill>
                  <a:srgbClr val="505050"/>
                </a:solidFill>
              </a:rPr>
              <a:t>Zwecks einfachen Transports leicht handzuhaben</a:t>
            </a:r>
          </a:p>
          <a:p>
            <a:pPr lvl="1">
              <a:spcBef>
                <a:spcPts val="300"/>
              </a:spcBef>
              <a:buClr>
                <a:srgbClr val="009AC7"/>
              </a:buClr>
              <a:buFont typeface="Arial" panose="020B0604020202020204" pitchFamily="34" charset="0"/>
              <a:buChar char="•"/>
              <a:defRPr/>
            </a:pPr>
            <a:r>
              <a:rPr lang="de-DE" sz="1600" b="0" i="0" dirty="0">
                <a:solidFill>
                  <a:srgbClr val="505050"/>
                </a:solidFill>
              </a:rPr>
              <a:t>Leicht und kompakt für einfache Nutzung und Aufbewahrung</a:t>
            </a:r>
          </a:p>
          <a:p>
            <a:pPr marL="457004" lvl="1" indent="0">
              <a:spcBef>
                <a:spcPts val="300"/>
              </a:spcBef>
              <a:buClr>
                <a:srgbClr val="009AC7"/>
              </a:buClr>
              <a:buNone/>
              <a:defRPr/>
            </a:pPr>
            <a:endParaRPr lang="en-US" altLang="en-US" sz="1600" dirty="0"/>
          </a:p>
          <a:p>
            <a:pPr marL="0" indent="0">
              <a:spcBef>
                <a:spcPts val="900"/>
              </a:spcBef>
              <a:buClr>
                <a:srgbClr val="009AC7"/>
              </a:buClr>
              <a:buNone/>
              <a:defRPr/>
            </a:pPr>
            <a:r>
              <a:rPr lang="de-DE" sz="1800" b="1" i="0" dirty="0">
                <a:solidFill>
                  <a:srgbClr val="009AC7"/>
                </a:solidFill>
              </a:rPr>
              <a:t>FÜR TÄGLICHE REINIGUNG </a:t>
            </a:r>
          </a:p>
          <a:p>
            <a:pPr lvl="1">
              <a:spcBef>
                <a:spcPts val="300"/>
              </a:spcBef>
              <a:buClr>
                <a:srgbClr val="009AC7"/>
              </a:buClr>
              <a:buFont typeface="Arial" panose="020B0604020202020204" pitchFamily="34" charset="0"/>
              <a:buChar char="•"/>
              <a:defRPr/>
            </a:pPr>
            <a:r>
              <a:rPr lang="de-DE" sz="1600" b="0" i="0" dirty="0">
                <a:solidFill>
                  <a:srgbClr val="505050"/>
                </a:solidFill>
              </a:rPr>
              <a:t>Ideal für die tägliche Reinigung von Teppichböden und harten Böden in Innenräumen</a:t>
            </a:r>
          </a:p>
          <a:p>
            <a:pPr lvl="1">
              <a:spcBef>
                <a:spcPts val="300"/>
              </a:spcBef>
              <a:buClr>
                <a:srgbClr val="009AC7"/>
              </a:buClr>
              <a:buFont typeface="Arial" panose="020B0604020202020204" pitchFamily="34" charset="0"/>
              <a:buChar char="•"/>
              <a:defRPr/>
            </a:pPr>
            <a:r>
              <a:rPr lang="de-DE" sz="1600" b="0" i="0" dirty="0">
                <a:solidFill>
                  <a:srgbClr val="505050"/>
                </a:solidFill>
              </a:rPr>
              <a:t>Zur Verwendung in Hotels, Restaurants, Büros und für andere leichte bis mittelschwere Anwendungen</a:t>
            </a:r>
          </a:p>
          <a:p>
            <a:pPr eaLnBrk="1" hangingPunct="1">
              <a:spcBef>
                <a:spcPts val="500"/>
              </a:spcBef>
              <a:spcAft>
                <a:spcPts val="200"/>
              </a:spcAft>
              <a:defRPr/>
            </a:pPr>
            <a:endParaRPr lang="en-US" altLang="en-US" sz="800" dirty="0"/>
          </a:p>
        </p:txBody>
      </p:sp>
      <p:sp>
        <p:nvSpPr>
          <p:cNvPr id="11" name="Title 4"/>
          <p:cNvSpPr txBox="1">
            <a:spLocks/>
          </p:cNvSpPr>
          <p:nvPr/>
        </p:nvSpPr>
        <p:spPr>
          <a:xfrm>
            <a:off x="541208" y="477052"/>
            <a:ext cx="7410450"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de-DE" sz="5400" i="0" dirty="0">
                <a:solidFill>
                  <a:srgbClr val="009AC7"/>
                </a:solidFill>
              </a:rPr>
              <a:t>ÜBERSICHT: V-CAN-10</a:t>
            </a:r>
            <a:r>
              <a:rPr lang="en" sz="1800" dirty="0"/>
              <a:t/>
            </a:r>
            <a:br>
              <a:rPr lang="en" sz="1800" dirty="0"/>
            </a:br>
            <a:endParaRPr lang="en" sz="1800" dirty="0"/>
          </a:p>
        </p:txBody>
      </p:sp>
    </p:spTree>
    <p:extLst>
      <p:ext uri="{BB962C8B-B14F-4D97-AF65-F5344CB8AC3E}">
        <p14:creationId xmlns:p14="http://schemas.microsoft.com/office/powerpoint/2010/main" val="1235739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a:spLocks noGrp="1" noChangeArrowheads="1"/>
          </p:cNvSpPr>
          <p:nvPr>
            <p:ph idx="1"/>
          </p:nvPr>
        </p:nvSpPr>
        <p:spPr>
          <a:xfrm>
            <a:off x="457200" y="1600205"/>
            <a:ext cx="8229600" cy="408900"/>
          </a:xfrm>
        </p:spPr>
        <p:txBody>
          <a:bodyPr/>
          <a:lstStyle/>
          <a:p>
            <a:pPr marL="0" indent="0">
              <a:spcBef>
                <a:spcPts val="500"/>
              </a:spcBef>
              <a:buClr>
                <a:schemeClr val="accent1"/>
              </a:buClr>
              <a:buNone/>
              <a:defRPr/>
            </a:pPr>
            <a:r>
              <a:rPr lang="de-DE" sz="1800" b="1" i="0" dirty="0">
                <a:solidFill>
                  <a:srgbClr val="009BBE"/>
                </a:solidFill>
              </a:rPr>
              <a:t>Kompakter und einfach zu nutzender Kesselsauger für den täglichen Gebrauch.</a:t>
            </a:r>
          </a:p>
          <a:p>
            <a:pPr eaLnBrk="1" hangingPunct="1">
              <a:spcBef>
                <a:spcPts val="500"/>
              </a:spcBef>
              <a:spcAft>
                <a:spcPts val="200"/>
              </a:spcAft>
              <a:defRPr/>
            </a:pPr>
            <a:endParaRPr lang="en-US" altLang="en-US" sz="800" dirty="0"/>
          </a:p>
        </p:txBody>
      </p:sp>
      <p:sp>
        <p:nvSpPr>
          <p:cNvPr id="11" name="Title 4"/>
          <p:cNvSpPr txBox="1">
            <a:spLocks/>
          </p:cNvSpPr>
          <p:nvPr/>
        </p:nvSpPr>
        <p:spPr>
          <a:xfrm>
            <a:off x="541207" y="477052"/>
            <a:ext cx="7769873"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de-DE" sz="5200" i="0" dirty="0">
                <a:solidFill>
                  <a:srgbClr val="009AC7"/>
                </a:solidFill>
              </a:rPr>
              <a:t>V-CAN-10: Spezifikationen</a:t>
            </a:r>
            <a:endParaRPr lang="en" sz="52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39780" y="3134885"/>
            <a:ext cx="3657600" cy="3657600"/>
          </a:xfrm>
          <a:prstGeom prst="rect">
            <a:avLst/>
          </a:prstGeom>
        </p:spPr>
      </p:pic>
      <p:grpSp>
        <p:nvGrpSpPr>
          <p:cNvPr id="12" name="Group 11"/>
          <p:cNvGrpSpPr/>
          <p:nvPr/>
        </p:nvGrpSpPr>
        <p:grpSpPr>
          <a:xfrm>
            <a:off x="373488" y="3607217"/>
            <a:ext cx="2150771" cy="1003420"/>
            <a:chOff x="373488" y="3607217"/>
            <a:chExt cx="2150771" cy="1003420"/>
          </a:xfrm>
        </p:grpSpPr>
        <p:sp>
          <p:nvSpPr>
            <p:cNvPr id="5" name="Oval 4"/>
            <p:cNvSpPr/>
            <p:nvPr/>
          </p:nvSpPr>
          <p:spPr>
            <a:xfrm>
              <a:off x="1764406" y="3876541"/>
              <a:ext cx="759853" cy="734096"/>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a:endCxn id="5" idx="2"/>
            </p:cNvCxnSpPr>
            <p:nvPr/>
          </p:nvCxnSpPr>
          <p:spPr>
            <a:xfrm>
              <a:off x="1326524" y="3908190"/>
              <a:ext cx="437882" cy="335399"/>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73488" y="3607217"/>
              <a:ext cx="1320232" cy="369332"/>
            </a:xfrm>
            <a:prstGeom prst="rect">
              <a:avLst/>
            </a:prstGeom>
            <a:noFill/>
          </p:spPr>
          <p:txBody>
            <a:bodyPr wrap="square" rtlCol="0">
              <a:spAutoFit/>
            </a:bodyPr>
            <a:lstStyle/>
            <a:p>
              <a:pPr algn="r"/>
              <a:r>
                <a:rPr lang="de-DE" sz="1800" b="0" i="0" dirty="0">
                  <a:solidFill>
                    <a:srgbClr val="000000"/>
                  </a:solidFill>
                </a:rPr>
                <a:t>Kabelhaken</a:t>
              </a:r>
            </a:p>
          </p:txBody>
        </p:sp>
      </p:grpSp>
      <p:sp>
        <p:nvSpPr>
          <p:cNvPr id="15" name="Oval 14"/>
          <p:cNvSpPr/>
          <p:nvPr/>
        </p:nvSpPr>
        <p:spPr>
          <a:xfrm>
            <a:off x="1996521" y="4991601"/>
            <a:ext cx="759853" cy="750472"/>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a:endCxn id="15" idx="2"/>
          </p:cNvCxnSpPr>
          <p:nvPr/>
        </p:nvCxnSpPr>
        <p:spPr>
          <a:xfrm flipV="1">
            <a:off x="1390919" y="5366837"/>
            <a:ext cx="605602" cy="567286"/>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6054" y="5851660"/>
            <a:ext cx="2498205" cy="923330"/>
          </a:xfrm>
          <a:prstGeom prst="rect">
            <a:avLst/>
          </a:prstGeom>
          <a:noFill/>
        </p:spPr>
        <p:txBody>
          <a:bodyPr wrap="square" rtlCol="0">
            <a:spAutoFit/>
          </a:bodyPr>
          <a:lstStyle/>
          <a:p>
            <a:pPr algn="r"/>
            <a:r>
              <a:rPr lang="de-DE" sz="1800" b="0" i="0" dirty="0">
                <a:solidFill>
                  <a:srgbClr val="000000"/>
                </a:solidFill>
              </a:rPr>
              <a:t>Große Hinterräder und Kippfahrgestell mit Zubehörhalter</a:t>
            </a:r>
          </a:p>
        </p:txBody>
      </p:sp>
      <p:sp>
        <p:nvSpPr>
          <p:cNvPr id="18" name="Oval 17"/>
          <p:cNvSpPr/>
          <p:nvPr/>
        </p:nvSpPr>
        <p:spPr>
          <a:xfrm>
            <a:off x="2728352" y="4322708"/>
            <a:ext cx="528572" cy="476843"/>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a:endCxn id="18" idx="5"/>
          </p:cNvCxnSpPr>
          <p:nvPr/>
        </p:nvCxnSpPr>
        <p:spPr>
          <a:xfrm flipH="1" flipV="1">
            <a:off x="3179516" y="4729719"/>
            <a:ext cx="1392484" cy="936397"/>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552977" y="5375025"/>
            <a:ext cx="2028892" cy="923330"/>
          </a:xfrm>
          <a:prstGeom prst="rect">
            <a:avLst/>
          </a:prstGeom>
          <a:noFill/>
        </p:spPr>
        <p:txBody>
          <a:bodyPr wrap="square" rtlCol="0">
            <a:spAutoFit/>
          </a:bodyPr>
          <a:lstStyle/>
          <a:p>
            <a:r>
              <a:rPr lang="de-DE" sz="1800" b="0" i="0" dirty="0">
                <a:solidFill>
                  <a:srgbClr val="000000"/>
                </a:solidFill>
              </a:rPr>
              <a:t>Optisch hervorgehobene Haken</a:t>
            </a:r>
          </a:p>
        </p:txBody>
      </p:sp>
      <p:grpSp>
        <p:nvGrpSpPr>
          <p:cNvPr id="27" name="Group 26"/>
          <p:cNvGrpSpPr/>
          <p:nvPr/>
        </p:nvGrpSpPr>
        <p:grpSpPr>
          <a:xfrm>
            <a:off x="3291627" y="4164001"/>
            <a:ext cx="2951743" cy="630684"/>
            <a:chOff x="3291627" y="4164001"/>
            <a:chExt cx="2951743" cy="630684"/>
          </a:xfrm>
        </p:grpSpPr>
        <p:sp>
          <p:nvSpPr>
            <p:cNvPr id="21" name="Oval 20"/>
            <p:cNvSpPr/>
            <p:nvPr/>
          </p:nvSpPr>
          <p:spPr>
            <a:xfrm>
              <a:off x="3291627" y="4243588"/>
              <a:ext cx="571740" cy="551097"/>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flipH="1">
              <a:off x="3864199" y="4375407"/>
              <a:ext cx="769781" cy="167699"/>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4635677" y="4164001"/>
              <a:ext cx="1607693" cy="369332"/>
            </a:xfrm>
            <a:prstGeom prst="rect">
              <a:avLst/>
            </a:prstGeom>
            <a:noFill/>
          </p:spPr>
          <p:txBody>
            <a:bodyPr wrap="square" rtlCol="0">
              <a:spAutoFit/>
            </a:bodyPr>
            <a:lstStyle/>
            <a:p>
              <a:r>
                <a:rPr lang="de-DE" sz="1800" b="0" i="0" dirty="0">
                  <a:solidFill>
                    <a:srgbClr val="000000"/>
                  </a:solidFill>
                </a:rPr>
                <a:t>Parkposition</a:t>
              </a:r>
            </a:p>
          </p:txBody>
        </p:sp>
      </p:grpSp>
      <p:pic>
        <p:nvPicPr>
          <p:cNvPr id="36" name="Immagine 13"/>
          <p:cNvPicPr>
            <a:picLocks noChangeAspect="1"/>
          </p:cNvPicPr>
          <p:nvPr/>
        </p:nvPicPr>
        <p:blipFill>
          <a:blip r:embed="rId3">
            <a:grayscl/>
          </a:blip>
          <a:stretch>
            <a:fillRect/>
          </a:stretch>
        </p:blipFill>
        <p:spPr>
          <a:xfrm>
            <a:off x="6511497" y="4731806"/>
            <a:ext cx="1440160" cy="1270062"/>
          </a:xfrm>
          <a:prstGeom prst="ellipse">
            <a:avLst/>
          </a:prstGeom>
          <a:ln>
            <a:solidFill>
              <a:srgbClr val="009AC7"/>
            </a:solidFill>
          </a:ln>
        </p:spPr>
      </p:pic>
      <p:graphicFrame>
        <p:nvGraphicFramePr>
          <p:cNvPr id="2" name="Table 1"/>
          <p:cNvGraphicFramePr>
            <a:graphicFrameLocks noGrp="1"/>
          </p:cNvGraphicFramePr>
          <p:nvPr>
            <p:extLst>
              <p:ext uri="{D42A27DB-BD31-4B8C-83A1-F6EECF244321}">
                <p14:modId xmlns:p14="http://schemas.microsoft.com/office/powerpoint/2010/main" val="128005191"/>
              </p:ext>
            </p:extLst>
          </p:nvPr>
        </p:nvGraphicFramePr>
        <p:xfrm>
          <a:off x="457200" y="2201155"/>
          <a:ext cx="7364994" cy="949960"/>
        </p:xfrm>
        <a:graphic>
          <a:graphicData uri="http://schemas.openxmlformats.org/drawingml/2006/table">
            <a:tbl>
              <a:tblPr firstRow="1" bandRow="1">
                <a:tableStyleId>{2D5ABB26-0587-4C30-8999-92F81FD0307C}</a:tableStyleId>
              </a:tblPr>
              <a:tblGrid>
                <a:gridCol w="1706451">
                  <a:extLst>
                    <a:ext uri="{9D8B030D-6E8A-4147-A177-3AD203B41FA5}">
                      <a16:colId xmlns:a16="http://schemas.microsoft.com/office/drawing/2014/main" val="20000"/>
                    </a:ext>
                  </a:extLst>
                </a:gridCol>
                <a:gridCol w="1893194">
                  <a:extLst>
                    <a:ext uri="{9D8B030D-6E8A-4147-A177-3AD203B41FA5}">
                      <a16:colId xmlns:a16="http://schemas.microsoft.com/office/drawing/2014/main" val="20001"/>
                    </a:ext>
                  </a:extLst>
                </a:gridCol>
                <a:gridCol w="1674254">
                  <a:extLst>
                    <a:ext uri="{9D8B030D-6E8A-4147-A177-3AD203B41FA5}">
                      <a16:colId xmlns:a16="http://schemas.microsoft.com/office/drawing/2014/main" val="20002"/>
                    </a:ext>
                  </a:extLst>
                </a:gridCol>
                <a:gridCol w="2091095">
                  <a:extLst>
                    <a:ext uri="{9D8B030D-6E8A-4147-A177-3AD203B41FA5}">
                      <a16:colId xmlns:a16="http://schemas.microsoft.com/office/drawing/2014/main" val="20003"/>
                    </a:ext>
                  </a:extLst>
                </a:gridCol>
              </a:tblGrid>
              <a:tr h="370840">
                <a:tc>
                  <a:txBody>
                    <a:bodyPr/>
                    <a:lstStyle/>
                    <a:p>
                      <a:r>
                        <a:rPr lang="de-DE" sz="1600" b="1" i="0" dirty="0">
                          <a:solidFill>
                            <a:srgbClr val="009BC7"/>
                          </a:solidFill>
                        </a:rPr>
                        <a:t>MAX. LEISTUNG</a:t>
                      </a:r>
                    </a:p>
                  </a:txBody>
                  <a:tcPr/>
                </a:tc>
                <a:tc>
                  <a:txBody>
                    <a:bodyPr/>
                    <a:lstStyle/>
                    <a:p>
                      <a:r>
                        <a:rPr lang="de-DE" sz="1600" b="1" i="0" dirty="0">
                          <a:solidFill>
                            <a:srgbClr val="009BC7"/>
                          </a:solidFill>
                        </a:rPr>
                        <a:t>WASSERSÄULE</a:t>
                      </a:r>
                    </a:p>
                  </a:txBody>
                  <a:tcPr/>
                </a:tc>
                <a:tc>
                  <a:txBody>
                    <a:bodyPr/>
                    <a:lstStyle/>
                    <a:p>
                      <a:r>
                        <a:rPr lang="de-DE" sz="1600" b="1" i="0" dirty="0">
                          <a:solidFill>
                            <a:srgbClr val="009BC7"/>
                          </a:solidFill>
                        </a:rPr>
                        <a:t>LUFTSTROM</a:t>
                      </a:r>
                    </a:p>
                  </a:txBody>
                  <a:tcPr/>
                </a:tc>
                <a:tc>
                  <a:txBody>
                    <a:bodyPr/>
                    <a:lstStyle/>
                    <a:p>
                      <a:r>
                        <a:rPr lang="de-DE" sz="1600" b="1" i="0" dirty="0">
                          <a:solidFill>
                            <a:srgbClr val="009BC7"/>
                          </a:solidFill>
                        </a:rPr>
                        <a:t>FASSUNGSVERMÖGEN DES BEHÄLTERS</a:t>
                      </a:r>
                    </a:p>
                  </a:txBody>
                  <a:tcPr/>
                </a:tc>
                <a:extLst>
                  <a:ext uri="{0D108BD9-81ED-4DB2-BD59-A6C34878D82A}">
                    <a16:rowId xmlns:a16="http://schemas.microsoft.com/office/drawing/2014/main" val="10000"/>
                  </a:ext>
                </a:extLst>
              </a:tr>
              <a:tr h="370840">
                <a:tc>
                  <a:txBody>
                    <a:bodyPr/>
                    <a:lstStyle/>
                    <a:p>
                      <a:r>
                        <a:rPr lang="de-DE" b="0" i="0" dirty="0">
                          <a:solidFill>
                            <a:srgbClr val="000000"/>
                          </a:solidFill>
                        </a:rPr>
                        <a:t>900 W</a:t>
                      </a:r>
                    </a:p>
                  </a:txBody>
                  <a:tcPr/>
                </a:tc>
                <a:tc>
                  <a:txBody>
                    <a:bodyPr/>
                    <a:lstStyle/>
                    <a:p>
                      <a:r>
                        <a:rPr lang="de-DE" b="0" i="0" dirty="0">
                          <a:solidFill>
                            <a:srgbClr val="000000"/>
                          </a:solidFill>
                        </a:rPr>
                        <a:t>1610 mm</a:t>
                      </a:r>
                    </a:p>
                  </a:txBody>
                  <a:tcPr/>
                </a:tc>
                <a:tc>
                  <a:txBody>
                    <a:bodyPr/>
                    <a:lstStyle/>
                    <a:p>
                      <a:r>
                        <a:rPr lang="de-DE" b="0" i="0" dirty="0">
                          <a:solidFill>
                            <a:srgbClr val="000000"/>
                          </a:solidFill>
                        </a:rPr>
                        <a:t>104 m</a:t>
                      </a:r>
                      <a:r>
                        <a:rPr lang="de-DE" b="0" i="0" baseline="30000" dirty="0">
                          <a:solidFill>
                            <a:srgbClr val="000000"/>
                          </a:solidFill>
                        </a:rPr>
                        <a:t>3</a:t>
                      </a:r>
                      <a:r>
                        <a:rPr lang="de-DE" b="0" i="0" dirty="0">
                          <a:solidFill>
                            <a:srgbClr val="000000"/>
                          </a:solidFill>
                        </a:rPr>
                        <a:t>/h</a:t>
                      </a:r>
                    </a:p>
                  </a:txBody>
                  <a:tcPr/>
                </a:tc>
                <a:tc>
                  <a:txBody>
                    <a:bodyPr/>
                    <a:lstStyle/>
                    <a:p>
                      <a:r>
                        <a:rPr lang="de-DE" b="0" i="0" dirty="0">
                          <a:solidFill>
                            <a:srgbClr val="000000"/>
                          </a:solidFill>
                        </a:rPr>
                        <a:t>10 L</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964497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4"/>
          <p:cNvSpPr txBox="1">
            <a:spLocks/>
          </p:cNvSpPr>
          <p:nvPr/>
        </p:nvSpPr>
        <p:spPr>
          <a:xfrm>
            <a:off x="541208" y="477052"/>
            <a:ext cx="7410450"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de-DE" sz="5400" i="0" dirty="0">
                <a:solidFill>
                  <a:srgbClr val="009AC7"/>
                </a:solidFill>
              </a:rPr>
              <a:t>ÜBERSICHT: V-CAN-12</a:t>
            </a:r>
            <a:r>
              <a:rPr lang="en" sz="1800" dirty="0"/>
              <a:t/>
            </a:r>
            <a:br>
              <a:rPr lang="en" sz="1800" dirty="0"/>
            </a:br>
            <a:endParaRPr lang="en" sz="1800" dirty="0"/>
          </a:p>
        </p:txBody>
      </p:sp>
      <p:pic>
        <p:nvPicPr>
          <p:cNvPr id="2" name="Picture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478073" y="3200400"/>
            <a:ext cx="2472744" cy="3657600"/>
          </a:xfrm>
          <a:prstGeom prst="rect">
            <a:avLst/>
          </a:prstGeom>
        </p:spPr>
      </p:pic>
      <p:sp>
        <p:nvSpPr>
          <p:cNvPr id="8" name="Rectangle 3"/>
          <p:cNvSpPr>
            <a:spLocks noGrp="1" noChangeArrowheads="1"/>
          </p:cNvSpPr>
          <p:nvPr>
            <p:ph idx="1"/>
          </p:nvPr>
        </p:nvSpPr>
        <p:spPr/>
        <p:txBody>
          <a:bodyPr/>
          <a:lstStyle/>
          <a:p>
            <a:pPr marL="0" indent="0">
              <a:spcBef>
                <a:spcPts val="500"/>
              </a:spcBef>
              <a:buClr>
                <a:schemeClr val="accent1"/>
              </a:buClr>
              <a:buNone/>
              <a:defRPr/>
            </a:pPr>
            <a:r>
              <a:rPr lang="de-DE" sz="1800" b="1" i="0" dirty="0">
                <a:solidFill>
                  <a:srgbClr val="009BBE"/>
                </a:solidFill>
              </a:rPr>
              <a:t>DURCHDACHTES DESIGN</a:t>
            </a:r>
          </a:p>
          <a:p>
            <a:pPr lvl="1">
              <a:spcBef>
                <a:spcPts val="300"/>
              </a:spcBef>
              <a:buClr>
                <a:srgbClr val="009AC7"/>
              </a:buClr>
              <a:buFont typeface="Arial" panose="020B0604020202020204" pitchFamily="34" charset="0"/>
              <a:buChar char="•"/>
              <a:defRPr/>
            </a:pPr>
            <a:r>
              <a:rPr lang="de-DE" sz="1600" b="0" i="0" dirty="0">
                <a:solidFill>
                  <a:srgbClr val="595959"/>
                </a:solidFill>
              </a:rPr>
              <a:t>Recycelter Kunststoff Black is GreenTM</a:t>
            </a:r>
          </a:p>
          <a:p>
            <a:pPr lvl="1">
              <a:spcBef>
                <a:spcPts val="300"/>
              </a:spcBef>
              <a:buClr>
                <a:srgbClr val="009AC7"/>
              </a:buClr>
              <a:buFont typeface="Arial" panose="020B0604020202020204" pitchFamily="34" charset="0"/>
              <a:buChar char="•"/>
              <a:defRPr/>
            </a:pPr>
            <a:r>
              <a:rPr lang="de-DE" sz="1600" b="0" i="0" dirty="0">
                <a:solidFill>
                  <a:srgbClr val="595959"/>
                </a:solidFill>
              </a:rPr>
              <a:t>3-stufige Filterung.</a:t>
            </a:r>
          </a:p>
          <a:p>
            <a:pPr lvl="1">
              <a:spcBef>
                <a:spcPts val="300"/>
              </a:spcBef>
              <a:buClr>
                <a:srgbClr val="009AC7"/>
              </a:buClr>
              <a:buFont typeface="Arial" panose="020B0604020202020204" pitchFamily="34" charset="0"/>
              <a:buChar char="•"/>
              <a:defRPr/>
            </a:pPr>
            <a:r>
              <a:rPr lang="de-DE" sz="1600" b="0" i="0" dirty="0">
                <a:solidFill>
                  <a:srgbClr val="595959"/>
                </a:solidFill>
              </a:rPr>
              <a:t>Ergonomisches Design</a:t>
            </a:r>
          </a:p>
          <a:p>
            <a:pPr lvl="1">
              <a:spcBef>
                <a:spcPts val="300"/>
              </a:spcBef>
              <a:buClr>
                <a:srgbClr val="009AC7"/>
              </a:buClr>
              <a:buFont typeface="Arial" panose="020B0604020202020204" pitchFamily="34" charset="0"/>
              <a:buChar char="•"/>
              <a:defRPr/>
            </a:pPr>
            <a:r>
              <a:rPr lang="de-DE" sz="1600" b="0" i="0" dirty="0">
                <a:solidFill>
                  <a:srgbClr val="595959"/>
                </a:solidFill>
              </a:rPr>
              <a:t>Langlebige, solide Komponenten</a:t>
            </a:r>
          </a:p>
          <a:p>
            <a:pPr lvl="1">
              <a:spcBef>
                <a:spcPts val="300"/>
              </a:spcBef>
              <a:buClr>
                <a:srgbClr val="009AC7"/>
              </a:buClr>
              <a:buFont typeface="Arial" panose="020B0604020202020204" pitchFamily="34" charset="0"/>
              <a:buChar char="•"/>
              <a:defRPr/>
            </a:pPr>
            <a:r>
              <a:rPr lang="de-DE" sz="1600" b="0" i="0" dirty="0">
                <a:solidFill>
                  <a:srgbClr val="595959"/>
                </a:solidFill>
              </a:rPr>
              <a:t>Gut sichtbare Schnappverschlüsse</a:t>
            </a:r>
          </a:p>
          <a:p>
            <a:pPr lvl="1">
              <a:spcBef>
                <a:spcPts val="300"/>
              </a:spcBef>
              <a:buClr>
                <a:srgbClr val="009AC7"/>
              </a:buClr>
              <a:buFont typeface="Arial" panose="020B0604020202020204" pitchFamily="34" charset="0"/>
              <a:buChar char="•"/>
              <a:defRPr/>
            </a:pPr>
            <a:r>
              <a:rPr lang="de-DE" sz="1600" b="0" i="0" dirty="0">
                <a:solidFill>
                  <a:srgbClr val="595959"/>
                </a:solidFill>
              </a:rPr>
              <a:t>Seitlicher Schutz (Stoßleisten) gegen Hindernisse</a:t>
            </a:r>
          </a:p>
          <a:p>
            <a:pPr lvl="1">
              <a:spcBef>
                <a:spcPts val="300"/>
              </a:spcBef>
              <a:buClr>
                <a:srgbClr val="009AC7"/>
              </a:buClr>
              <a:buFont typeface="Arial" panose="020B0604020202020204" pitchFamily="34" charset="0"/>
              <a:buChar char="•"/>
              <a:defRPr/>
            </a:pPr>
            <a:r>
              <a:rPr lang="de-DE" sz="1600" b="0" i="0" dirty="0">
                <a:solidFill>
                  <a:srgbClr val="595959"/>
                </a:solidFill>
              </a:rPr>
              <a:t>Nicht markierende Gummiräder</a:t>
            </a:r>
          </a:p>
          <a:p>
            <a:pPr lvl="1">
              <a:spcBef>
                <a:spcPts val="300"/>
              </a:spcBef>
              <a:buClr>
                <a:srgbClr val="009AC7"/>
              </a:buClr>
              <a:buFont typeface="Arial" panose="020B0604020202020204" pitchFamily="34" charset="0"/>
              <a:buChar char="•"/>
              <a:defRPr/>
            </a:pPr>
            <a:r>
              <a:rPr lang="de-DE" sz="1600" b="0" i="0" dirty="0">
                <a:solidFill>
                  <a:srgbClr val="595959"/>
                </a:solidFill>
              </a:rPr>
              <a:t>2 große, fixierte Hinterräder + 2 Schwenkräder vorn</a:t>
            </a:r>
          </a:p>
          <a:p>
            <a:pPr marL="457004" lvl="1" indent="0">
              <a:spcBef>
                <a:spcPts val="300"/>
              </a:spcBef>
              <a:buClr>
                <a:srgbClr val="009AC7"/>
              </a:buClr>
              <a:buNone/>
              <a:defRPr/>
            </a:pPr>
            <a:endParaRPr lang="en-US" altLang="en-US" sz="1600" dirty="0">
              <a:solidFill>
                <a:srgbClr val="595959"/>
              </a:solidFill>
            </a:endParaRPr>
          </a:p>
          <a:p>
            <a:pPr marL="0" indent="0">
              <a:spcBef>
                <a:spcPts val="300"/>
              </a:spcBef>
              <a:buClr>
                <a:srgbClr val="009AC7"/>
              </a:buClr>
              <a:buNone/>
              <a:defRPr/>
            </a:pPr>
            <a:r>
              <a:rPr lang="de-DE" sz="1800" b="1" i="0" dirty="0">
                <a:solidFill>
                  <a:srgbClr val="009AC7"/>
                </a:solidFill>
              </a:rPr>
              <a:t>BENUTZERFREUNDLICH</a:t>
            </a:r>
          </a:p>
          <a:p>
            <a:pPr lvl="1">
              <a:spcBef>
                <a:spcPts val="300"/>
              </a:spcBef>
              <a:buClr>
                <a:srgbClr val="009AC7"/>
              </a:buClr>
              <a:buFont typeface="Arial" panose="020B0604020202020204" pitchFamily="34" charset="0"/>
              <a:buChar char="•"/>
              <a:defRPr/>
            </a:pPr>
            <a:r>
              <a:rPr lang="de-DE" sz="1600" b="0" i="0" dirty="0">
                <a:solidFill>
                  <a:srgbClr val="505050"/>
                </a:solidFill>
              </a:rPr>
              <a:t>Ergonomischer Griff mit integrierter Kabelwicklung</a:t>
            </a:r>
          </a:p>
          <a:p>
            <a:pPr lvl="1">
              <a:spcBef>
                <a:spcPts val="300"/>
              </a:spcBef>
              <a:buClr>
                <a:srgbClr val="009AC7"/>
              </a:buClr>
              <a:buFont typeface="Arial" panose="020B0604020202020204" pitchFamily="34" charset="0"/>
              <a:buChar char="•"/>
              <a:defRPr/>
            </a:pPr>
            <a:r>
              <a:rPr lang="de-DE" sz="1600" b="0" i="0" dirty="0">
                <a:solidFill>
                  <a:srgbClr val="505050"/>
                </a:solidFill>
              </a:rPr>
              <a:t>Einfach zu transportieren und abzustellen</a:t>
            </a:r>
          </a:p>
          <a:p>
            <a:pPr lvl="1">
              <a:spcBef>
                <a:spcPts val="300"/>
              </a:spcBef>
              <a:buClr>
                <a:srgbClr val="009AC7"/>
              </a:buClr>
              <a:buFont typeface="Arial" panose="020B0604020202020204" pitchFamily="34" charset="0"/>
              <a:buChar char="•"/>
              <a:defRPr/>
            </a:pPr>
            <a:r>
              <a:rPr lang="de-DE" sz="1600" b="0" i="0" dirty="0">
                <a:solidFill>
                  <a:srgbClr val="505050"/>
                </a:solidFill>
              </a:rPr>
              <a:t>Zwei Parkpositionen</a:t>
            </a:r>
          </a:p>
          <a:p>
            <a:pPr lvl="1">
              <a:spcBef>
                <a:spcPts val="300"/>
              </a:spcBef>
              <a:buClr>
                <a:srgbClr val="009AC7"/>
              </a:buClr>
              <a:buFont typeface="Arial" panose="020B0604020202020204" pitchFamily="34" charset="0"/>
              <a:buChar char="•"/>
              <a:defRPr/>
            </a:pPr>
            <a:r>
              <a:rPr lang="de-DE" sz="1600" b="0" i="0" dirty="0">
                <a:solidFill>
                  <a:srgbClr val="505050"/>
                </a:solidFill>
              </a:rPr>
              <a:t>Abnehmbares Kabel (12 m)</a:t>
            </a:r>
          </a:p>
        </p:txBody>
      </p:sp>
    </p:spTree>
    <p:extLst>
      <p:ext uri="{BB962C8B-B14F-4D97-AF65-F5344CB8AC3E}">
        <p14:creationId xmlns:p14="http://schemas.microsoft.com/office/powerpoint/2010/main" val="1964185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25581" y="3134885"/>
            <a:ext cx="3657600" cy="3657600"/>
          </a:xfrm>
          <a:prstGeom prst="rect">
            <a:avLst/>
          </a:prstGeom>
        </p:spPr>
      </p:pic>
      <p:sp>
        <p:nvSpPr>
          <p:cNvPr id="8" name="Rectangle 3"/>
          <p:cNvSpPr>
            <a:spLocks noGrp="1" noChangeArrowheads="1"/>
          </p:cNvSpPr>
          <p:nvPr>
            <p:ph idx="1"/>
          </p:nvPr>
        </p:nvSpPr>
        <p:spPr>
          <a:xfrm>
            <a:off x="457200" y="1600205"/>
            <a:ext cx="8229600" cy="408900"/>
          </a:xfrm>
        </p:spPr>
        <p:txBody>
          <a:bodyPr/>
          <a:lstStyle/>
          <a:p>
            <a:pPr marL="0" indent="0">
              <a:spcBef>
                <a:spcPts val="500"/>
              </a:spcBef>
              <a:buClr>
                <a:schemeClr val="accent1"/>
              </a:buClr>
              <a:buNone/>
              <a:defRPr/>
            </a:pPr>
            <a:r>
              <a:rPr lang="de-DE" sz="1800" b="1" i="0" dirty="0">
                <a:solidFill>
                  <a:srgbClr val="009BBE"/>
                </a:solidFill>
              </a:rPr>
              <a:t>Effiziente Option für häufiges Reinigen – wendig in engen Räumen.</a:t>
            </a:r>
          </a:p>
          <a:p>
            <a:pPr eaLnBrk="1" hangingPunct="1">
              <a:spcBef>
                <a:spcPts val="500"/>
              </a:spcBef>
              <a:spcAft>
                <a:spcPts val="200"/>
              </a:spcAft>
              <a:defRPr/>
            </a:pPr>
            <a:endParaRPr lang="en-US" altLang="en-US" sz="800" dirty="0"/>
          </a:p>
        </p:txBody>
      </p:sp>
      <p:sp>
        <p:nvSpPr>
          <p:cNvPr id="11" name="Title 4"/>
          <p:cNvSpPr txBox="1">
            <a:spLocks/>
          </p:cNvSpPr>
          <p:nvPr/>
        </p:nvSpPr>
        <p:spPr>
          <a:xfrm>
            <a:off x="541207" y="477052"/>
            <a:ext cx="7824195"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de-DE" sz="5200" i="0" dirty="0">
                <a:solidFill>
                  <a:srgbClr val="009AC7"/>
                </a:solidFill>
              </a:rPr>
              <a:t>V-CAN-12: Spezifikationen</a:t>
            </a:r>
            <a:endParaRPr lang="en" sz="5200" dirty="0"/>
          </a:p>
        </p:txBody>
      </p:sp>
      <p:graphicFrame>
        <p:nvGraphicFramePr>
          <p:cNvPr id="2" name="Table 1"/>
          <p:cNvGraphicFramePr>
            <a:graphicFrameLocks noGrp="1"/>
          </p:cNvGraphicFramePr>
          <p:nvPr>
            <p:extLst>
              <p:ext uri="{D42A27DB-BD31-4B8C-83A1-F6EECF244321}">
                <p14:modId xmlns:p14="http://schemas.microsoft.com/office/powerpoint/2010/main" val="2986896034"/>
              </p:ext>
            </p:extLst>
          </p:nvPr>
        </p:nvGraphicFramePr>
        <p:xfrm>
          <a:off x="457200" y="2201155"/>
          <a:ext cx="7374048" cy="949960"/>
        </p:xfrm>
        <a:graphic>
          <a:graphicData uri="http://schemas.openxmlformats.org/drawingml/2006/table">
            <a:tbl>
              <a:tblPr firstRow="1" bandRow="1">
                <a:tableStyleId>{2D5ABB26-0587-4C30-8999-92F81FD0307C}</a:tableStyleId>
              </a:tblPr>
              <a:tblGrid>
                <a:gridCol w="1706451">
                  <a:extLst>
                    <a:ext uri="{9D8B030D-6E8A-4147-A177-3AD203B41FA5}">
                      <a16:colId xmlns:a16="http://schemas.microsoft.com/office/drawing/2014/main" val="20000"/>
                    </a:ext>
                  </a:extLst>
                </a:gridCol>
                <a:gridCol w="1893194">
                  <a:extLst>
                    <a:ext uri="{9D8B030D-6E8A-4147-A177-3AD203B41FA5}">
                      <a16:colId xmlns:a16="http://schemas.microsoft.com/office/drawing/2014/main" val="20001"/>
                    </a:ext>
                  </a:extLst>
                </a:gridCol>
                <a:gridCol w="1674254">
                  <a:extLst>
                    <a:ext uri="{9D8B030D-6E8A-4147-A177-3AD203B41FA5}">
                      <a16:colId xmlns:a16="http://schemas.microsoft.com/office/drawing/2014/main" val="20002"/>
                    </a:ext>
                  </a:extLst>
                </a:gridCol>
                <a:gridCol w="2100149">
                  <a:extLst>
                    <a:ext uri="{9D8B030D-6E8A-4147-A177-3AD203B41FA5}">
                      <a16:colId xmlns:a16="http://schemas.microsoft.com/office/drawing/2014/main" val="20003"/>
                    </a:ext>
                  </a:extLst>
                </a:gridCol>
              </a:tblGrid>
              <a:tr h="370840">
                <a:tc>
                  <a:txBody>
                    <a:bodyPr/>
                    <a:lstStyle/>
                    <a:p>
                      <a:r>
                        <a:rPr lang="de-DE" sz="1600" b="1" i="0" dirty="0">
                          <a:solidFill>
                            <a:srgbClr val="009BC7"/>
                          </a:solidFill>
                        </a:rPr>
                        <a:t>MAX. LEISTUNG</a:t>
                      </a:r>
                    </a:p>
                  </a:txBody>
                  <a:tcPr/>
                </a:tc>
                <a:tc>
                  <a:txBody>
                    <a:bodyPr/>
                    <a:lstStyle/>
                    <a:p>
                      <a:r>
                        <a:rPr lang="de-DE" sz="1600" b="1" i="0" dirty="0">
                          <a:solidFill>
                            <a:srgbClr val="009BC7"/>
                          </a:solidFill>
                        </a:rPr>
                        <a:t>WASSERSÄULE</a:t>
                      </a:r>
                    </a:p>
                  </a:txBody>
                  <a:tcPr/>
                </a:tc>
                <a:tc>
                  <a:txBody>
                    <a:bodyPr/>
                    <a:lstStyle/>
                    <a:p>
                      <a:r>
                        <a:rPr lang="de-DE" sz="1600" b="1" i="0" dirty="0">
                          <a:solidFill>
                            <a:srgbClr val="009BC7"/>
                          </a:solidFill>
                        </a:rPr>
                        <a:t>LUFTSTROM</a:t>
                      </a:r>
                    </a:p>
                  </a:txBody>
                  <a:tcPr/>
                </a:tc>
                <a:tc>
                  <a:txBody>
                    <a:bodyPr/>
                    <a:lstStyle/>
                    <a:p>
                      <a:r>
                        <a:rPr lang="de-DE" sz="1600" b="1" i="0" dirty="0">
                          <a:solidFill>
                            <a:srgbClr val="009BC7"/>
                          </a:solidFill>
                        </a:rPr>
                        <a:t>FASSUNGSVERMÖGEN DES BEHÄLTERS</a:t>
                      </a:r>
                    </a:p>
                  </a:txBody>
                  <a:tcPr/>
                </a:tc>
                <a:extLst>
                  <a:ext uri="{0D108BD9-81ED-4DB2-BD59-A6C34878D82A}">
                    <a16:rowId xmlns:a16="http://schemas.microsoft.com/office/drawing/2014/main" val="10000"/>
                  </a:ext>
                </a:extLst>
              </a:tr>
              <a:tr h="370840">
                <a:tc>
                  <a:txBody>
                    <a:bodyPr/>
                    <a:lstStyle/>
                    <a:p>
                      <a:r>
                        <a:rPr lang="de-DE" b="0" i="0" dirty="0">
                          <a:solidFill>
                            <a:srgbClr val="000000"/>
                          </a:solidFill>
                        </a:rPr>
                        <a:t>900 W</a:t>
                      </a:r>
                    </a:p>
                  </a:txBody>
                  <a:tcPr/>
                </a:tc>
                <a:tc>
                  <a:txBody>
                    <a:bodyPr/>
                    <a:lstStyle/>
                    <a:p>
                      <a:r>
                        <a:rPr lang="de-DE" b="0" i="0" dirty="0">
                          <a:solidFill>
                            <a:srgbClr val="000000"/>
                          </a:solidFill>
                        </a:rPr>
                        <a:t>2.260 mm</a:t>
                      </a:r>
                    </a:p>
                  </a:txBody>
                  <a:tcPr/>
                </a:tc>
                <a:tc>
                  <a:txBody>
                    <a:bodyPr/>
                    <a:lstStyle/>
                    <a:p>
                      <a:r>
                        <a:rPr lang="de-DE" b="0" i="0" dirty="0">
                          <a:solidFill>
                            <a:srgbClr val="000000"/>
                          </a:solidFill>
                        </a:rPr>
                        <a:t>158 m</a:t>
                      </a:r>
                      <a:r>
                        <a:rPr lang="de-DE" b="0" i="0" baseline="30000" dirty="0">
                          <a:solidFill>
                            <a:srgbClr val="000000"/>
                          </a:solidFill>
                        </a:rPr>
                        <a:t>3</a:t>
                      </a:r>
                      <a:r>
                        <a:rPr lang="de-DE" b="0" i="0" dirty="0">
                          <a:solidFill>
                            <a:srgbClr val="000000"/>
                          </a:solidFill>
                        </a:rPr>
                        <a:t>/h</a:t>
                      </a:r>
                    </a:p>
                  </a:txBody>
                  <a:tcPr/>
                </a:tc>
                <a:tc>
                  <a:txBody>
                    <a:bodyPr/>
                    <a:lstStyle/>
                    <a:p>
                      <a:r>
                        <a:rPr lang="de-DE" b="0" i="0" dirty="0">
                          <a:solidFill>
                            <a:srgbClr val="000000"/>
                          </a:solidFill>
                        </a:rPr>
                        <a:t>12 L</a:t>
                      </a:r>
                    </a:p>
                  </a:txBody>
                  <a:tcPr/>
                </a:tc>
                <a:extLst>
                  <a:ext uri="{0D108BD9-81ED-4DB2-BD59-A6C34878D82A}">
                    <a16:rowId xmlns:a16="http://schemas.microsoft.com/office/drawing/2014/main" val="10001"/>
                  </a:ext>
                </a:extLst>
              </a:tr>
            </a:tbl>
          </a:graphicData>
        </a:graphic>
      </p:graphicFrame>
      <p:grpSp>
        <p:nvGrpSpPr>
          <p:cNvPr id="12" name="Group 11"/>
          <p:cNvGrpSpPr/>
          <p:nvPr/>
        </p:nvGrpSpPr>
        <p:grpSpPr>
          <a:xfrm>
            <a:off x="633743" y="3642310"/>
            <a:ext cx="2216194" cy="1083570"/>
            <a:chOff x="-284177" y="3729075"/>
            <a:chExt cx="2216194" cy="1083570"/>
          </a:xfrm>
        </p:grpSpPr>
        <p:sp>
          <p:nvSpPr>
            <p:cNvPr id="5" name="Oval 4"/>
            <p:cNvSpPr/>
            <p:nvPr/>
          </p:nvSpPr>
          <p:spPr>
            <a:xfrm>
              <a:off x="1400578" y="4335938"/>
              <a:ext cx="531439" cy="476707"/>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a:endCxn id="5" idx="2"/>
            </p:cNvCxnSpPr>
            <p:nvPr/>
          </p:nvCxnSpPr>
          <p:spPr>
            <a:xfrm>
              <a:off x="962696" y="4110199"/>
              <a:ext cx="437882" cy="464093"/>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84177" y="3729075"/>
              <a:ext cx="1539089" cy="369332"/>
            </a:xfrm>
            <a:prstGeom prst="rect">
              <a:avLst/>
            </a:prstGeom>
            <a:noFill/>
          </p:spPr>
          <p:txBody>
            <a:bodyPr wrap="square" rtlCol="0">
              <a:spAutoFit/>
            </a:bodyPr>
            <a:lstStyle/>
            <a:p>
              <a:pPr algn="r"/>
              <a:r>
                <a:rPr lang="de-DE" sz="1800" b="0" i="0" dirty="0">
                  <a:solidFill>
                    <a:srgbClr val="000000"/>
                  </a:solidFill>
                </a:rPr>
                <a:t>Parkposition</a:t>
              </a:r>
            </a:p>
          </p:txBody>
        </p:sp>
      </p:grpSp>
      <p:sp>
        <p:nvSpPr>
          <p:cNvPr id="15" name="Oval 14"/>
          <p:cNvSpPr/>
          <p:nvPr/>
        </p:nvSpPr>
        <p:spPr>
          <a:xfrm>
            <a:off x="2430522" y="4792556"/>
            <a:ext cx="759853" cy="750472"/>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a:endCxn id="15" idx="2"/>
          </p:cNvCxnSpPr>
          <p:nvPr/>
        </p:nvCxnSpPr>
        <p:spPr>
          <a:xfrm flipV="1">
            <a:off x="2050596" y="5167792"/>
            <a:ext cx="379926" cy="754060"/>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41207" y="5825902"/>
            <a:ext cx="1545467" cy="646331"/>
          </a:xfrm>
          <a:prstGeom prst="rect">
            <a:avLst/>
          </a:prstGeom>
          <a:noFill/>
        </p:spPr>
        <p:txBody>
          <a:bodyPr wrap="square" rtlCol="0">
            <a:spAutoFit/>
          </a:bodyPr>
          <a:lstStyle/>
          <a:p>
            <a:pPr algn="r"/>
            <a:r>
              <a:rPr lang="de-DE" sz="1800" b="0" i="0" dirty="0">
                <a:solidFill>
                  <a:srgbClr val="000000"/>
                </a:solidFill>
              </a:rPr>
              <a:t>Flexible und solide Haken</a:t>
            </a:r>
          </a:p>
        </p:txBody>
      </p:sp>
      <p:sp>
        <p:nvSpPr>
          <p:cNvPr id="18" name="Oval 17"/>
          <p:cNvSpPr/>
          <p:nvPr/>
        </p:nvSpPr>
        <p:spPr>
          <a:xfrm>
            <a:off x="4393941" y="4526044"/>
            <a:ext cx="528572" cy="476843"/>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a:endCxn id="18" idx="5"/>
          </p:cNvCxnSpPr>
          <p:nvPr/>
        </p:nvCxnSpPr>
        <p:spPr>
          <a:xfrm flipH="1" flipV="1">
            <a:off x="4845105" y="4933055"/>
            <a:ext cx="703297" cy="672760"/>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533912" y="5414357"/>
            <a:ext cx="2460298" cy="646331"/>
          </a:xfrm>
          <a:prstGeom prst="rect">
            <a:avLst/>
          </a:prstGeom>
          <a:noFill/>
        </p:spPr>
        <p:txBody>
          <a:bodyPr wrap="square" rtlCol="0">
            <a:spAutoFit/>
          </a:bodyPr>
          <a:lstStyle/>
          <a:p>
            <a:r>
              <a:rPr lang="de-DE" sz="1800" b="0" i="0" dirty="0">
                <a:solidFill>
                  <a:srgbClr val="000000"/>
                </a:solidFill>
              </a:rPr>
              <a:t>Seitlicher Schutz gegen Türen und Wände</a:t>
            </a:r>
          </a:p>
        </p:txBody>
      </p:sp>
      <p:grpSp>
        <p:nvGrpSpPr>
          <p:cNvPr id="27" name="Group 26"/>
          <p:cNvGrpSpPr/>
          <p:nvPr/>
        </p:nvGrpSpPr>
        <p:grpSpPr>
          <a:xfrm>
            <a:off x="3481592" y="3432251"/>
            <a:ext cx="2955422" cy="742444"/>
            <a:chOff x="3291627" y="4052241"/>
            <a:chExt cx="2955422" cy="742444"/>
          </a:xfrm>
        </p:grpSpPr>
        <p:sp>
          <p:nvSpPr>
            <p:cNvPr id="21" name="Oval 20"/>
            <p:cNvSpPr/>
            <p:nvPr/>
          </p:nvSpPr>
          <p:spPr>
            <a:xfrm>
              <a:off x="3291627" y="4243588"/>
              <a:ext cx="571740" cy="551097"/>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flipH="1">
              <a:off x="3864199" y="4375407"/>
              <a:ext cx="769781" cy="167699"/>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4584877" y="4052241"/>
              <a:ext cx="1662172" cy="646331"/>
            </a:xfrm>
            <a:prstGeom prst="rect">
              <a:avLst/>
            </a:prstGeom>
            <a:noFill/>
          </p:spPr>
          <p:txBody>
            <a:bodyPr wrap="square" rtlCol="0">
              <a:spAutoFit/>
            </a:bodyPr>
            <a:lstStyle/>
            <a:p>
              <a:r>
                <a:rPr lang="de-DE" sz="1800" b="0" i="0" dirty="0">
                  <a:solidFill>
                    <a:srgbClr val="000000"/>
                  </a:solidFill>
                </a:rPr>
                <a:t>Einfach zu transportieren</a:t>
              </a:r>
            </a:p>
          </p:txBody>
        </p:sp>
      </p:grpSp>
      <p:pic>
        <p:nvPicPr>
          <p:cNvPr id="14" name="Picture 13"/>
          <p:cNvPicPr>
            <a:picLocks noChangeAspect="1"/>
          </p:cNvPicPr>
          <p:nvPr/>
        </p:nvPicPr>
        <p:blipFill>
          <a:blip r:embed="rId3"/>
          <a:stretch>
            <a:fillRect/>
          </a:stretch>
        </p:blipFill>
        <p:spPr>
          <a:xfrm>
            <a:off x="6064957" y="3355864"/>
            <a:ext cx="2235894" cy="1920240"/>
          </a:xfrm>
          <a:prstGeom prst="rect">
            <a:avLst/>
          </a:prstGeom>
        </p:spPr>
      </p:pic>
    </p:spTree>
    <p:extLst>
      <p:ext uri="{BB962C8B-B14F-4D97-AF65-F5344CB8AC3E}">
        <p14:creationId xmlns:p14="http://schemas.microsoft.com/office/powerpoint/2010/main" val="2380660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a:spLocks noGrp="1" noChangeArrowheads="1"/>
          </p:cNvSpPr>
          <p:nvPr>
            <p:ph idx="1"/>
          </p:nvPr>
        </p:nvSpPr>
        <p:spPr>
          <a:xfrm>
            <a:off x="457200" y="1600205"/>
            <a:ext cx="8229600" cy="5095236"/>
          </a:xfrm>
        </p:spPr>
        <p:txBody>
          <a:bodyPr/>
          <a:lstStyle/>
          <a:p>
            <a:pPr marL="0" indent="0">
              <a:spcBef>
                <a:spcPts val="500"/>
              </a:spcBef>
              <a:buClr>
                <a:schemeClr val="accent1"/>
              </a:buClr>
              <a:buNone/>
              <a:defRPr/>
            </a:pPr>
            <a:r>
              <a:rPr lang="de-DE" sz="1800" b="1" i="0" dirty="0">
                <a:solidFill>
                  <a:srgbClr val="009BBE"/>
                </a:solidFill>
              </a:rPr>
              <a:t>ZAHLREICHE FUNKTIONEN</a:t>
            </a:r>
          </a:p>
          <a:p>
            <a:pPr lvl="1">
              <a:spcBef>
                <a:spcPts val="300"/>
              </a:spcBef>
              <a:buClr>
                <a:srgbClr val="009AC7"/>
              </a:buClr>
              <a:buFont typeface="Arial" panose="020B0604020202020204" pitchFamily="34" charset="0"/>
              <a:buChar char="•"/>
              <a:defRPr/>
            </a:pPr>
            <a:r>
              <a:rPr lang="de-DE" sz="1600" b="0" i="0" dirty="0">
                <a:solidFill>
                  <a:srgbClr val="595959"/>
                </a:solidFill>
              </a:rPr>
              <a:t>Zwecks Steuerung des Geräuschpegels regelbare Motordrehzahl</a:t>
            </a:r>
          </a:p>
          <a:p>
            <a:pPr lvl="1">
              <a:spcBef>
                <a:spcPts val="300"/>
              </a:spcBef>
              <a:buClr>
                <a:srgbClr val="009AC7"/>
              </a:buClr>
              <a:buFont typeface="Arial" panose="020B0604020202020204" pitchFamily="34" charset="0"/>
              <a:buChar char="•"/>
              <a:defRPr/>
            </a:pPr>
            <a:r>
              <a:rPr lang="de-DE" sz="1600" b="0" i="0" dirty="0">
                <a:solidFill>
                  <a:srgbClr val="595959"/>
                </a:solidFill>
              </a:rPr>
              <a:t>Leuchtanzeige bei vollem Beutel</a:t>
            </a:r>
          </a:p>
          <a:p>
            <a:pPr marL="457004" lvl="1" indent="0">
              <a:spcBef>
                <a:spcPts val="300"/>
              </a:spcBef>
              <a:buClr>
                <a:srgbClr val="009AC7"/>
              </a:buClr>
              <a:buNone/>
              <a:defRPr/>
            </a:pPr>
            <a:endParaRPr lang="en-US" altLang="en-US" sz="1000" dirty="0">
              <a:solidFill>
                <a:srgbClr val="595959"/>
              </a:solidFill>
            </a:endParaRPr>
          </a:p>
          <a:p>
            <a:pPr marL="0" indent="0">
              <a:spcBef>
                <a:spcPts val="500"/>
              </a:spcBef>
              <a:buClr>
                <a:schemeClr val="accent1"/>
              </a:buClr>
              <a:buNone/>
              <a:defRPr/>
            </a:pPr>
            <a:r>
              <a:rPr lang="de-DE" sz="1800" b="1" i="0" dirty="0">
                <a:solidFill>
                  <a:srgbClr val="009BBE"/>
                </a:solidFill>
              </a:rPr>
              <a:t>DURCHDACHTES DESIGN</a:t>
            </a:r>
          </a:p>
          <a:p>
            <a:pPr lvl="1">
              <a:spcBef>
                <a:spcPts val="300"/>
              </a:spcBef>
              <a:buClr>
                <a:srgbClr val="009AC7"/>
              </a:buClr>
              <a:buFont typeface="Arial" panose="020B0604020202020204" pitchFamily="34" charset="0"/>
              <a:buChar char="•"/>
              <a:defRPr/>
            </a:pPr>
            <a:r>
              <a:rPr lang="de-DE" sz="1600" b="0" i="0" dirty="0">
                <a:solidFill>
                  <a:srgbClr val="595959"/>
                </a:solidFill>
              </a:rPr>
              <a:t>Recycelter Kunststoff Black is GreenTM</a:t>
            </a:r>
          </a:p>
          <a:p>
            <a:pPr lvl="1">
              <a:spcBef>
                <a:spcPts val="300"/>
              </a:spcBef>
              <a:buClr>
                <a:srgbClr val="009AC7"/>
              </a:buClr>
              <a:buFont typeface="Arial" panose="020B0604020202020204" pitchFamily="34" charset="0"/>
              <a:buChar char="•"/>
              <a:defRPr/>
            </a:pPr>
            <a:r>
              <a:rPr lang="de-DE" sz="1600" b="0" i="0" dirty="0">
                <a:solidFill>
                  <a:srgbClr val="595959"/>
                </a:solidFill>
              </a:rPr>
              <a:t>3-stufige Filterung, serienmäßig mit HEPA-Filterkassette</a:t>
            </a:r>
          </a:p>
          <a:p>
            <a:pPr lvl="1">
              <a:spcBef>
                <a:spcPts val="300"/>
              </a:spcBef>
              <a:buClr>
                <a:srgbClr val="009AC7"/>
              </a:buClr>
              <a:buFont typeface="Arial" panose="020B0604020202020204" pitchFamily="34" charset="0"/>
              <a:buChar char="•"/>
              <a:defRPr/>
            </a:pPr>
            <a:r>
              <a:rPr lang="de-DE" sz="1600" b="0" i="0" dirty="0">
                <a:solidFill>
                  <a:srgbClr val="595959"/>
                </a:solidFill>
              </a:rPr>
              <a:t>Ergonomisches Design</a:t>
            </a:r>
          </a:p>
          <a:p>
            <a:pPr lvl="1">
              <a:spcBef>
                <a:spcPts val="300"/>
              </a:spcBef>
              <a:buClr>
                <a:srgbClr val="009AC7"/>
              </a:buClr>
              <a:buFont typeface="Arial" panose="020B0604020202020204" pitchFamily="34" charset="0"/>
              <a:buChar char="•"/>
              <a:defRPr/>
            </a:pPr>
            <a:r>
              <a:rPr lang="de-DE" sz="1600" b="0" i="0" dirty="0">
                <a:solidFill>
                  <a:srgbClr val="595959"/>
                </a:solidFill>
              </a:rPr>
              <a:t>Langlebige, solide Komponenten</a:t>
            </a:r>
          </a:p>
          <a:p>
            <a:pPr lvl="1">
              <a:spcBef>
                <a:spcPts val="300"/>
              </a:spcBef>
              <a:buClr>
                <a:srgbClr val="009AC7"/>
              </a:buClr>
              <a:buFont typeface="Arial" panose="020B0604020202020204" pitchFamily="34" charset="0"/>
              <a:buChar char="•"/>
              <a:defRPr/>
            </a:pPr>
            <a:r>
              <a:rPr lang="de-DE" sz="1600" b="0" i="0" dirty="0">
                <a:solidFill>
                  <a:srgbClr val="595959"/>
                </a:solidFill>
              </a:rPr>
              <a:t>2 fixierte Hinterräder + 2 Schwenkräder vorn.</a:t>
            </a:r>
          </a:p>
          <a:p>
            <a:pPr lvl="1">
              <a:spcBef>
                <a:spcPts val="300"/>
              </a:spcBef>
              <a:buClr>
                <a:srgbClr val="009AC7"/>
              </a:buClr>
              <a:buFont typeface="Arial" panose="020B0604020202020204" pitchFamily="34" charset="0"/>
              <a:buChar char="•"/>
              <a:defRPr/>
            </a:pPr>
            <a:r>
              <a:rPr lang="de-DE" sz="1600" b="0" i="0" dirty="0">
                <a:solidFill>
                  <a:srgbClr val="595959"/>
                </a:solidFill>
              </a:rPr>
              <a:t>Nicht markierende Gummiräder</a:t>
            </a:r>
          </a:p>
          <a:p>
            <a:pPr lvl="1">
              <a:spcBef>
                <a:spcPts val="300"/>
              </a:spcBef>
              <a:buClr>
                <a:srgbClr val="009AC7"/>
              </a:buClr>
              <a:buFont typeface="Arial" panose="020B0604020202020204" pitchFamily="34" charset="0"/>
              <a:buChar char="•"/>
              <a:defRPr/>
            </a:pPr>
            <a:r>
              <a:rPr lang="de-DE" sz="1600" b="0" i="0" dirty="0">
                <a:solidFill>
                  <a:srgbClr val="595959"/>
                </a:solidFill>
              </a:rPr>
              <a:t>Seitlicher Schutz gegen Hindernisse</a:t>
            </a:r>
          </a:p>
          <a:p>
            <a:pPr lvl="1">
              <a:spcBef>
                <a:spcPts val="300"/>
              </a:spcBef>
              <a:buClr>
                <a:srgbClr val="009AC7"/>
              </a:buClr>
              <a:buFont typeface="Arial" panose="020B0604020202020204" pitchFamily="34" charset="0"/>
              <a:buChar char="•"/>
              <a:defRPr/>
            </a:pPr>
            <a:r>
              <a:rPr lang="de-DE" sz="1600" b="0" i="0" dirty="0">
                <a:solidFill>
                  <a:srgbClr val="595959"/>
                </a:solidFill>
              </a:rPr>
              <a:t>Gut sichtbare Schnappverschlüsse.</a:t>
            </a:r>
          </a:p>
          <a:p>
            <a:pPr marL="457004" lvl="1" indent="0">
              <a:spcBef>
                <a:spcPts val="300"/>
              </a:spcBef>
              <a:buClr>
                <a:srgbClr val="009AC7"/>
              </a:buClr>
              <a:buNone/>
              <a:defRPr/>
            </a:pPr>
            <a:endParaRPr lang="en-US" altLang="en-US" sz="1000" dirty="0">
              <a:solidFill>
                <a:srgbClr val="595959"/>
              </a:solidFill>
            </a:endParaRPr>
          </a:p>
          <a:p>
            <a:pPr marL="0" indent="0">
              <a:spcBef>
                <a:spcPts val="300"/>
              </a:spcBef>
              <a:buClr>
                <a:srgbClr val="009AC7"/>
              </a:buClr>
              <a:buNone/>
              <a:defRPr/>
            </a:pPr>
            <a:r>
              <a:rPr lang="de-DE" sz="1800" b="1" i="0" dirty="0">
                <a:solidFill>
                  <a:srgbClr val="009AC7"/>
                </a:solidFill>
              </a:rPr>
              <a:t>BENUTZERFREUNDLICH</a:t>
            </a:r>
          </a:p>
          <a:p>
            <a:pPr lvl="1">
              <a:spcBef>
                <a:spcPts val="300"/>
              </a:spcBef>
              <a:buClr>
                <a:srgbClr val="009AC7"/>
              </a:buClr>
              <a:buFont typeface="Arial" panose="020B0604020202020204" pitchFamily="34" charset="0"/>
              <a:buChar char="•"/>
              <a:defRPr/>
            </a:pPr>
            <a:r>
              <a:rPr lang="de-DE" sz="1600" b="0" i="0" dirty="0">
                <a:solidFill>
                  <a:srgbClr val="505050"/>
                </a:solidFill>
              </a:rPr>
              <a:t>Ergonomischer Griff mit integrierter Kabelwicklung</a:t>
            </a:r>
          </a:p>
          <a:p>
            <a:pPr lvl="1">
              <a:spcBef>
                <a:spcPts val="300"/>
              </a:spcBef>
              <a:buClr>
                <a:srgbClr val="009AC7"/>
              </a:buClr>
              <a:buFont typeface="Arial" panose="020B0604020202020204" pitchFamily="34" charset="0"/>
              <a:buChar char="•"/>
              <a:defRPr/>
            </a:pPr>
            <a:r>
              <a:rPr lang="de-DE" sz="1600" b="0" i="0" dirty="0">
                <a:solidFill>
                  <a:srgbClr val="505050"/>
                </a:solidFill>
              </a:rPr>
              <a:t>Parkposition.</a:t>
            </a:r>
          </a:p>
          <a:p>
            <a:pPr lvl="1">
              <a:spcBef>
                <a:spcPts val="300"/>
              </a:spcBef>
              <a:buClr>
                <a:srgbClr val="009AC7"/>
              </a:buClr>
              <a:buFont typeface="Arial" panose="020B0604020202020204" pitchFamily="34" charset="0"/>
              <a:buChar char="•"/>
              <a:defRPr/>
            </a:pPr>
            <a:r>
              <a:rPr lang="de-DE" sz="1600" b="0" i="0" dirty="0">
                <a:solidFill>
                  <a:srgbClr val="505050"/>
                </a:solidFill>
              </a:rPr>
              <a:t>Abnehmbares Kabel (12 m)</a:t>
            </a:r>
            <a:endParaRPr lang="en-US" altLang="en-US" sz="1600" dirty="0"/>
          </a:p>
        </p:txBody>
      </p:sp>
      <p:sp>
        <p:nvSpPr>
          <p:cNvPr id="11" name="Title 4"/>
          <p:cNvSpPr txBox="1">
            <a:spLocks/>
          </p:cNvSpPr>
          <p:nvPr/>
        </p:nvSpPr>
        <p:spPr>
          <a:xfrm>
            <a:off x="541208" y="477052"/>
            <a:ext cx="7410450"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de-DE" sz="5400" i="0" dirty="0">
                <a:solidFill>
                  <a:srgbClr val="009AC7"/>
                </a:solidFill>
              </a:rPr>
              <a:t>ÜBERSICHT: V-CAN-16</a:t>
            </a:r>
            <a:r>
              <a:rPr lang="en" sz="1800" dirty="0"/>
              <a:t/>
            </a:r>
            <a:br>
              <a:rPr lang="en" sz="1800" dirty="0"/>
            </a:br>
            <a:endParaRPr lang="en" sz="1800"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20423" r="15141"/>
          <a:stretch/>
        </p:blipFill>
        <p:spPr>
          <a:xfrm>
            <a:off x="6452318" y="3188055"/>
            <a:ext cx="2356834" cy="3657600"/>
          </a:xfrm>
          <a:prstGeom prst="rect">
            <a:avLst/>
          </a:prstGeom>
        </p:spPr>
      </p:pic>
    </p:spTree>
    <p:extLst>
      <p:ext uri="{BB962C8B-B14F-4D97-AF65-F5344CB8AC3E}">
        <p14:creationId xmlns:p14="http://schemas.microsoft.com/office/powerpoint/2010/main" val="1342187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b="17852"/>
          <a:stretch/>
        </p:blipFill>
        <p:spPr>
          <a:xfrm>
            <a:off x="2583109" y="3426639"/>
            <a:ext cx="3657600" cy="3004641"/>
          </a:xfrm>
          <a:prstGeom prst="rect">
            <a:avLst/>
          </a:prstGeom>
        </p:spPr>
      </p:pic>
      <p:sp>
        <p:nvSpPr>
          <p:cNvPr id="8" name="Rectangle 3"/>
          <p:cNvSpPr>
            <a:spLocks noGrp="1" noChangeArrowheads="1"/>
          </p:cNvSpPr>
          <p:nvPr>
            <p:ph idx="1"/>
          </p:nvPr>
        </p:nvSpPr>
        <p:spPr>
          <a:xfrm>
            <a:off x="457200" y="1600205"/>
            <a:ext cx="7699972" cy="690322"/>
          </a:xfrm>
        </p:spPr>
        <p:txBody>
          <a:bodyPr/>
          <a:lstStyle/>
          <a:p>
            <a:pPr marL="0" indent="0">
              <a:spcBef>
                <a:spcPts val="500"/>
              </a:spcBef>
              <a:buClr>
                <a:schemeClr val="accent1"/>
              </a:buClr>
              <a:buNone/>
              <a:defRPr/>
            </a:pPr>
            <a:r>
              <a:rPr lang="de-DE" sz="1800" b="1" i="0" dirty="0">
                <a:solidFill>
                  <a:srgbClr val="009BBE"/>
                </a:solidFill>
              </a:rPr>
              <a:t>Leiser, leistungsstarker Sauger mit vielen Anwendungsmöglichkeiten und Behälter mit großem Fassungsvermögen.</a:t>
            </a:r>
          </a:p>
          <a:p>
            <a:pPr eaLnBrk="1" hangingPunct="1">
              <a:spcBef>
                <a:spcPts val="500"/>
              </a:spcBef>
              <a:spcAft>
                <a:spcPts val="200"/>
              </a:spcAft>
              <a:defRPr/>
            </a:pPr>
            <a:endParaRPr lang="en-US" altLang="en-US" sz="800" dirty="0"/>
          </a:p>
        </p:txBody>
      </p:sp>
      <p:sp>
        <p:nvSpPr>
          <p:cNvPr id="11" name="Title 4"/>
          <p:cNvSpPr txBox="1">
            <a:spLocks/>
          </p:cNvSpPr>
          <p:nvPr/>
        </p:nvSpPr>
        <p:spPr>
          <a:xfrm>
            <a:off x="541207" y="477052"/>
            <a:ext cx="7679339"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de-DE" sz="5200" i="0" dirty="0">
                <a:solidFill>
                  <a:srgbClr val="009AC7"/>
                </a:solidFill>
              </a:rPr>
              <a:t>V-CAN-16: Spezifikationen</a:t>
            </a:r>
            <a:endParaRPr lang="en" sz="5200" dirty="0"/>
          </a:p>
        </p:txBody>
      </p:sp>
      <p:graphicFrame>
        <p:nvGraphicFramePr>
          <p:cNvPr id="2" name="Table 1"/>
          <p:cNvGraphicFramePr>
            <a:graphicFrameLocks noGrp="1"/>
          </p:cNvGraphicFramePr>
          <p:nvPr>
            <p:extLst>
              <p:ext uri="{D42A27DB-BD31-4B8C-83A1-F6EECF244321}">
                <p14:modId xmlns:p14="http://schemas.microsoft.com/office/powerpoint/2010/main" val="1500045282"/>
              </p:ext>
            </p:extLst>
          </p:nvPr>
        </p:nvGraphicFramePr>
        <p:xfrm>
          <a:off x="457200" y="2355065"/>
          <a:ext cx="7192978" cy="949960"/>
        </p:xfrm>
        <a:graphic>
          <a:graphicData uri="http://schemas.openxmlformats.org/drawingml/2006/table">
            <a:tbl>
              <a:tblPr firstRow="1" bandRow="1">
                <a:tableStyleId>{2D5ABB26-0587-4C30-8999-92F81FD0307C}</a:tableStyleId>
              </a:tblPr>
              <a:tblGrid>
                <a:gridCol w="1706451">
                  <a:extLst>
                    <a:ext uri="{9D8B030D-6E8A-4147-A177-3AD203B41FA5}">
                      <a16:colId xmlns:a16="http://schemas.microsoft.com/office/drawing/2014/main" val="20000"/>
                    </a:ext>
                  </a:extLst>
                </a:gridCol>
                <a:gridCol w="1893194">
                  <a:extLst>
                    <a:ext uri="{9D8B030D-6E8A-4147-A177-3AD203B41FA5}">
                      <a16:colId xmlns:a16="http://schemas.microsoft.com/office/drawing/2014/main" val="20001"/>
                    </a:ext>
                  </a:extLst>
                </a:gridCol>
                <a:gridCol w="1674254">
                  <a:extLst>
                    <a:ext uri="{9D8B030D-6E8A-4147-A177-3AD203B41FA5}">
                      <a16:colId xmlns:a16="http://schemas.microsoft.com/office/drawing/2014/main" val="20002"/>
                    </a:ext>
                  </a:extLst>
                </a:gridCol>
                <a:gridCol w="1919079">
                  <a:extLst>
                    <a:ext uri="{9D8B030D-6E8A-4147-A177-3AD203B41FA5}">
                      <a16:colId xmlns:a16="http://schemas.microsoft.com/office/drawing/2014/main" val="20003"/>
                    </a:ext>
                  </a:extLst>
                </a:gridCol>
              </a:tblGrid>
              <a:tr h="370840">
                <a:tc>
                  <a:txBody>
                    <a:bodyPr/>
                    <a:lstStyle/>
                    <a:p>
                      <a:r>
                        <a:rPr lang="de-DE" sz="1600" b="1" i="0" dirty="0">
                          <a:solidFill>
                            <a:srgbClr val="009BC7"/>
                          </a:solidFill>
                        </a:rPr>
                        <a:t>MAX. LEISTUNG</a:t>
                      </a:r>
                    </a:p>
                  </a:txBody>
                  <a:tcPr/>
                </a:tc>
                <a:tc>
                  <a:txBody>
                    <a:bodyPr/>
                    <a:lstStyle/>
                    <a:p>
                      <a:r>
                        <a:rPr lang="de-DE" sz="1600" b="1" i="0" dirty="0">
                          <a:solidFill>
                            <a:srgbClr val="009BC7"/>
                          </a:solidFill>
                        </a:rPr>
                        <a:t>WASSERSÄULE</a:t>
                      </a:r>
                    </a:p>
                  </a:txBody>
                  <a:tcPr/>
                </a:tc>
                <a:tc>
                  <a:txBody>
                    <a:bodyPr/>
                    <a:lstStyle/>
                    <a:p>
                      <a:r>
                        <a:rPr lang="de-DE" sz="1600" b="1" i="0" dirty="0">
                          <a:solidFill>
                            <a:srgbClr val="009BC7"/>
                          </a:solidFill>
                        </a:rPr>
                        <a:t>LUFTSTROM</a:t>
                      </a:r>
                    </a:p>
                  </a:txBody>
                  <a:tcPr/>
                </a:tc>
                <a:tc>
                  <a:txBody>
                    <a:bodyPr/>
                    <a:lstStyle/>
                    <a:p>
                      <a:r>
                        <a:rPr lang="de-DE" sz="1600" b="1" i="0" dirty="0">
                          <a:solidFill>
                            <a:srgbClr val="009BC7"/>
                          </a:solidFill>
                        </a:rPr>
                        <a:t>FASSUNGSVERMÖGEN DES BEHÄLTERS</a:t>
                      </a:r>
                    </a:p>
                  </a:txBody>
                  <a:tcPr/>
                </a:tc>
                <a:extLst>
                  <a:ext uri="{0D108BD9-81ED-4DB2-BD59-A6C34878D82A}">
                    <a16:rowId xmlns:a16="http://schemas.microsoft.com/office/drawing/2014/main" val="10000"/>
                  </a:ext>
                </a:extLst>
              </a:tr>
              <a:tr h="370840">
                <a:tc>
                  <a:txBody>
                    <a:bodyPr/>
                    <a:lstStyle/>
                    <a:p>
                      <a:r>
                        <a:rPr lang="de-DE" b="0" i="0" dirty="0">
                          <a:solidFill>
                            <a:srgbClr val="000000"/>
                          </a:solidFill>
                        </a:rPr>
                        <a:t>870 W</a:t>
                      </a:r>
                    </a:p>
                  </a:txBody>
                  <a:tcPr/>
                </a:tc>
                <a:tc>
                  <a:txBody>
                    <a:bodyPr/>
                    <a:lstStyle/>
                    <a:p>
                      <a:r>
                        <a:rPr lang="de-DE" b="0" i="0" dirty="0">
                          <a:solidFill>
                            <a:srgbClr val="000000"/>
                          </a:solidFill>
                        </a:rPr>
                        <a:t>2.420 mm</a:t>
                      </a:r>
                    </a:p>
                  </a:txBody>
                  <a:tcPr/>
                </a:tc>
                <a:tc>
                  <a:txBody>
                    <a:bodyPr/>
                    <a:lstStyle/>
                    <a:p>
                      <a:r>
                        <a:rPr lang="de-DE" b="0" i="0" dirty="0">
                          <a:solidFill>
                            <a:srgbClr val="000000"/>
                          </a:solidFill>
                        </a:rPr>
                        <a:t>185 m</a:t>
                      </a:r>
                      <a:r>
                        <a:rPr lang="de-DE" b="0" i="0" baseline="30000" dirty="0">
                          <a:solidFill>
                            <a:srgbClr val="000000"/>
                          </a:solidFill>
                        </a:rPr>
                        <a:t>3</a:t>
                      </a:r>
                      <a:r>
                        <a:rPr lang="de-DE" b="0" i="0" dirty="0">
                          <a:solidFill>
                            <a:srgbClr val="000000"/>
                          </a:solidFill>
                        </a:rPr>
                        <a:t>/h</a:t>
                      </a:r>
                    </a:p>
                  </a:txBody>
                  <a:tcPr/>
                </a:tc>
                <a:tc>
                  <a:txBody>
                    <a:bodyPr/>
                    <a:lstStyle/>
                    <a:p>
                      <a:r>
                        <a:rPr lang="de-DE" b="0" i="0" dirty="0">
                          <a:solidFill>
                            <a:srgbClr val="000000"/>
                          </a:solidFill>
                        </a:rPr>
                        <a:t>16 L</a:t>
                      </a:r>
                    </a:p>
                  </a:txBody>
                  <a:tcPr/>
                </a:tc>
                <a:extLst>
                  <a:ext uri="{0D108BD9-81ED-4DB2-BD59-A6C34878D82A}">
                    <a16:rowId xmlns:a16="http://schemas.microsoft.com/office/drawing/2014/main" val="10001"/>
                  </a:ext>
                </a:extLst>
              </a:tr>
            </a:tbl>
          </a:graphicData>
        </a:graphic>
      </p:graphicFrame>
      <p:grpSp>
        <p:nvGrpSpPr>
          <p:cNvPr id="12" name="Group 11"/>
          <p:cNvGrpSpPr/>
          <p:nvPr/>
        </p:nvGrpSpPr>
        <p:grpSpPr>
          <a:xfrm>
            <a:off x="541207" y="3855670"/>
            <a:ext cx="3725156" cy="646331"/>
            <a:chOff x="-1123687" y="3729075"/>
            <a:chExt cx="3725156" cy="646331"/>
          </a:xfrm>
        </p:grpSpPr>
        <p:sp>
          <p:nvSpPr>
            <p:cNvPr id="5" name="Oval 4"/>
            <p:cNvSpPr/>
            <p:nvPr/>
          </p:nvSpPr>
          <p:spPr>
            <a:xfrm>
              <a:off x="2291093" y="3767862"/>
              <a:ext cx="310376" cy="310309"/>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a:stCxn id="10" idx="3"/>
              <a:endCxn id="5" idx="2"/>
            </p:cNvCxnSpPr>
            <p:nvPr/>
          </p:nvCxnSpPr>
          <p:spPr>
            <a:xfrm flipV="1">
              <a:off x="1065006" y="3923017"/>
              <a:ext cx="1226087" cy="129224"/>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123687" y="3729075"/>
              <a:ext cx="2188693" cy="646331"/>
            </a:xfrm>
            <a:prstGeom prst="rect">
              <a:avLst/>
            </a:prstGeom>
            <a:noFill/>
          </p:spPr>
          <p:txBody>
            <a:bodyPr wrap="square" rtlCol="0">
              <a:spAutoFit/>
            </a:bodyPr>
            <a:lstStyle/>
            <a:p>
              <a:pPr algn="r"/>
              <a:r>
                <a:rPr lang="de-DE" sz="1800" b="0" i="0" dirty="0">
                  <a:solidFill>
                    <a:srgbClr val="000000"/>
                  </a:solidFill>
                </a:rPr>
                <a:t>Drehzahlregler zur Drehzahleinstellung</a:t>
              </a:r>
            </a:p>
          </p:txBody>
        </p:sp>
      </p:grpSp>
      <p:sp>
        <p:nvSpPr>
          <p:cNvPr id="15" name="Oval 14"/>
          <p:cNvSpPr/>
          <p:nvPr/>
        </p:nvSpPr>
        <p:spPr>
          <a:xfrm>
            <a:off x="2951209" y="4628707"/>
            <a:ext cx="759853" cy="750472"/>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a:endCxn id="15" idx="2"/>
          </p:cNvCxnSpPr>
          <p:nvPr/>
        </p:nvCxnSpPr>
        <p:spPr>
          <a:xfrm flipV="1">
            <a:off x="2571283" y="5003943"/>
            <a:ext cx="379926" cy="754060"/>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104523" y="5601144"/>
            <a:ext cx="1515668" cy="646331"/>
          </a:xfrm>
          <a:prstGeom prst="rect">
            <a:avLst/>
          </a:prstGeom>
          <a:noFill/>
        </p:spPr>
        <p:txBody>
          <a:bodyPr wrap="square" rtlCol="0">
            <a:spAutoFit/>
          </a:bodyPr>
          <a:lstStyle/>
          <a:p>
            <a:pPr algn="r"/>
            <a:r>
              <a:rPr lang="de-DE" sz="1800" b="0" i="0" dirty="0">
                <a:solidFill>
                  <a:srgbClr val="000000"/>
                </a:solidFill>
              </a:rPr>
              <a:t>Flexible und solide Haken</a:t>
            </a:r>
          </a:p>
        </p:txBody>
      </p:sp>
      <p:sp>
        <p:nvSpPr>
          <p:cNvPr id="18" name="Oval 17"/>
          <p:cNvSpPr/>
          <p:nvPr/>
        </p:nvSpPr>
        <p:spPr>
          <a:xfrm>
            <a:off x="4612343" y="4575707"/>
            <a:ext cx="528572" cy="476843"/>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a:endCxn id="18" idx="6"/>
          </p:cNvCxnSpPr>
          <p:nvPr/>
        </p:nvCxnSpPr>
        <p:spPr>
          <a:xfrm flipH="1" flipV="1">
            <a:off x="5140915" y="4814129"/>
            <a:ext cx="1237489" cy="487443"/>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385504" y="5052550"/>
            <a:ext cx="2523106" cy="646331"/>
          </a:xfrm>
          <a:prstGeom prst="rect">
            <a:avLst/>
          </a:prstGeom>
          <a:noFill/>
        </p:spPr>
        <p:txBody>
          <a:bodyPr wrap="square" rtlCol="0">
            <a:spAutoFit/>
          </a:bodyPr>
          <a:lstStyle/>
          <a:p>
            <a:r>
              <a:rPr lang="de-DE" sz="1800" b="0" i="0" dirty="0">
                <a:solidFill>
                  <a:srgbClr val="000000"/>
                </a:solidFill>
              </a:rPr>
              <a:t>Seitlicher Schutz gegen Türen und Wände</a:t>
            </a:r>
          </a:p>
        </p:txBody>
      </p:sp>
      <p:grpSp>
        <p:nvGrpSpPr>
          <p:cNvPr id="27" name="Group 26"/>
          <p:cNvGrpSpPr/>
          <p:nvPr/>
        </p:nvGrpSpPr>
        <p:grpSpPr>
          <a:xfrm>
            <a:off x="4254324" y="3645611"/>
            <a:ext cx="3703672" cy="703807"/>
            <a:chOff x="3317385" y="4052241"/>
            <a:chExt cx="3703672" cy="703807"/>
          </a:xfrm>
        </p:grpSpPr>
        <p:sp>
          <p:nvSpPr>
            <p:cNvPr id="21" name="Oval 20"/>
            <p:cNvSpPr/>
            <p:nvPr/>
          </p:nvSpPr>
          <p:spPr>
            <a:xfrm>
              <a:off x="3317385" y="4504469"/>
              <a:ext cx="317676" cy="251579"/>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a:endCxn id="21" idx="6"/>
            </p:cNvCxnSpPr>
            <p:nvPr/>
          </p:nvCxnSpPr>
          <p:spPr>
            <a:xfrm flipH="1">
              <a:off x="3635061" y="4375407"/>
              <a:ext cx="998920" cy="254852"/>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4584877" y="4052241"/>
              <a:ext cx="2436180" cy="646331"/>
            </a:xfrm>
            <a:prstGeom prst="rect">
              <a:avLst/>
            </a:prstGeom>
            <a:noFill/>
          </p:spPr>
          <p:txBody>
            <a:bodyPr wrap="square" rtlCol="0">
              <a:spAutoFit/>
            </a:bodyPr>
            <a:lstStyle/>
            <a:p>
              <a:r>
                <a:rPr lang="de-DE" sz="1800" b="0" i="0" dirty="0">
                  <a:solidFill>
                    <a:srgbClr val="000000"/>
                  </a:solidFill>
                </a:rPr>
                <a:t>Leuchtanzeige bei vollem Beutel</a:t>
              </a:r>
            </a:p>
          </p:txBody>
        </p:sp>
      </p:grpSp>
    </p:spTree>
    <p:extLst>
      <p:ext uri="{BB962C8B-B14F-4D97-AF65-F5344CB8AC3E}">
        <p14:creationId xmlns:p14="http://schemas.microsoft.com/office/powerpoint/2010/main" val="2676830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4294967295"/>
          </p:nvPr>
        </p:nvSpPr>
        <p:spPr>
          <a:xfrm>
            <a:off x="6457950" y="6131182"/>
            <a:ext cx="2057400" cy="337038"/>
          </a:xfrm>
          <a:prstGeom prst="rect">
            <a:avLst/>
          </a:prstGeom>
        </p:spPr>
        <p:txBody>
          <a:bodyPr/>
          <a:lstStyle/>
          <a:p>
            <a:fld id="{48F63A3B-78C7-47BE-AE5E-E10140E04643}" type="slidenum">
              <a:rPr lang="en-US" smtClean="0">
                <a:solidFill>
                  <a:prstClr val="black">
                    <a:tint val="75000"/>
                  </a:prstClr>
                </a:solidFill>
                <a:latin typeface="Calibri" pitchFamily="34" charset="0"/>
                <a:cs typeface="Calibri" pitchFamily="34" charset="0"/>
              </a:rPr>
              <a:pPr/>
              <a:t>10</a:t>
            </a:fld>
            <a:endParaRPr lang="en-US" dirty="0">
              <a:solidFill>
                <a:prstClr val="black">
                  <a:tint val="75000"/>
                </a:prstClr>
              </a:solidFill>
              <a:latin typeface="Calibri" pitchFamily="34" charset="0"/>
              <a:cs typeface="Calibri" pitchFamily="34" charset="0"/>
            </a:endParaRPr>
          </a:p>
        </p:txBody>
      </p:sp>
      <p:sp>
        <p:nvSpPr>
          <p:cNvPr id="20" name="Rettangolo 19"/>
          <p:cNvSpPr/>
          <p:nvPr/>
        </p:nvSpPr>
        <p:spPr>
          <a:xfrm>
            <a:off x="0" y="1713244"/>
            <a:ext cx="9144000" cy="3643365"/>
          </a:xfrm>
          <a:prstGeom prst="rect">
            <a:avLst/>
          </a:prstGeom>
          <a:solidFill>
            <a:srgbClr val="28282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4379" tIns="42190" rIns="84379" bIns="42190" rtlCol="0" anchor="ctr"/>
          <a:lstStyle/>
          <a:p>
            <a:pPr algn="ctr"/>
            <a:endParaRPr lang="it-IT" sz="1662">
              <a:solidFill>
                <a:prstClr val="white"/>
              </a:solidFill>
              <a:latin typeface="Calibri" pitchFamily="34" charset="0"/>
              <a:cs typeface="Calibri" pitchFamily="34" charset="0"/>
            </a:endParaRPr>
          </a:p>
        </p:txBody>
      </p:sp>
      <p:sp>
        <p:nvSpPr>
          <p:cNvPr id="23" name="CasellaDiTesto 22"/>
          <p:cNvSpPr txBox="1"/>
          <p:nvPr/>
        </p:nvSpPr>
        <p:spPr>
          <a:xfrm>
            <a:off x="1167735" y="2764315"/>
            <a:ext cx="7347616" cy="1131644"/>
          </a:xfrm>
          <a:prstGeom prst="rect">
            <a:avLst/>
          </a:prstGeom>
          <a:noFill/>
        </p:spPr>
        <p:txBody>
          <a:bodyPr wrap="square" lIns="84379" tIns="42190" rIns="84379" bIns="42190" rtlCol="0">
            <a:spAutoFit/>
          </a:bodyPr>
          <a:lstStyle/>
          <a:p>
            <a:r>
              <a:rPr lang="de-DE" sz="1300" b="1" i="0" dirty="0">
                <a:solidFill>
                  <a:srgbClr val="009AC7"/>
                </a:solidFill>
                <a:latin typeface="Calibri" pitchFamily="34" charset="0"/>
                <a:cs typeface="Calibri" pitchFamily="34" charset="0"/>
              </a:rPr>
              <a:t>BIS ZU 55 % AUS RECYCELTEM KUNSTSTOFF</a:t>
            </a:r>
          </a:p>
          <a:p>
            <a:endParaRPr lang="en-US" sz="1000" b="1" dirty="0">
              <a:solidFill>
                <a:srgbClr val="009AC7"/>
              </a:solidFill>
              <a:latin typeface="Calibri" pitchFamily="34" charset="0"/>
              <a:cs typeface="Calibri" pitchFamily="34" charset="0"/>
            </a:endParaRPr>
          </a:p>
          <a:p>
            <a:pPr>
              <a:spcAft>
                <a:spcPts val="554"/>
              </a:spcAft>
            </a:pPr>
            <a:r>
              <a:rPr lang="de-DE" sz="1000" b="0" i="0" dirty="0">
                <a:solidFill>
                  <a:srgbClr val="FFFFFF"/>
                </a:solidFill>
                <a:latin typeface="Calibri" pitchFamily="34" charset="0"/>
                <a:cs typeface="Calibri" pitchFamily="34" charset="0"/>
              </a:rPr>
              <a:t>Unserer Designer haben ein innovatives und komplett ausgestattetes Produktsortiment geschaffen, das für professionelles Reinigen konzipiert ist. </a:t>
            </a:r>
          </a:p>
          <a:p>
            <a:pPr>
              <a:spcAft>
                <a:spcPts val="554"/>
              </a:spcAft>
            </a:pPr>
            <a:r>
              <a:rPr lang="de-DE" sz="1000" b="0" i="0" dirty="0">
                <a:solidFill>
                  <a:srgbClr val="FFFFFF"/>
                </a:solidFill>
                <a:latin typeface="Calibri" pitchFamily="34" charset="0"/>
                <a:cs typeface="Calibri" pitchFamily="34" charset="0"/>
              </a:rPr>
              <a:t>Diese neuen Produkte werden unter Befolgung exklusiver IPC-Technologie hergestellt, sind umweltfreundlich und aus hochqualitativem recyceltem Kunststoff gefertigt, um nachhaltige Entwicklung und den Umweltschutz zu fördern.</a:t>
            </a:r>
          </a:p>
        </p:txBody>
      </p:sp>
      <p:pic>
        <p:nvPicPr>
          <p:cNvPr id="24"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31258" y="1767277"/>
            <a:ext cx="1487750" cy="725370"/>
          </a:xfrm>
          <a:prstGeom prst="rect">
            <a:avLst/>
          </a:prstGeom>
          <a:noFill/>
          <a:ln w="9525">
            <a:noFill/>
            <a:miter lim="800000"/>
            <a:headEnd/>
            <a:tailEnd/>
          </a:ln>
          <a:effectLst/>
        </p:spPr>
      </p:pic>
      <p:sp>
        <p:nvSpPr>
          <p:cNvPr id="25" name="CasellaDiTesto 24"/>
          <p:cNvSpPr txBox="1"/>
          <p:nvPr/>
        </p:nvSpPr>
        <p:spPr>
          <a:xfrm>
            <a:off x="1182085" y="3933593"/>
            <a:ext cx="7510988" cy="1408643"/>
          </a:xfrm>
          <a:prstGeom prst="rect">
            <a:avLst/>
          </a:prstGeom>
          <a:noFill/>
        </p:spPr>
        <p:txBody>
          <a:bodyPr wrap="square" lIns="84379" tIns="42190" rIns="84379" bIns="42190" rtlCol="0">
            <a:spAutoFit/>
          </a:bodyPr>
          <a:lstStyle/>
          <a:p>
            <a:pPr>
              <a:spcAft>
                <a:spcPts val="554"/>
              </a:spcAft>
            </a:pPr>
            <a:r>
              <a:rPr lang="de-DE" sz="1100" b="1" i="0" dirty="0">
                <a:solidFill>
                  <a:srgbClr val="FFFFFF"/>
                </a:solidFill>
                <a:latin typeface="Calibri" pitchFamily="34" charset="0"/>
                <a:cs typeface="Calibri" pitchFamily="34" charset="0"/>
              </a:rPr>
              <a:t>VORTEILE</a:t>
            </a:r>
          </a:p>
          <a:p>
            <a:pPr marL="164073" indent="-164073">
              <a:spcAft>
                <a:spcPts val="554"/>
              </a:spcAft>
            </a:pPr>
            <a:r>
              <a:rPr lang="de-DE" sz="1000" b="1" i="0" dirty="0">
                <a:solidFill>
                  <a:srgbClr val="009AC7"/>
                </a:solidFill>
                <a:latin typeface="Calibri" pitchFamily="34" charset="0"/>
                <a:cs typeface="Calibri" pitchFamily="34" charset="0"/>
              </a:rPr>
              <a:t>01</a:t>
            </a:r>
            <a:r>
              <a:rPr lang="de-DE" sz="1000" b="0" i="0" dirty="0">
                <a:solidFill>
                  <a:srgbClr val="66D43D"/>
                </a:solidFill>
                <a:latin typeface="Calibri" pitchFamily="34" charset="0"/>
                <a:cs typeface="Calibri" pitchFamily="34" charset="0"/>
              </a:rPr>
              <a:t> </a:t>
            </a:r>
            <a:r>
              <a:rPr lang="de-DE" sz="1000" b="0" i="0" dirty="0">
                <a:solidFill>
                  <a:srgbClr val="FFFFFF"/>
                </a:solidFill>
                <a:latin typeface="Calibri" pitchFamily="34" charset="0"/>
                <a:cs typeface="Calibri" pitchFamily="34" charset="0"/>
              </a:rPr>
              <a:t>Black is Green</a:t>
            </a:r>
            <a:r>
              <a:rPr lang="de-DE" sz="1000" b="0" i="0" baseline="30000" dirty="0">
                <a:solidFill>
                  <a:srgbClr val="FFFFFF"/>
                </a:solidFill>
                <a:latin typeface="Calibri" pitchFamily="34" charset="0"/>
                <a:cs typeface="Calibri" pitchFamily="34" charset="0"/>
              </a:rPr>
              <a:t>TM</a:t>
            </a:r>
            <a:r>
              <a:rPr lang="de-DE" sz="1000" b="0" i="0" dirty="0">
                <a:solidFill>
                  <a:srgbClr val="FFFFFF"/>
                </a:solidFill>
                <a:latin typeface="Calibri" pitchFamily="34" charset="0"/>
                <a:cs typeface="Calibri" pitchFamily="34" charset="0"/>
              </a:rPr>
              <a:t> Recycelter Kunststoff ist ein aus bestem und streng selektiertem Kunststoffabfall gefertigtes Rohmaterial. Dank seiner Herstellung mittels innovativer Verfahren, die strenge Qualitäts- und Sicherheitskontrollen gewährleisten, besitzt Black is Green</a:t>
            </a:r>
            <a:r>
              <a:rPr lang="de-DE" sz="1000" b="0" i="0" baseline="30000" dirty="0">
                <a:solidFill>
                  <a:srgbClr val="FFFFFF"/>
                </a:solidFill>
                <a:latin typeface="Calibri" pitchFamily="34" charset="0"/>
                <a:cs typeface="Calibri" pitchFamily="34" charset="0"/>
              </a:rPr>
              <a:t>TM</a:t>
            </a:r>
            <a:r>
              <a:rPr lang="de-DE" sz="1000" b="0" i="0" dirty="0">
                <a:solidFill>
                  <a:srgbClr val="FFFFFF"/>
                </a:solidFill>
                <a:latin typeface="Calibri" pitchFamily="34" charset="0"/>
                <a:cs typeface="Calibri" pitchFamily="34" charset="0"/>
              </a:rPr>
              <a:t>-Kunststoff die gleichen Eigenschaften wie völlig neuer Kunststoff, ist dabei jedoch umweltfreundlich, da er aus recyceltem Material gewonnen wird.</a:t>
            </a:r>
          </a:p>
          <a:p>
            <a:pPr marL="164073" indent="-164073">
              <a:spcAft>
                <a:spcPts val="554"/>
              </a:spcAft>
            </a:pPr>
            <a:r>
              <a:rPr lang="de-DE" sz="1000" b="1" i="0" dirty="0">
                <a:solidFill>
                  <a:srgbClr val="009AC7"/>
                </a:solidFill>
                <a:latin typeface="Calibri" pitchFamily="34" charset="0"/>
                <a:cs typeface="Calibri" pitchFamily="34" charset="0"/>
              </a:rPr>
              <a:t>02</a:t>
            </a:r>
            <a:r>
              <a:rPr lang="de-DE" sz="1000" b="0" i="0" dirty="0">
                <a:solidFill>
                  <a:srgbClr val="FFFFFF"/>
                </a:solidFill>
                <a:latin typeface="Calibri" pitchFamily="34" charset="0"/>
                <a:cs typeface="Calibri" pitchFamily="34" charset="0"/>
              </a:rPr>
              <a:t> Recycelter Kunststoff produziert keinen Abfall – er kann recycelt werden und entspricht den Richtlinien RoHS und REACH.</a:t>
            </a:r>
          </a:p>
          <a:p>
            <a:pPr marL="164073" indent="-164073"/>
            <a:r>
              <a:rPr lang="de-DE" sz="1000" b="1" i="0" dirty="0">
                <a:solidFill>
                  <a:srgbClr val="009AC7"/>
                </a:solidFill>
                <a:latin typeface="Calibri" pitchFamily="34" charset="0"/>
                <a:cs typeface="Calibri" pitchFamily="34" charset="0"/>
              </a:rPr>
              <a:t>03</a:t>
            </a:r>
            <a:r>
              <a:rPr lang="de-DE" sz="1000" b="0" i="0" dirty="0">
                <a:solidFill>
                  <a:srgbClr val="FFFFFF"/>
                </a:solidFill>
                <a:latin typeface="Calibri" pitchFamily="34" charset="0"/>
                <a:cs typeface="Calibri" pitchFamily="34" charset="0"/>
              </a:rPr>
              <a:t> Recycling-Verfahren und Produktion TÜV-zertifiziert.</a:t>
            </a:r>
          </a:p>
        </p:txBody>
      </p:sp>
      <p:grpSp>
        <p:nvGrpSpPr>
          <p:cNvPr id="31" name="Gruppo 30"/>
          <p:cNvGrpSpPr/>
          <p:nvPr/>
        </p:nvGrpSpPr>
        <p:grpSpPr>
          <a:xfrm rot="20926580">
            <a:off x="7417255" y="1960609"/>
            <a:ext cx="2060537" cy="752760"/>
            <a:chOff x="-2020685" y="2094606"/>
            <a:chExt cx="2232248" cy="815490"/>
          </a:xfrm>
        </p:grpSpPr>
        <p:sp>
          <p:nvSpPr>
            <p:cNvPr id="32" name="Anello 31"/>
            <p:cNvSpPr/>
            <p:nvPr/>
          </p:nvSpPr>
          <p:spPr>
            <a:xfrm>
              <a:off x="-1688095" y="2094606"/>
              <a:ext cx="952841" cy="815490"/>
            </a:xfrm>
            <a:prstGeom prst="donut">
              <a:avLst>
                <a:gd name="adj" fmla="val 7173"/>
              </a:avLst>
            </a:prstGeom>
            <a:noFill/>
            <a:ln>
              <a:solidFill>
                <a:srgbClr val="8DC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662">
                <a:solidFill>
                  <a:srgbClr val="009AC7"/>
                </a:solidFill>
                <a:latin typeface="Calibri" pitchFamily="34" charset="0"/>
                <a:cs typeface="Calibri" pitchFamily="34" charset="0"/>
              </a:endParaRPr>
            </a:p>
          </p:txBody>
        </p:sp>
        <p:sp>
          <p:nvSpPr>
            <p:cNvPr id="33" name="CasellaDiTesto 32"/>
            <p:cNvSpPr txBox="1"/>
            <p:nvPr/>
          </p:nvSpPr>
          <p:spPr>
            <a:xfrm rot="21389524">
              <a:off x="-2020685" y="2284321"/>
              <a:ext cx="2232248" cy="407750"/>
            </a:xfrm>
            <a:prstGeom prst="rect">
              <a:avLst/>
            </a:prstGeom>
            <a:noFill/>
          </p:spPr>
          <p:txBody>
            <a:bodyPr wrap="square" rtlCol="0">
              <a:spAutoFit/>
            </a:bodyPr>
            <a:lstStyle/>
            <a:p>
              <a:r>
                <a:rPr lang="de-DE" sz="1800" b="0" i="0" dirty="0">
                  <a:solidFill>
                    <a:srgbClr val="FFFFFF"/>
                  </a:solidFill>
                  <a:latin typeface="Calibri" pitchFamily="34" charset="0"/>
                  <a:cs typeface="Calibri" pitchFamily="34" charset="0"/>
                </a:rPr>
                <a:t>TÜV-zertifiziert</a:t>
              </a:r>
            </a:p>
          </p:txBody>
        </p:sp>
      </p:grpSp>
      <p:sp>
        <p:nvSpPr>
          <p:cNvPr id="30" name="Rectangle 5"/>
          <p:cNvSpPr>
            <a:spLocks/>
          </p:cNvSpPr>
          <p:nvPr/>
        </p:nvSpPr>
        <p:spPr bwMode="auto">
          <a:xfrm>
            <a:off x="1182085" y="989099"/>
            <a:ext cx="7800316" cy="3793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19050" tIns="19050" rIns="19050" bIns="19050" anchor="ctr">
            <a:spAutoFit/>
          </a:bodyPr>
          <a:lstStyle>
            <a:lvl1pPr>
              <a:defRPr sz="5000">
                <a:solidFill>
                  <a:srgbClr val="000000"/>
                </a:solidFill>
                <a:latin typeface="Helvetica Light" charset="0"/>
                <a:ea typeface="Helvetica Light" charset="0"/>
                <a:cs typeface="Helvetica Light" charset="0"/>
                <a:sym typeface="Helvetica Light" charset="0"/>
              </a:defRPr>
            </a:lvl1pPr>
            <a:lvl2pPr marL="742950" indent="-285750">
              <a:defRPr sz="5000">
                <a:solidFill>
                  <a:srgbClr val="000000"/>
                </a:solidFill>
                <a:latin typeface="Helvetica Light" charset="0"/>
                <a:ea typeface="Helvetica Light" charset="0"/>
                <a:cs typeface="Helvetica Light" charset="0"/>
                <a:sym typeface="Helvetica Light" charset="0"/>
              </a:defRPr>
            </a:lvl2pPr>
            <a:lvl3pPr marL="1143000" indent="-228600">
              <a:defRPr sz="5000">
                <a:solidFill>
                  <a:srgbClr val="000000"/>
                </a:solidFill>
                <a:latin typeface="Helvetica Light" charset="0"/>
                <a:ea typeface="Helvetica Light" charset="0"/>
                <a:cs typeface="Helvetica Light" charset="0"/>
                <a:sym typeface="Helvetica Light" charset="0"/>
              </a:defRPr>
            </a:lvl3pPr>
            <a:lvl4pPr marL="1600200" indent="-228600">
              <a:defRPr sz="5000">
                <a:solidFill>
                  <a:srgbClr val="000000"/>
                </a:solidFill>
                <a:latin typeface="Helvetica Light" charset="0"/>
                <a:ea typeface="Helvetica Light" charset="0"/>
                <a:cs typeface="Helvetica Light" charset="0"/>
                <a:sym typeface="Helvetica Light" charset="0"/>
              </a:defRPr>
            </a:lvl4pPr>
            <a:lvl5pPr marL="2057400" indent="-228600">
              <a:defRPr sz="5000">
                <a:solidFill>
                  <a:srgbClr val="000000"/>
                </a:solidFill>
                <a:latin typeface="Helvetica Light" charset="0"/>
                <a:ea typeface="Helvetica Light" charset="0"/>
                <a:cs typeface="Helvetica Light" charset="0"/>
                <a:sym typeface="Helvetica Light" charset="0"/>
              </a:defRPr>
            </a:lvl5pPr>
            <a:lvl6pPr marL="25146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6pPr>
            <a:lvl7pPr marL="29718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7pPr>
            <a:lvl8pPr marL="34290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8pPr>
            <a:lvl9pPr marL="38862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9pPr>
          </a:lstStyle>
          <a:p>
            <a:r>
              <a:rPr lang="de-DE" sz="2200" b="1" i="0" dirty="0">
                <a:solidFill>
                  <a:srgbClr val="575760"/>
                </a:solidFill>
                <a:latin typeface="Calibri" pitchFamily="34" charset="0"/>
                <a:cs typeface="Calibri" pitchFamily="34" charset="0"/>
              </a:rPr>
              <a:t>INNOVATIONEN: BLACK IS GREEN</a:t>
            </a:r>
            <a:r>
              <a:rPr lang="de-DE" sz="2200" b="1" i="0" baseline="30000" dirty="0">
                <a:solidFill>
                  <a:srgbClr val="575760"/>
                </a:solidFill>
                <a:latin typeface="Calibri" pitchFamily="34" charset="0"/>
                <a:cs typeface="Calibri" pitchFamily="34" charset="0"/>
              </a:rPr>
              <a:t>TM</a:t>
            </a:r>
            <a:r>
              <a:rPr lang="de-DE" sz="2200" b="1" i="0" dirty="0">
                <a:solidFill>
                  <a:srgbClr val="575760"/>
                </a:solidFill>
                <a:latin typeface="Calibri" pitchFamily="34" charset="0"/>
                <a:cs typeface="Calibri" pitchFamily="34" charset="0"/>
              </a:rPr>
              <a:t> </a:t>
            </a:r>
          </a:p>
        </p:txBody>
      </p:sp>
    </p:spTree>
    <p:extLst>
      <p:ext uri="{BB962C8B-B14F-4D97-AF65-F5344CB8AC3E}">
        <p14:creationId xmlns:p14="http://schemas.microsoft.com/office/powerpoint/2010/main" val="1817141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4294967295"/>
          </p:nvPr>
        </p:nvSpPr>
        <p:spPr>
          <a:xfrm>
            <a:off x="6457950" y="6131182"/>
            <a:ext cx="2057400" cy="337038"/>
          </a:xfrm>
          <a:prstGeom prst="rect">
            <a:avLst/>
          </a:prstGeom>
        </p:spPr>
        <p:txBody>
          <a:bodyPr/>
          <a:lstStyle/>
          <a:p>
            <a:fld id="{48F63A3B-78C7-47BE-AE5E-E10140E04643}" type="slidenum">
              <a:rPr lang="en-US" smtClean="0">
                <a:solidFill>
                  <a:prstClr val="black">
                    <a:tint val="75000"/>
                  </a:prstClr>
                </a:solidFill>
                <a:latin typeface="Calibri" pitchFamily="34" charset="0"/>
                <a:cs typeface="Calibri" pitchFamily="34" charset="0"/>
              </a:rPr>
              <a:pPr/>
              <a:t>11</a:t>
            </a:fld>
            <a:endParaRPr lang="en-US" dirty="0">
              <a:solidFill>
                <a:prstClr val="black">
                  <a:tint val="75000"/>
                </a:prstClr>
              </a:solidFill>
              <a:latin typeface="Calibri" pitchFamily="34" charset="0"/>
              <a:cs typeface="Calibri" pitchFamily="34" charset="0"/>
            </a:endParaRPr>
          </a:p>
        </p:txBody>
      </p:sp>
      <p:sp>
        <p:nvSpPr>
          <p:cNvPr id="20" name="Rettangolo 19"/>
          <p:cNvSpPr/>
          <p:nvPr/>
        </p:nvSpPr>
        <p:spPr>
          <a:xfrm>
            <a:off x="0" y="1713244"/>
            <a:ext cx="9144000" cy="3643365"/>
          </a:xfrm>
          <a:prstGeom prst="rect">
            <a:avLst/>
          </a:prstGeom>
          <a:solidFill>
            <a:srgbClr val="28282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4379" tIns="42190" rIns="84379" bIns="42190" rtlCol="0" anchor="ctr"/>
          <a:lstStyle/>
          <a:p>
            <a:pPr algn="ctr"/>
            <a:endParaRPr lang="it-IT" sz="1662">
              <a:solidFill>
                <a:prstClr val="white"/>
              </a:solidFill>
              <a:latin typeface="Calibri" pitchFamily="34" charset="0"/>
              <a:cs typeface="Calibri" pitchFamily="34" charset="0"/>
            </a:endParaRPr>
          </a:p>
        </p:txBody>
      </p:sp>
      <p:pic>
        <p:nvPicPr>
          <p:cNvPr id="1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82095" y="1767277"/>
            <a:ext cx="1948646" cy="659428"/>
          </a:xfrm>
          <a:prstGeom prst="rect">
            <a:avLst/>
          </a:prstGeom>
          <a:noFill/>
          <a:ln w="9525">
            <a:noFill/>
            <a:miter lim="800000"/>
            <a:headEnd/>
            <a:tailEnd/>
          </a:ln>
          <a:effectLst/>
        </p:spPr>
      </p:pic>
      <p:sp>
        <p:nvSpPr>
          <p:cNvPr id="19" name="Rettangolo 18"/>
          <p:cNvSpPr/>
          <p:nvPr/>
        </p:nvSpPr>
        <p:spPr>
          <a:xfrm>
            <a:off x="1182085" y="2498435"/>
            <a:ext cx="7201424" cy="746924"/>
          </a:xfrm>
          <a:prstGeom prst="rect">
            <a:avLst/>
          </a:prstGeom>
        </p:spPr>
        <p:txBody>
          <a:bodyPr wrap="square" lIns="84379" tIns="42190" rIns="84379" bIns="42190">
            <a:spAutoFit/>
          </a:bodyPr>
          <a:lstStyle/>
          <a:p>
            <a:r>
              <a:rPr lang="de-DE" sz="1300" b="1" i="0" dirty="0">
                <a:solidFill>
                  <a:srgbClr val="009AC7"/>
                </a:solidFill>
                <a:latin typeface="Calibri" pitchFamily="34" charset="0"/>
                <a:cs typeface="Calibri" pitchFamily="34" charset="0"/>
              </a:rPr>
              <a:t>BESTE LEISTUNG BEI GERINGEREM ENERGIEVERBRAUCH</a:t>
            </a:r>
          </a:p>
          <a:p>
            <a:endParaRPr lang="en-US" sz="1000" b="1" dirty="0">
              <a:solidFill>
                <a:srgbClr val="009AC7"/>
              </a:solidFill>
              <a:latin typeface="Calibri" pitchFamily="34" charset="0"/>
              <a:cs typeface="Calibri" pitchFamily="34" charset="0"/>
            </a:endParaRPr>
          </a:p>
          <a:p>
            <a:pPr>
              <a:spcAft>
                <a:spcPts val="554"/>
              </a:spcAft>
            </a:pPr>
            <a:r>
              <a:rPr lang="de-DE" sz="1000" b="0" i="0" dirty="0">
                <a:solidFill>
                  <a:srgbClr val="FFFFFF"/>
                </a:solidFill>
                <a:latin typeface="Calibri" pitchFamily="34" charset="0"/>
                <a:cs typeface="Calibri" pitchFamily="34" charset="0"/>
              </a:rPr>
              <a:t>Das neue Sortiment an Trocken-Kesselsaugern ist für Reinigungsspezialisten wie Reinigungsdienstleister und Reinigungsfirmen konzipiert und gewährleistet hohe Produktivität und Kosten-/Energieeinsparungen.</a:t>
            </a:r>
            <a:endParaRPr lang="en-US" sz="1000" dirty="0">
              <a:solidFill>
                <a:prstClr val="white"/>
              </a:solidFill>
              <a:latin typeface="Calibri" pitchFamily="34" charset="0"/>
              <a:cs typeface="Calibri" pitchFamily="34" charset="0"/>
            </a:endParaRPr>
          </a:p>
        </p:txBody>
      </p:sp>
      <p:sp>
        <p:nvSpPr>
          <p:cNvPr id="26" name="Rettangolo 25"/>
          <p:cNvSpPr/>
          <p:nvPr/>
        </p:nvSpPr>
        <p:spPr>
          <a:xfrm>
            <a:off x="1158094" y="3429001"/>
            <a:ext cx="6726162" cy="1593309"/>
          </a:xfrm>
          <a:prstGeom prst="rect">
            <a:avLst/>
          </a:prstGeom>
        </p:spPr>
        <p:txBody>
          <a:bodyPr wrap="square" lIns="84379" tIns="42190" rIns="84379" bIns="42190">
            <a:spAutoFit/>
          </a:bodyPr>
          <a:lstStyle/>
          <a:p>
            <a:pPr>
              <a:spcAft>
                <a:spcPts val="554"/>
              </a:spcAft>
            </a:pPr>
            <a:r>
              <a:rPr lang="de-DE" sz="1300" b="1" i="0" dirty="0">
                <a:solidFill>
                  <a:srgbClr val="FFFFFF"/>
                </a:solidFill>
                <a:latin typeface="Calibri" pitchFamily="34" charset="0"/>
                <a:cs typeface="Calibri" pitchFamily="34" charset="0"/>
              </a:rPr>
              <a:t>VORTEILE</a:t>
            </a:r>
          </a:p>
          <a:p>
            <a:r>
              <a:rPr lang="de-DE" sz="1000" b="1" i="0" dirty="0">
                <a:solidFill>
                  <a:srgbClr val="009AC7"/>
                </a:solidFill>
                <a:latin typeface="Calibri" pitchFamily="34" charset="0"/>
                <a:cs typeface="Calibri" pitchFamily="34" charset="0"/>
              </a:rPr>
              <a:t>01 </a:t>
            </a:r>
            <a:r>
              <a:rPr lang="de-DE" sz="1000" b="0" i="0" dirty="0">
                <a:solidFill>
                  <a:srgbClr val="FFFFFF"/>
                </a:solidFill>
                <a:latin typeface="Calibri" pitchFamily="34" charset="0"/>
                <a:cs typeface="Calibri" pitchFamily="34" charset="0"/>
              </a:rPr>
              <a:t>Bestleistungen bei maximaler Energieeinsparung</a:t>
            </a:r>
          </a:p>
          <a:p>
            <a:r>
              <a:rPr lang="de-DE" sz="1000" b="1" i="0" dirty="0">
                <a:solidFill>
                  <a:srgbClr val="009AC7"/>
                </a:solidFill>
                <a:latin typeface="Calibri" pitchFamily="34" charset="0"/>
                <a:cs typeface="Calibri" pitchFamily="34" charset="0"/>
              </a:rPr>
              <a:t>02</a:t>
            </a:r>
            <a:r>
              <a:rPr lang="de-DE" sz="1000" b="0" i="0" dirty="0">
                <a:solidFill>
                  <a:srgbClr val="FFFFFF"/>
                </a:solidFill>
                <a:latin typeface="Calibri" pitchFamily="34" charset="0"/>
                <a:cs typeface="Calibri" pitchFamily="34" charset="0"/>
              </a:rPr>
              <a:t> Kräftiges und kombinierbares Mündungsstück für hochwirksame Reinigung bei gleichzeitig weniger </a:t>
            </a:r>
            <a:r>
              <a:rPr lang="de-DE" sz="1000" b="0" i="0" dirty="0" smtClean="0">
                <a:solidFill>
                  <a:srgbClr val="FFFFFF"/>
                </a:solidFill>
                <a:latin typeface="Calibri" pitchFamily="34" charset="0"/>
                <a:cs typeface="Calibri" pitchFamily="34" charset="0"/>
              </a:rPr>
              <a:t>Gleitreibung</a:t>
            </a:r>
            <a:endParaRPr lang="de-DE" sz="1000" b="0" i="0" dirty="0">
              <a:solidFill>
                <a:srgbClr val="FFFFFF"/>
              </a:solidFill>
              <a:latin typeface="Calibri" pitchFamily="34" charset="0"/>
              <a:cs typeface="Calibri" pitchFamily="34" charset="0"/>
            </a:endParaRPr>
          </a:p>
          <a:p>
            <a:pPr marL="168468" indent="-168468"/>
            <a:r>
              <a:rPr lang="de-DE" sz="1000" b="1" i="0" dirty="0">
                <a:solidFill>
                  <a:srgbClr val="009AC7"/>
                </a:solidFill>
                <a:latin typeface="Calibri" pitchFamily="34" charset="0"/>
                <a:cs typeface="Calibri" pitchFamily="34" charset="0"/>
              </a:rPr>
              <a:t>03 </a:t>
            </a:r>
            <a:r>
              <a:rPr lang="de-DE" sz="1000" b="0" i="0" dirty="0">
                <a:solidFill>
                  <a:srgbClr val="FFFFFF"/>
                </a:solidFill>
                <a:latin typeface="Calibri" pitchFamily="34" charset="0"/>
                <a:cs typeface="Calibri" pitchFamily="34" charset="0"/>
              </a:rPr>
              <a:t>Hocheffizientes Filtersystem und geringer Lärmpegel</a:t>
            </a:r>
          </a:p>
          <a:p>
            <a:pPr marL="168468" indent="-168468"/>
            <a:endParaRPr lang="en-US" sz="1000" dirty="0">
              <a:solidFill>
                <a:prstClr val="white"/>
              </a:solidFill>
              <a:latin typeface="Calibri" pitchFamily="34" charset="0"/>
              <a:cs typeface="Calibri" pitchFamily="34" charset="0"/>
            </a:endParaRPr>
          </a:p>
          <a:p>
            <a:pPr marL="168468" indent="-168468"/>
            <a:r>
              <a:rPr lang="de-DE" sz="1000" b="1" i="0" dirty="0">
                <a:solidFill>
                  <a:srgbClr val="FFFFFF"/>
                </a:solidFill>
                <a:latin typeface="Calibri" pitchFamily="34" charset="0"/>
                <a:cs typeface="Calibri" pitchFamily="34" charset="0"/>
              </a:rPr>
              <a:t>Gericht der Europäischen Union – PRESSEMITTEILUNG Nr. 168/18</a:t>
            </a:r>
          </a:p>
          <a:p>
            <a:r>
              <a:rPr lang="de-DE" sz="1000" b="0" i="0" dirty="0">
                <a:solidFill>
                  <a:srgbClr val="FFFFFF"/>
                </a:solidFill>
                <a:latin typeface="Calibri" pitchFamily="34" charset="0"/>
                <a:cs typeface="Calibri" pitchFamily="34" charset="0"/>
              </a:rPr>
              <a:t>Da die Europäische Kommission eine Methode für die Berechnung des Energieverbrauchs von Staubsaugern angenommen hatte, die auf einem leeren Behälter basierte, erklärte das Gericht, dass diese Methode nicht die wesentlichen Elemente der Verordnung erfüllt, und wir befinden uns in einer Periode, in der die Umweltkennzeichnung nicht verwendet werden darf. </a:t>
            </a:r>
            <a:endParaRPr lang="en-US" sz="1108" dirty="0">
              <a:solidFill>
                <a:prstClr val="white"/>
              </a:solidFill>
              <a:latin typeface="Calibri" pitchFamily="34" charset="0"/>
              <a:cs typeface="Calibri" pitchFamily="34" charset="0"/>
            </a:endParaRPr>
          </a:p>
        </p:txBody>
      </p:sp>
      <p:sp>
        <p:nvSpPr>
          <p:cNvPr id="11" name="Rectangle 5"/>
          <p:cNvSpPr>
            <a:spLocks/>
          </p:cNvSpPr>
          <p:nvPr/>
        </p:nvSpPr>
        <p:spPr bwMode="auto">
          <a:xfrm>
            <a:off x="1182085" y="989099"/>
            <a:ext cx="7800316" cy="3793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19050" tIns="19050" rIns="19050" bIns="19050" anchor="ctr">
            <a:spAutoFit/>
          </a:bodyPr>
          <a:lstStyle>
            <a:lvl1pPr>
              <a:defRPr sz="5000">
                <a:solidFill>
                  <a:srgbClr val="000000"/>
                </a:solidFill>
                <a:latin typeface="Helvetica Light" charset="0"/>
                <a:ea typeface="Helvetica Light" charset="0"/>
                <a:cs typeface="Helvetica Light" charset="0"/>
                <a:sym typeface="Helvetica Light" charset="0"/>
              </a:defRPr>
            </a:lvl1pPr>
            <a:lvl2pPr marL="742950" indent="-285750">
              <a:defRPr sz="5000">
                <a:solidFill>
                  <a:srgbClr val="000000"/>
                </a:solidFill>
                <a:latin typeface="Helvetica Light" charset="0"/>
                <a:ea typeface="Helvetica Light" charset="0"/>
                <a:cs typeface="Helvetica Light" charset="0"/>
                <a:sym typeface="Helvetica Light" charset="0"/>
              </a:defRPr>
            </a:lvl2pPr>
            <a:lvl3pPr marL="1143000" indent="-228600">
              <a:defRPr sz="5000">
                <a:solidFill>
                  <a:srgbClr val="000000"/>
                </a:solidFill>
                <a:latin typeface="Helvetica Light" charset="0"/>
                <a:ea typeface="Helvetica Light" charset="0"/>
                <a:cs typeface="Helvetica Light" charset="0"/>
                <a:sym typeface="Helvetica Light" charset="0"/>
              </a:defRPr>
            </a:lvl3pPr>
            <a:lvl4pPr marL="1600200" indent="-228600">
              <a:defRPr sz="5000">
                <a:solidFill>
                  <a:srgbClr val="000000"/>
                </a:solidFill>
                <a:latin typeface="Helvetica Light" charset="0"/>
                <a:ea typeface="Helvetica Light" charset="0"/>
                <a:cs typeface="Helvetica Light" charset="0"/>
                <a:sym typeface="Helvetica Light" charset="0"/>
              </a:defRPr>
            </a:lvl4pPr>
            <a:lvl5pPr marL="2057400" indent="-228600">
              <a:defRPr sz="5000">
                <a:solidFill>
                  <a:srgbClr val="000000"/>
                </a:solidFill>
                <a:latin typeface="Helvetica Light" charset="0"/>
                <a:ea typeface="Helvetica Light" charset="0"/>
                <a:cs typeface="Helvetica Light" charset="0"/>
                <a:sym typeface="Helvetica Light" charset="0"/>
              </a:defRPr>
            </a:lvl5pPr>
            <a:lvl6pPr marL="25146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6pPr>
            <a:lvl7pPr marL="29718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7pPr>
            <a:lvl8pPr marL="34290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8pPr>
            <a:lvl9pPr marL="38862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9pPr>
          </a:lstStyle>
          <a:p>
            <a:pPr eaLnBrk="1"/>
            <a:r>
              <a:rPr lang="de-DE" sz="2200" b="1" i="0" dirty="0">
                <a:solidFill>
                  <a:srgbClr val="575760"/>
                </a:solidFill>
                <a:latin typeface="Calibri" pitchFamily="34" charset="0"/>
                <a:cs typeface="Calibri" pitchFamily="34" charset="0"/>
              </a:rPr>
              <a:t>INNOVATIONEN: ÖKODESIGN FÜR PROFIS</a:t>
            </a:r>
          </a:p>
        </p:txBody>
      </p:sp>
      <p:sp>
        <p:nvSpPr>
          <p:cNvPr id="3" name="Arrow: Down 2">
            <a:extLst>
              <a:ext uri="{FF2B5EF4-FFF2-40B4-BE49-F238E27FC236}">
                <a16:creationId xmlns:a16="http://schemas.microsoft.com/office/drawing/2014/main" id="{6659760F-E194-4282-99FF-5D355526C4F8}"/>
              </a:ext>
            </a:extLst>
          </p:cNvPr>
          <p:cNvSpPr/>
          <p:nvPr/>
        </p:nvSpPr>
        <p:spPr>
          <a:xfrm>
            <a:off x="7105650" y="3429000"/>
            <a:ext cx="171450" cy="4762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39889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9549" y="1210613"/>
            <a:ext cx="7997780" cy="1046440"/>
          </a:xfrm>
          <a:prstGeom prst="rect">
            <a:avLst/>
          </a:prstGeom>
          <a:noFill/>
        </p:spPr>
        <p:txBody>
          <a:bodyPr wrap="square" rtlCol="0">
            <a:spAutoFit/>
          </a:bodyPr>
          <a:lstStyle/>
          <a:p>
            <a:pPr algn="r"/>
            <a:r>
              <a:rPr lang="de-DE" sz="4400" b="1" i="0" dirty="0">
                <a:solidFill>
                  <a:srgbClr val="009AC7"/>
                </a:solidFill>
              </a:rPr>
              <a:t>V-WD-27 / V-WD-62 / V-WD-72</a:t>
            </a:r>
            <a:r>
              <a:rPr lang="en" sz="4400" dirty="0"/>
              <a:t/>
            </a:r>
            <a:br>
              <a:rPr lang="en" sz="4400" dirty="0"/>
            </a:br>
            <a:r>
              <a:rPr lang="de-DE" sz="1800" b="1" i="0" dirty="0">
                <a:solidFill>
                  <a:srgbClr val="009AC7"/>
                </a:solidFill>
              </a:rPr>
              <a:t>NASS-/TROCKENSAUGER</a:t>
            </a: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5569" y="3084490"/>
            <a:ext cx="2560320" cy="2560320"/>
          </a:xfrm>
          <a:prstGeom prst="rect">
            <a:avLst/>
          </a:prstGeom>
        </p:spPr>
      </p:pic>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90397" y="3205374"/>
            <a:ext cx="3017520" cy="3017520"/>
          </a:xfrm>
          <a:prstGeom prst="rect">
            <a:avLst/>
          </a:prstGeom>
        </p:spPr>
      </p:pic>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60720" y="3474720"/>
            <a:ext cx="3383280" cy="3383280"/>
          </a:xfrm>
          <a:prstGeom prst="rect">
            <a:avLst/>
          </a:prstGeom>
        </p:spPr>
      </p:pic>
    </p:spTree>
    <p:extLst>
      <p:ext uri="{BB962C8B-B14F-4D97-AF65-F5344CB8AC3E}">
        <p14:creationId xmlns:p14="http://schemas.microsoft.com/office/powerpoint/2010/main" val="3832171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49284" y="3701957"/>
            <a:ext cx="2743200" cy="2743200"/>
          </a:xfrm>
          <a:prstGeom prst="rect">
            <a:avLst/>
          </a:prstGeom>
        </p:spPr>
      </p:pic>
      <p:sp>
        <p:nvSpPr>
          <p:cNvPr id="8" name="Rectangle 3"/>
          <p:cNvSpPr>
            <a:spLocks noGrp="1" noChangeArrowheads="1"/>
          </p:cNvSpPr>
          <p:nvPr>
            <p:ph idx="1"/>
          </p:nvPr>
        </p:nvSpPr>
        <p:spPr>
          <a:xfrm>
            <a:off x="457199" y="1294646"/>
            <a:ext cx="8471051" cy="2471596"/>
          </a:xfrm>
        </p:spPr>
        <p:txBody>
          <a:bodyPr/>
          <a:lstStyle/>
          <a:p>
            <a:pPr marL="0" indent="0">
              <a:spcBef>
                <a:spcPts val="500"/>
              </a:spcBef>
              <a:buClr>
                <a:schemeClr val="accent1"/>
              </a:buClr>
              <a:buNone/>
              <a:defRPr/>
            </a:pPr>
            <a:r>
              <a:rPr lang="de-DE" sz="1800" b="1" i="0" dirty="0">
                <a:solidFill>
                  <a:srgbClr val="009BBE"/>
                </a:solidFill>
              </a:rPr>
              <a:t>VIELSEITIG</a:t>
            </a:r>
          </a:p>
          <a:p>
            <a:pPr lvl="1">
              <a:spcBef>
                <a:spcPts val="300"/>
              </a:spcBef>
              <a:buClr>
                <a:srgbClr val="009AC7"/>
              </a:buClr>
              <a:buFont typeface="Arial" panose="020B0604020202020204" pitchFamily="34" charset="0"/>
              <a:buChar char="•"/>
              <a:defRPr/>
            </a:pPr>
            <a:r>
              <a:rPr lang="de-DE" sz="1600" b="0" i="0" dirty="0">
                <a:solidFill>
                  <a:srgbClr val="595959"/>
                </a:solidFill>
              </a:rPr>
              <a:t>Saugt Flüssigkeiten und Staub</a:t>
            </a:r>
          </a:p>
          <a:p>
            <a:pPr lvl="1">
              <a:spcBef>
                <a:spcPts val="300"/>
              </a:spcBef>
              <a:buClr>
                <a:srgbClr val="009AC7"/>
              </a:buClr>
              <a:buFont typeface="Arial" panose="020B0604020202020204" pitchFamily="34" charset="0"/>
              <a:buChar char="•"/>
              <a:defRPr/>
            </a:pPr>
            <a:r>
              <a:rPr lang="de-DE" sz="1600" b="0" i="0" dirty="0">
                <a:solidFill>
                  <a:srgbClr val="595959"/>
                </a:solidFill>
              </a:rPr>
              <a:t>Wählen Sie zwischen drei Behältergrößen aus – 27 L, 62 L, oder 72 L</a:t>
            </a:r>
          </a:p>
          <a:p>
            <a:pPr marL="0" indent="0">
              <a:spcBef>
                <a:spcPts val="300"/>
              </a:spcBef>
              <a:buClr>
                <a:srgbClr val="009AC7"/>
              </a:buClr>
              <a:buNone/>
              <a:defRPr/>
            </a:pPr>
            <a:r>
              <a:rPr lang="de-DE" sz="1800" b="1" i="0" dirty="0">
                <a:solidFill>
                  <a:srgbClr val="009AC7"/>
                </a:solidFill>
              </a:rPr>
              <a:t>EFFIZIENT</a:t>
            </a:r>
          </a:p>
          <a:p>
            <a:pPr lvl="1">
              <a:spcBef>
                <a:spcPts val="300"/>
              </a:spcBef>
              <a:buClr>
                <a:srgbClr val="009AC7"/>
              </a:buClr>
              <a:buFont typeface="Arial" panose="020B0604020202020204" pitchFamily="34" charset="0"/>
              <a:buChar char="•"/>
              <a:defRPr/>
            </a:pPr>
            <a:r>
              <a:rPr lang="de-DE" sz="1600" b="0" i="0" dirty="0">
                <a:solidFill>
                  <a:srgbClr val="505050"/>
                </a:solidFill>
              </a:rPr>
              <a:t>Mit äußerst effizienten und starken Motoren mit hoher Drehzahl ausgestattet</a:t>
            </a:r>
          </a:p>
          <a:p>
            <a:pPr marL="0" indent="0">
              <a:spcBef>
                <a:spcPts val="900"/>
              </a:spcBef>
              <a:buClr>
                <a:srgbClr val="009AC7"/>
              </a:buClr>
              <a:buNone/>
              <a:defRPr/>
            </a:pPr>
            <a:r>
              <a:rPr lang="de-DE" sz="1800" b="1" i="0" dirty="0">
                <a:solidFill>
                  <a:srgbClr val="009AC7"/>
                </a:solidFill>
              </a:rPr>
              <a:t>ERGONOMISCH</a:t>
            </a:r>
          </a:p>
          <a:p>
            <a:pPr lvl="1">
              <a:spcBef>
                <a:spcPts val="300"/>
              </a:spcBef>
              <a:buClr>
                <a:srgbClr val="009AC7"/>
              </a:buClr>
              <a:buFont typeface="Arial" panose="020B0604020202020204" pitchFamily="34" charset="0"/>
              <a:buChar char="•"/>
              <a:defRPr/>
            </a:pPr>
            <a:r>
              <a:rPr lang="de-DE" sz="1600" b="0" i="0" dirty="0">
                <a:solidFill>
                  <a:srgbClr val="505050"/>
                </a:solidFill>
              </a:rPr>
              <a:t>Die Modellauswahl reicht von einem kleinen Gerät mit Zubehörhalter über eines mit Ablassschlauch bis zu einem mit Kippfahrgestell</a:t>
            </a:r>
            <a:endParaRPr lang="en-US" altLang="en-US" sz="800" dirty="0"/>
          </a:p>
        </p:txBody>
      </p:sp>
      <p:sp>
        <p:nvSpPr>
          <p:cNvPr id="11" name="Title 4"/>
          <p:cNvSpPr txBox="1">
            <a:spLocks/>
          </p:cNvSpPr>
          <p:nvPr/>
        </p:nvSpPr>
        <p:spPr>
          <a:xfrm>
            <a:off x="541208" y="0"/>
            <a:ext cx="7410450" cy="1146220"/>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de-DE" sz="2800" i="0" dirty="0">
                <a:solidFill>
                  <a:srgbClr val="009AC7"/>
                </a:solidFill>
              </a:rPr>
              <a:t>ÜBERSICHT: </a:t>
            </a:r>
            <a:r>
              <a:rPr lang="en" sz="5400" dirty="0"/>
              <a:t/>
            </a:r>
            <a:br>
              <a:rPr lang="en" sz="5400" dirty="0"/>
            </a:br>
            <a:r>
              <a:rPr lang="de-DE" sz="4000" i="0" dirty="0">
                <a:solidFill>
                  <a:srgbClr val="009AC7"/>
                </a:solidFill>
              </a:rPr>
              <a:t>V-WD-27 / V-WD-62 / V-WD-72</a:t>
            </a:r>
            <a:r>
              <a:rPr lang="en" sz="1800" dirty="0"/>
              <a:t/>
            </a:r>
            <a:br>
              <a:rPr lang="en" sz="1800" dirty="0"/>
            </a:br>
            <a:endParaRPr lang="en" sz="1800" dirty="0"/>
          </a:p>
        </p:txBody>
      </p:sp>
      <p:sp>
        <p:nvSpPr>
          <p:cNvPr id="4" name="TextBox 3"/>
          <p:cNvSpPr txBox="1"/>
          <p:nvPr/>
        </p:nvSpPr>
        <p:spPr>
          <a:xfrm>
            <a:off x="454004" y="6355221"/>
            <a:ext cx="2562857" cy="338554"/>
          </a:xfrm>
          <a:prstGeom prst="rect">
            <a:avLst/>
          </a:prstGeom>
          <a:noFill/>
        </p:spPr>
        <p:txBody>
          <a:bodyPr wrap="square" rtlCol="0">
            <a:spAutoFit/>
          </a:bodyPr>
          <a:lstStyle/>
          <a:p>
            <a:pPr algn="ctr"/>
            <a:r>
              <a:rPr lang="de-DE" sz="1600" b="0" i="0" dirty="0">
                <a:solidFill>
                  <a:srgbClr val="808080"/>
                </a:solidFill>
              </a:rPr>
              <a:t>V-WD-27 mit Zubehörhalter</a:t>
            </a:r>
          </a:p>
        </p:txBody>
      </p:sp>
      <p:sp>
        <p:nvSpPr>
          <p:cNvPr id="9" name="TextBox 8"/>
          <p:cNvSpPr txBox="1"/>
          <p:nvPr/>
        </p:nvSpPr>
        <p:spPr>
          <a:xfrm>
            <a:off x="3177766" y="6376842"/>
            <a:ext cx="3014804" cy="338554"/>
          </a:xfrm>
          <a:prstGeom prst="rect">
            <a:avLst/>
          </a:prstGeom>
          <a:noFill/>
        </p:spPr>
        <p:txBody>
          <a:bodyPr wrap="square" rtlCol="0">
            <a:spAutoFit/>
          </a:bodyPr>
          <a:lstStyle/>
          <a:p>
            <a:pPr algn="ctr"/>
            <a:r>
              <a:rPr lang="de-DE" sz="1600" b="0" i="0" dirty="0">
                <a:solidFill>
                  <a:srgbClr val="808080"/>
                </a:solidFill>
              </a:rPr>
              <a:t>V-WD-62 mit Ablassschlauch</a:t>
            </a:r>
          </a:p>
        </p:txBody>
      </p:sp>
      <p:sp>
        <p:nvSpPr>
          <p:cNvPr id="10" name="TextBox 9"/>
          <p:cNvSpPr txBox="1"/>
          <p:nvPr/>
        </p:nvSpPr>
        <p:spPr>
          <a:xfrm>
            <a:off x="6416858" y="6365227"/>
            <a:ext cx="2656241" cy="338554"/>
          </a:xfrm>
          <a:prstGeom prst="rect">
            <a:avLst/>
          </a:prstGeom>
          <a:noFill/>
        </p:spPr>
        <p:txBody>
          <a:bodyPr wrap="square" rtlCol="0">
            <a:spAutoFit/>
          </a:bodyPr>
          <a:lstStyle/>
          <a:p>
            <a:pPr algn="ctr"/>
            <a:r>
              <a:rPr lang="de-DE" sz="1600" b="0" i="0" dirty="0">
                <a:solidFill>
                  <a:srgbClr val="808080"/>
                </a:solidFill>
              </a:rPr>
              <a:t>V-WD-72 mit Kippfahrgestell</a:t>
            </a: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55134" y="3701957"/>
            <a:ext cx="2743200" cy="2743200"/>
          </a:xfrm>
          <a:prstGeom prst="rect">
            <a:avLst/>
          </a:prstGeom>
        </p:spPr>
      </p:pic>
      <p:pic>
        <p:nvPicPr>
          <p:cNvPr id="12" name="Picture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371" y="3699301"/>
            <a:ext cx="2743200" cy="2743200"/>
          </a:xfrm>
          <a:prstGeom prst="rect">
            <a:avLst/>
          </a:prstGeom>
        </p:spPr>
      </p:pic>
    </p:spTree>
    <p:extLst>
      <p:ext uri="{BB962C8B-B14F-4D97-AF65-F5344CB8AC3E}">
        <p14:creationId xmlns:p14="http://schemas.microsoft.com/office/powerpoint/2010/main" val="598543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04544" y="3053808"/>
            <a:ext cx="3657600" cy="3657600"/>
          </a:xfrm>
          <a:prstGeom prst="rect">
            <a:avLst/>
          </a:prstGeom>
        </p:spPr>
      </p:pic>
      <p:sp>
        <p:nvSpPr>
          <p:cNvPr id="8" name="Rectangle 3"/>
          <p:cNvSpPr>
            <a:spLocks noGrp="1" noChangeArrowheads="1"/>
          </p:cNvSpPr>
          <p:nvPr>
            <p:ph idx="1"/>
          </p:nvPr>
        </p:nvSpPr>
        <p:spPr>
          <a:xfrm>
            <a:off x="457200" y="1224000"/>
            <a:ext cx="6441541" cy="569604"/>
          </a:xfrm>
        </p:spPr>
        <p:txBody>
          <a:bodyPr/>
          <a:lstStyle/>
          <a:p>
            <a:pPr marL="0" indent="0">
              <a:spcBef>
                <a:spcPts val="500"/>
              </a:spcBef>
              <a:buClr>
                <a:schemeClr val="accent1"/>
              </a:buClr>
              <a:buNone/>
              <a:defRPr/>
            </a:pPr>
            <a:r>
              <a:rPr lang="de-DE" sz="1800" b="1" i="0" dirty="0">
                <a:solidFill>
                  <a:srgbClr val="009BBE"/>
                </a:solidFill>
              </a:rPr>
              <a:t>Starker, für unvergleichliche Reinigungsergebnisse konzipierter 27 L-Nass-/Trocken-Sauger.</a:t>
            </a:r>
          </a:p>
        </p:txBody>
      </p:sp>
      <p:sp>
        <p:nvSpPr>
          <p:cNvPr id="11" name="Title 4"/>
          <p:cNvSpPr txBox="1">
            <a:spLocks/>
          </p:cNvSpPr>
          <p:nvPr/>
        </p:nvSpPr>
        <p:spPr>
          <a:xfrm>
            <a:off x="541208" y="477052"/>
            <a:ext cx="7615964"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de-DE" sz="5200" i="0" dirty="0">
                <a:solidFill>
                  <a:srgbClr val="009AC7"/>
                </a:solidFill>
              </a:rPr>
              <a:t>V-WD-27: Spezifikationen</a:t>
            </a:r>
            <a:endParaRPr lang="en" sz="5200" dirty="0"/>
          </a:p>
        </p:txBody>
      </p:sp>
      <p:graphicFrame>
        <p:nvGraphicFramePr>
          <p:cNvPr id="2" name="Table 1"/>
          <p:cNvGraphicFramePr>
            <a:graphicFrameLocks noGrp="1"/>
          </p:cNvGraphicFramePr>
          <p:nvPr>
            <p:extLst>
              <p:ext uri="{D42A27DB-BD31-4B8C-83A1-F6EECF244321}">
                <p14:modId xmlns:p14="http://schemas.microsoft.com/office/powerpoint/2010/main" val="3328728768"/>
              </p:ext>
            </p:extLst>
          </p:nvPr>
        </p:nvGraphicFramePr>
        <p:xfrm>
          <a:off x="457200" y="1980000"/>
          <a:ext cx="7138657" cy="949960"/>
        </p:xfrm>
        <a:graphic>
          <a:graphicData uri="http://schemas.openxmlformats.org/drawingml/2006/table">
            <a:tbl>
              <a:tblPr firstRow="1" bandRow="1">
                <a:tableStyleId>{2D5ABB26-0587-4C30-8999-92F81FD0307C}</a:tableStyleId>
              </a:tblPr>
              <a:tblGrid>
                <a:gridCol w="1706451">
                  <a:extLst>
                    <a:ext uri="{9D8B030D-6E8A-4147-A177-3AD203B41FA5}">
                      <a16:colId xmlns:a16="http://schemas.microsoft.com/office/drawing/2014/main" val="20000"/>
                    </a:ext>
                  </a:extLst>
                </a:gridCol>
                <a:gridCol w="1893194">
                  <a:extLst>
                    <a:ext uri="{9D8B030D-6E8A-4147-A177-3AD203B41FA5}">
                      <a16:colId xmlns:a16="http://schemas.microsoft.com/office/drawing/2014/main" val="20001"/>
                    </a:ext>
                  </a:extLst>
                </a:gridCol>
                <a:gridCol w="1674254">
                  <a:extLst>
                    <a:ext uri="{9D8B030D-6E8A-4147-A177-3AD203B41FA5}">
                      <a16:colId xmlns:a16="http://schemas.microsoft.com/office/drawing/2014/main" val="20002"/>
                    </a:ext>
                  </a:extLst>
                </a:gridCol>
                <a:gridCol w="1864758">
                  <a:extLst>
                    <a:ext uri="{9D8B030D-6E8A-4147-A177-3AD203B41FA5}">
                      <a16:colId xmlns:a16="http://schemas.microsoft.com/office/drawing/2014/main" val="20003"/>
                    </a:ext>
                  </a:extLst>
                </a:gridCol>
              </a:tblGrid>
              <a:tr h="370840">
                <a:tc>
                  <a:txBody>
                    <a:bodyPr/>
                    <a:lstStyle/>
                    <a:p>
                      <a:r>
                        <a:rPr lang="de-DE" sz="1600" b="1" i="0" dirty="0">
                          <a:solidFill>
                            <a:srgbClr val="009BC7"/>
                          </a:solidFill>
                        </a:rPr>
                        <a:t>MAX. LEISTUNG</a:t>
                      </a:r>
                    </a:p>
                  </a:txBody>
                  <a:tcPr/>
                </a:tc>
                <a:tc>
                  <a:txBody>
                    <a:bodyPr/>
                    <a:lstStyle/>
                    <a:p>
                      <a:r>
                        <a:rPr lang="de-DE" sz="1600" b="1" i="0" dirty="0">
                          <a:solidFill>
                            <a:srgbClr val="009BC7"/>
                          </a:solidFill>
                        </a:rPr>
                        <a:t>WASSERSÄULE</a:t>
                      </a:r>
                    </a:p>
                  </a:txBody>
                  <a:tcPr/>
                </a:tc>
                <a:tc>
                  <a:txBody>
                    <a:bodyPr/>
                    <a:lstStyle/>
                    <a:p>
                      <a:r>
                        <a:rPr lang="de-DE" sz="1600" b="1" i="0" dirty="0">
                          <a:solidFill>
                            <a:srgbClr val="009BC7"/>
                          </a:solidFill>
                        </a:rPr>
                        <a:t>LUFTSTROM</a:t>
                      </a:r>
                    </a:p>
                  </a:txBody>
                  <a:tcPr/>
                </a:tc>
                <a:tc>
                  <a:txBody>
                    <a:bodyPr/>
                    <a:lstStyle/>
                    <a:p>
                      <a:r>
                        <a:rPr lang="de-DE" sz="1600" b="1" i="0" dirty="0">
                          <a:solidFill>
                            <a:srgbClr val="009BC7"/>
                          </a:solidFill>
                        </a:rPr>
                        <a:t>FASSUNGSVERMÖGEN DES BEHÄLTERS</a:t>
                      </a:r>
                    </a:p>
                  </a:txBody>
                  <a:tcPr/>
                </a:tc>
                <a:extLst>
                  <a:ext uri="{0D108BD9-81ED-4DB2-BD59-A6C34878D82A}">
                    <a16:rowId xmlns:a16="http://schemas.microsoft.com/office/drawing/2014/main" val="10000"/>
                  </a:ext>
                </a:extLst>
              </a:tr>
              <a:tr h="370840">
                <a:tc>
                  <a:txBody>
                    <a:bodyPr/>
                    <a:lstStyle/>
                    <a:p>
                      <a:r>
                        <a:rPr lang="de-DE" b="0" i="0" dirty="0">
                          <a:solidFill>
                            <a:srgbClr val="000000"/>
                          </a:solidFill>
                        </a:rPr>
                        <a:t>1.300 W</a:t>
                      </a:r>
                    </a:p>
                  </a:txBody>
                  <a:tcPr/>
                </a:tc>
                <a:tc>
                  <a:txBody>
                    <a:bodyPr/>
                    <a:lstStyle/>
                    <a:p>
                      <a:r>
                        <a:rPr lang="de-DE" b="0" i="0" dirty="0">
                          <a:solidFill>
                            <a:srgbClr val="000000"/>
                          </a:solidFill>
                        </a:rPr>
                        <a:t>2.380 mm</a:t>
                      </a:r>
                    </a:p>
                  </a:txBody>
                  <a:tcPr/>
                </a:tc>
                <a:tc>
                  <a:txBody>
                    <a:bodyPr/>
                    <a:lstStyle/>
                    <a:p>
                      <a:r>
                        <a:rPr lang="de-DE" b="0" i="0" dirty="0">
                          <a:solidFill>
                            <a:srgbClr val="000000"/>
                          </a:solidFill>
                        </a:rPr>
                        <a:t>200 m</a:t>
                      </a:r>
                      <a:r>
                        <a:rPr lang="de-DE" b="0" i="0" baseline="30000" dirty="0">
                          <a:solidFill>
                            <a:srgbClr val="000000"/>
                          </a:solidFill>
                        </a:rPr>
                        <a:t>3</a:t>
                      </a:r>
                      <a:r>
                        <a:rPr lang="de-DE" b="0" i="0" dirty="0">
                          <a:solidFill>
                            <a:srgbClr val="000000"/>
                          </a:solidFill>
                        </a:rPr>
                        <a:t>/h</a:t>
                      </a:r>
                    </a:p>
                  </a:txBody>
                  <a:tcPr/>
                </a:tc>
                <a:tc>
                  <a:txBody>
                    <a:bodyPr/>
                    <a:lstStyle/>
                    <a:p>
                      <a:r>
                        <a:rPr lang="de-DE" b="0" i="0" dirty="0">
                          <a:solidFill>
                            <a:srgbClr val="000000"/>
                          </a:solidFill>
                        </a:rPr>
                        <a:t>27 L</a:t>
                      </a:r>
                    </a:p>
                  </a:txBody>
                  <a:tcPr/>
                </a:tc>
                <a:extLst>
                  <a:ext uri="{0D108BD9-81ED-4DB2-BD59-A6C34878D82A}">
                    <a16:rowId xmlns:a16="http://schemas.microsoft.com/office/drawing/2014/main" val="10001"/>
                  </a:ext>
                </a:extLst>
              </a:tr>
            </a:tbl>
          </a:graphicData>
        </a:graphic>
      </p:graphicFrame>
      <p:grpSp>
        <p:nvGrpSpPr>
          <p:cNvPr id="6" name="Group 5"/>
          <p:cNvGrpSpPr/>
          <p:nvPr/>
        </p:nvGrpSpPr>
        <p:grpSpPr>
          <a:xfrm>
            <a:off x="541208" y="4090012"/>
            <a:ext cx="3866614" cy="1273107"/>
            <a:chOff x="559264" y="4607342"/>
            <a:chExt cx="3866614" cy="1273107"/>
          </a:xfrm>
        </p:grpSpPr>
        <p:sp>
          <p:nvSpPr>
            <p:cNvPr id="15" name="Oval 14"/>
            <p:cNvSpPr/>
            <p:nvPr/>
          </p:nvSpPr>
          <p:spPr>
            <a:xfrm>
              <a:off x="3833155" y="4607342"/>
              <a:ext cx="592723" cy="569013"/>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a:endCxn id="15" idx="2"/>
            </p:cNvCxnSpPr>
            <p:nvPr/>
          </p:nvCxnSpPr>
          <p:spPr>
            <a:xfrm flipV="1">
              <a:off x="3060423" y="4891849"/>
              <a:ext cx="772732" cy="658016"/>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59264" y="5234118"/>
              <a:ext cx="2551066" cy="646331"/>
            </a:xfrm>
            <a:prstGeom prst="rect">
              <a:avLst/>
            </a:prstGeom>
            <a:noFill/>
          </p:spPr>
          <p:txBody>
            <a:bodyPr wrap="square" rtlCol="0">
              <a:spAutoFit/>
            </a:bodyPr>
            <a:lstStyle/>
            <a:p>
              <a:pPr algn="r"/>
              <a:r>
                <a:rPr lang="de-DE" sz="1800" b="0" i="0" dirty="0">
                  <a:solidFill>
                    <a:srgbClr val="000000"/>
                  </a:solidFill>
                </a:rPr>
                <a:t>Optisch hervorgehobene Haken</a:t>
              </a:r>
            </a:p>
          </p:txBody>
        </p:sp>
      </p:grpSp>
      <p:grpSp>
        <p:nvGrpSpPr>
          <p:cNvPr id="25" name="Group 24"/>
          <p:cNvGrpSpPr/>
          <p:nvPr/>
        </p:nvGrpSpPr>
        <p:grpSpPr>
          <a:xfrm>
            <a:off x="4791530" y="4014577"/>
            <a:ext cx="3954118" cy="851513"/>
            <a:chOff x="2728352" y="3948038"/>
            <a:chExt cx="3954118" cy="851513"/>
          </a:xfrm>
        </p:grpSpPr>
        <p:sp>
          <p:nvSpPr>
            <p:cNvPr id="18" name="Oval 17"/>
            <p:cNvSpPr/>
            <p:nvPr/>
          </p:nvSpPr>
          <p:spPr>
            <a:xfrm>
              <a:off x="2728352" y="4322708"/>
              <a:ext cx="528572" cy="476843"/>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a:endCxn id="18" idx="6"/>
            </p:cNvCxnSpPr>
            <p:nvPr/>
          </p:nvCxnSpPr>
          <p:spPr>
            <a:xfrm flipH="1">
              <a:off x="3256924" y="4322708"/>
              <a:ext cx="501149" cy="238422"/>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758321" y="3948038"/>
              <a:ext cx="2924149" cy="646331"/>
            </a:xfrm>
            <a:prstGeom prst="rect">
              <a:avLst/>
            </a:prstGeom>
            <a:noFill/>
          </p:spPr>
          <p:txBody>
            <a:bodyPr wrap="square" rtlCol="0">
              <a:spAutoFit/>
            </a:bodyPr>
            <a:lstStyle/>
            <a:p>
              <a:r>
                <a:rPr lang="de-DE" sz="1800" b="0" i="0" dirty="0">
                  <a:solidFill>
                    <a:srgbClr val="000000"/>
                  </a:solidFill>
                </a:rPr>
                <a:t>Flexibler Schlauch wird sicher und zuverlässig befestigt</a:t>
              </a:r>
            </a:p>
          </p:txBody>
        </p:sp>
      </p:grpSp>
      <p:grpSp>
        <p:nvGrpSpPr>
          <p:cNvPr id="27" name="Group 26"/>
          <p:cNvGrpSpPr/>
          <p:nvPr/>
        </p:nvGrpSpPr>
        <p:grpSpPr>
          <a:xfrm>
            <a:off x="1625876" y="3190666"/>
            <a:ext cx="2920989" cy="641144"/>
            <a:chOff x="942378" y="4153541"/>
            <a:chExt cx="2920989" cy="641144"/>
          </a:xfrm>
        </p:grpSpPr>
        <p:sp>
          <p:nvSpPr>
            <p:cNvPr id="21" name="Oval 20"/>
            <p:cNvSpPr/>
            <p:nvPr/>
          </p:nvSpPr>
          <p:spPr>
            <a:xfrm>
              <a:off x="3291627" y="4243588"/>
              <a:ext cx="571740" cy="551097"/>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a:endCxn id="21" idx="2"/>
            </p:cNvCxnSpPr>
            <p:nvPr/>
          </p:nvCxnSpPr>
          <p:spPr>
            <a:xfrm>
              <a:off x="2610869" y="4431856"/>
              <a:ext cx="680758" cy="87281"/>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942378" y="4153541"/>
              <a:ext cx="1713809" cy="369332"/>
            </a:xfrm>
            <a:prstGeom prst="rect">
              <a:avLst/>
            </a:prstGeom>
            <a:noFill/>
          </p:spPr>
          <p:txBody>
            <a:bodyPr wrap="square" rtlCol="0">
              <a:spAutoFit/>
            </a:bodyPr>
            <a:lstStyle/>
            <a:p>
              <a:pPr algn="r"/>
              <a:r>
                <a:rPr lang="de-DE" sz="1800" b="0" i="0" dirty="0">
                  <a:solidFill>
                    <a:srgbClr val="000000"/>
                  </a:solidFill>
                </a:rPr>
                <a:t>Kabelhaken</a:t>
              </a:r>
            </a:p>
          </p:txBody>
        </p:sp>
      </p:grpSp>
      <p:grpSp>
        <p:nvGrpSpPr>
          <p:cNvPr id="34" name="Group 33"/>
          <p:cNvGrpSpPr/>
          <p:nvPr/>
        </p:nvGrpSpPr>
        <p:grpSpPr>
          <a:xfrm>
            <a:off x="3094098" y="5221689"/>
            <a:ext cx="4148674" cy="1386851"/>
            <a:chOff x="2728352" y="4322708"/>
            <a:chExt cx="4148674" cy="1386851"/>
          </a:xfrm>
        </p:grpSpPr>
        <p:sp>
          <p:nvSpPr>
            <p:cNvPr id="35" name="Oval 34"/>
            <p:cNvSpPr/>
            <p:nvPr/>
          </p:nvSpPr>
          <p:spPr>
            <a:xfrm>
              <a:off x="2728352" y="4322708"/>
              <a:ext cx="528572" cy="476843"/>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p:cNvCxnSpPr>
              <a:endCxn id="35" idx="5"/>
            </p:cNvCxnSpPr>
            <p:nvPr/>
          </p:nvCxnSpPr>
          <p:spPr>
            <a:xfrm flipH="1" flipV="1">
              <a:off x="3179516" y="4729719"/>
              <a:ext cx="429863" cy="669330"/>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609378" y="5063228"/>
              <a:ext cx="3267648" cy="646331"/>
            </a:xfrm>
            <a:prstGeom prst="rect">
              <a:avLst/>
            </a:prstGeom>
            <a:noFill/>
          </p:spPr>
          <p:txBody>
            <a:bodyPr wrap="square" rtlCol="0">
              <a:spAutoFit/>
            </a:bodyPr>
            <a:lstStyle/>
            <a:p>
              <a:r>
                <a:rPr lang="de-DE" sz="1800" b="0" i="0" dirty="0">
                  <a:solidFill>
                    <a:srgbClr val="000000"/>
                  </a:solidFill>
                </a:rPr>
                <a:t>Kippfahrgestell mit integriertem Zubehörhalter</a:t>
              </a:r>
            </a:p>
          </p:txBody>
        </p:sp>
      </p:grpSp>
      <p:pic>
        <p:nvPicPr>
          <p:cNvPr id="29" name="Immagin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52596" y="5546731"/>
            <a:ext cx="1339929" cy="1097280"/>
          </a:xfrm>
          <a:prstGeom prst="ellipse">
            <a:avLst/>
          </a:prstGeom>
          <a:ln>
            <a:solidFill>
              <a:srgbClr val="009AC7"/>
            </a:solidFill>
          </a:ln>
        </p:spPr>
      </p:pic>
    </p:spTree>
    <p:extLst>
      <p:ext uri="{BB962C8B-B14F-4D97-AF65-F5344CB8AC3E}">
        <p14:creationId xmlns:p14="http://schemas.microsoft.com/office/powerpoint/2010/main" val="3924608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a:spLocks noGrp="1" noChangeArrowheads="1"/>
          </p:cNvSpPr>
          <p:nvPr>
            <p:ph idx="1"/>
          </p:nvPr>
        </p:nvSpPr>
        <p:spPr>
          <a:xfrm>
            <a:off x="457201" y="1224000"/>
            <a:ext cx="6513968" cy="551497"/>
          </a:xfrm>
        </p:spPr>
        <p:txBody>
          <a:bodyPr/>
          <a:lstStyle/>
          <a:p>
            <a:pPr marL="0" indent="0">
              <a:spcBef>
                <a:spcPts val="500"/>
              </a:spcBef>
              <a:buClr>
                <a:schemeClr val="accent1"/>
              </a:buClr>
              <a:buNone/>
              <a:defRPr/>
            </a:pPr>
            <a:r>
              <a:rPr lang="de-DE" sz="1800" b="1" i="0" dirty="0">
                <a:solidFill>
                  <a:srgbClr val="009BBE"/>
                </a:solidFill>
                <a:latin typeface="Calibri" pitchFamily="34" charset="0"/>
                <a:cs typeface="Calibri" pitchFamily="34" charset="0"/>
              </a:rPr>
              <a:t>Starker, für unvergleichliche Reinigungsergebnisse konzipierter 62 L-Nass-/Trocken-Sauger.</a:t>
            </a:r>
          </a:p>
          <a:p>
            <a:pPr eaLnBrk="1" hangingPunct="1">
              <a:spcBef>
                <a:spcPts val="500"/>
              </a:spcBef>
              <a:spcAft>
                <a:spcPts val="200"/>
              </a:spcAft>
              <a:defRPr/>
            </a:pPr>
            <a:endParaRPr lang="en-US" altLang="en-US" sz="800" dirty="0">
              <a:latin typeface="Calibri" pitchFamily="34" charset="0"/>
              <a:cs typeface="Calibri" pitchFamily="34" charset="0"/>
            </a:endParaRPr>
          </a:p>
        </p:txBody>
      </p:sp>
      <p:sp>
        <p:nvSpPr>
          <p:cNvPr id="11" name="Title 4"/>
          <p:cNvSpPr txBox="1">
            <a:spLocks/>
          </p:cNvSpPr>
          <p:nvPr/>
        </p:nvSpPr>
        <p:spPr>
          <a:xfrm>
            <a:off x="541208" y="477052"/>
            <a:ext cx="7615964"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de-DE" sz="5200" i="0" dirty="0">
                <a:solidFill>
                  <a:srgbClr val="009AC7"/>
                </a:solidFill>
                <a:latin typeface="Calibri" pitchFamily="34" charset="0"/>
                <a:cs typeface="Calibri" pitchFamily="34" charset="0"/>
              </a:rPr>
              <a:t>V-WD-62: Spezifikationen</a:t>
            </a:r>
            <a:endParaRPr lang="en" sz="5200" dirty="0">
              <a:latin typeface="Calibri" pitchFamily="34" charset="0"/>
              <a:cs typeface="Calibri"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688716218"/>
              </p:ext>
            </p:extLst>
          </p:nvPr>
        </p:nvGraphicFramePr>
        <p:xfrm>
          <a:off x="457200" y="1980000"/>
          <a:ext cx="7147711" cy="949960"/>
        </p:xfrm>
        <a:graphic>
          <a:graphicData uri="http://schemas.openxmlformats.org/drawingml/2006/table">
            <a:tbl>
              <a:tblPr firstRow="1" bandRow="1">
                <a:tableStyleId>{2D5ABB26-0587-4C30-8999-92F81FD0307C}</a:tableStyleId>
              </a:tblPr>
              <a:tblGrid>
                <a:gridCol w="1706451">
                  <a:extLst>
                    <a:ext uri="{9D8B030D-6E8A-4147-A177-3AD203B41FA5}">
                      <a16:colId xmlns:a16="http://schemas.microsoft.com/office/drawing/2014/main" val="20000"/>
                    </a:ext>
                  </a:extLst>
                </a:gridCol>
                <a:gridCol w="1893194">
                  <a:extLst>
                    <a:ext uri="{9D8B030D-6E8A-4147-A177-3AD203B41FA5}">
                      <a16:colId xmlns:a16="http://schemas.microsoft.com/office/drawing/2014/main" val="20001"/>
                    </a:ext>
                  </a:extLst>
                </a:gridCol>
                <a:gridCol w="1674254">
                  <a:extLst>
                    <a:ext uri="{9D8B030D-6E8A-4147-A177-3AD203B41FA5}">
                      <a16:colId xmlns:a16="http://schemas.microsoft.com/office/drawing/2014/main" val="20002"/>
                    </a:ext>
                  </a:extLst>
                </a:gridCol>
                <a:gridCol w="1873812">
                  <a:extLst>
                    <a:ext uri="{9D8B030D-6E8A-4147-A177-3AD203B41FA5}">
                      <a16:colId xmlns:a16="http://schemas.microsoft.com/office/drawing/2014/main" val="20003"/>
                    </a:ext>
                  </a:extLst>
                </a:gridCol>
              </a:tblGrid>
              <a:tr h="370840">
                <a:tc>
                  <a:txBody>
                    <a:bodyPr/>
                    <a:lstStyle/>
                    <a:p>
                      <a:r>
                        <a:rPr lang="de-DE" sz="1600" b="1" i="0" dirty="0">
                          <a:solidFill>
                            <a:srgbClr val="009BC7"/>
                          </a:solidFill>
                        </a:rPr>
                        <a:t>MAX. LEISTUNG</a:t>
                      </a:r>
                    </a:p>
                  </a:txBody>
                  <a:tcPr/>
                </a:tc>
                <a:tc>
                  <a:txBody>
                    <a:bodyPr/>
                    <a:lstStyle/>
                    <a:p>
                      <a:r>
                        <a:rPr lang="de-DE" sz="1600" b="1" i="0" dirty="0">
                          <a:solidFill>
                            <a:srgbClr val="009BC7"/>
                          </a:solidFill>
                        </a:rPr>
                        <a:t>WASSERSÄULE</a:t>
                      </a:r>
                    </a:p>
                  </a:txBody>
                  <a:tcPr/>
                </a:tc>
                <a:tc>
                  <a:txBody>
                    <a:bodyPr/>
                    <a:lstStyle/>
                    <a:p>
                      <a:r>
                        <a:rPr lang="de-DE" sz="1600" b="1" i="0" dirty="0">
                          <a:solidFill>
                            <a:srgbClr val="009BC7"/>
                          </a:solidFill>
                        </a:rPr>
                        <a:t>LUFTSTROM</a:t>
                      </a:r>
                    </a:p>
                  </a:txBody>
                  <a:tcPr/>
                </a:tc>
                <a:tc>
                  <a:txBody>
                    <a:bodyPr/>
                    <a:lstStyle/>
                    <a:p>
                      <a:r>
                        <a:rPr lang="de-DE" sz="1600" b="1" i="0" dirty="0">
                          <a:solidFill>
                            <a:srgbClr val="009BC7"/>
                          </a:solidFill>
                        </a:rPr>
                        <a:t>FASSUNGSVERMÖGEN DES BEHÄLTERS</a:t>
                      </a:r>
                    </a:p>
                  </a:txBody>
                  <a:tcPr/>
                </a:tc>
                <a:extLst>
                  <a:ext uri="{0D108BD9-81ED-4DB2-BD59-A6C34878D82A}">
                    <a16:rowId xmlns:a16="http://schemas.microsoft.com/office/drawing/2014/main" val="10000"/>
                  </a:ext>
                </a:extLst>
              </a:tr>
              <a:tr h="370840">
                <a:tc>
                  <a:txBody>
                    <a:bodyPr/>
                    <a:lstStyle/>
                    <a:p>
                      <a:r>
                        <a:rPr lang="de-DE" b="0" i="0" dirty="0">
                          <a:solidFill>
                            <a:srgbClr val="000000"/>
                          </a:solidFill>
                        </a:rPr>
                        <a:t>2.600 W</a:t>
                      </a:r>
                    </a:p>
                  </a:txBody>
                  <a:tcPr/>
                </a:tc>
                <a:tc>
                  <a:txBody>
                    <a:bodyPr/>
                    <a:lstStyle/>
                    <a:p>
                      <a:r>
                        <a:rPr lang="de-DE" b="0" i="0" dirty="0">
                          <a:solidFill>
                            <a:srgbClr val="000000"/>
                          </a:solidFill>
                        </a:rPr>
                        <a:t>2.380 mm</a:t>
                      </a:r>
                    </a:p>
                  </a:txBody>
                  <a:tcPr/>
                </a:tc>
                <a:tc>
                  <a:txBody>
                    <a:bodyPr/>
                    <a:lstStyle/>
                    <a:p>
                      <a:r>
                        <a:rPr lang="de-DE" b="0" i="0" dirty="0">
                          <a:solidFill>
                            <a:srgbClr val="000000"/>
                          </a:solidFill>
                        </a:rPr>
                        <a:t>400 m</a:t>
                      </a:r>
                      <a:r>
                        <a:rPr lang="de-DE" b="0" i="0" baseline="30000" dirty="0">
                          <a:solidFill>
                            <a:srgbClr val="000000"/>
                          </a:solidFill>
                        </a:rPr>
                        <a:t>3</a:t>
                      </a:r>
                      <a:r>
                        <a:rPr lang="de-DE" b="0" i="0" dirty="0">
                          <a:solidFill>
                            <a:srgbClr val="000000"/>
                          </a:solidFill>
                        </a:rPr>
                        <a:t>/h</a:t>
                      </a:r>
                    </a:p>
                  </a:txBody>
                  <a:tcPr/>
                </a:tc>
                <a:tc>
                  <a:txBody>
                    <a:bodyPr/>
                    <a:lstStyle/>
                    <a:p>
                      <a:r>
                        <a:rPr lang="de-DE" b="0" i="0" dirty="0">
                          <a:solidFill>
                            <a:srgbClr val="000000"/>
                          </a:solidFill>
                        </a:rPr>
                        <a:t>62 L</a:t>
                      </a:r>
                    </a:p>
                  </a:txBody>
                  <a:tcPr/>
                </a:tc>
                <a:extLst>
                  <a:ext uri="{0D108BD9-81ED-4DB2-BD59-A6C34878D82A}">
                    <a16:rowId xmlns:a16="http://schemas.microsoft.com/office/drawing/2014/main" val="10001"/>
                  </a:ext>
                </a:extLst>
              </a:tr>
            </a:tbl>
          </a:graphicData>
        </a:graphic>
      </p:graphicFrame>
      <p:grpSp>
        <p:nvGrpSpPr>
          <p:cNvPr id="44" name="Group 43"/>
          <p:cNvGrpSpPr/>
          <p:nvPr/>
        </p:nvGrpSpPr>
        <p:grpSpPr>
          <a:xfrm>
            <a:off x="488981" y="3201402"/>
            <a:ext cx="8175185" cy="3668444"/>
            <a:chOff x="89734" y="3033975"/>
            <a:chExt cx="8175185" cy="3668444"/>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89942" y="3044819"/>
              <a:ext cx="3657600" cy="3657600"/>
            </a:xfrm>
            <a:prstGeom prst="rect">
              <a:avLst/>
            </a:prstGeom>
          </p:spPr>
        </p:pic>
        <p:grpSp>
          <p:nvGrpSpPr>
            <p:cNvPr id="12" name="Group 11"/>
            <p:cNvGrpSpPr/>
            <p:nvPr/>
          </p:nvGrpSpPr>
          <p:grpSpPr>
            <a:xfrm>
              <a:off x="4659413" y="5439936"/>
              <a:ext cx="2938107" cy="1089729"/>
              <a:chOff x="1334254" y="3668553"/>
              <a:chExt cx="2938107" cy="1089729"/>
            </a:xfrm>
          </p:grpSpPr>
          <p:sp>
            <p:nvSpPr>
              <p:cNvPr id="5" name="Oval 4"/>
              <p:cNvSpPr/>
              <p:nvPr/>
            </p:nvSpPr>
            <p:spPr>
              <a:xfrm>
                <a:off x="1334254" y="3668553"/>
                <a:ext cx="500966" cy="403866"/>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cxnSp>
            <p:nvCxnSpPr>
              <p:cNvPr id="7" name="Straight Connector 6"/>
              <p:cNvCxnSpPr>
                <a:endCxn id="5" idx="6"/>
              </p:cNvCxnSpPr>
              <p:nvPr/>
            </p:nvCxnSpPr>
            <p:spPr>
              <a:xfrm flipH="1" flipV="1">
                <a:off x="1835220" y="3870486"/>
                <a:ext cx="786899" cy="679861"/>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572770" y="4388950"/>
                <a:ext cx="1699591" cy="369332"/>
              </a:xfrm>
              <a:prstGeom prst="rect">
                <a:avLst/>
              </a:prstGeom>
              <a:noFill/>
            </p:spPr>
            <p:txBody>
              <a:bodyPr wrap="square" rtlCol="0">
                <a:spAutoFit/>
              </a:bodyPr>
              <a:lstStyle/>
              <a:p>
                <a:r>
                  <a:rPr lang="de-DE" sz="1800" b="0" i="0" dirty="0">
                    <a:solidFill>
                      <a:srgbClr val="000000"/>
                    </a:solidFill>
                    <a:latin typeface="Calibri" pitchFamily="34" charset="0"/>
                    <a:cs typeface="Calibri" pitchFamily="34" charset="0"/>
                  </a:rPr>
                  <a:t>Ablassschlauch</a:t>
                </a:r>
              </a:p>
            </p:txBody>
          </p:sp>
        </p:grpSp>
        <p:grpSp>
          <p:nvGrpSpPr>
            <p:cNvPr id="28" name="Group 27"/>
            <p:cNvGrpSpPr/>
            <p:nvPr/>
          </p:nvGrpSpPr>
          <p:grpSpPr>
            <a:xfrm>
              <a:off x="5095289" y="4363234"/>
              <a:ext cx="3169630" cy="1161517"/>
              <a:chOff x="2951209" y="4415347"/>
              <a:chExt cx="3169630" cy="1161517"/>
            </a:xfrm>
          </p:grpSpPr>
          <p:sp>
            <p:nvSpPr>
              <p:cNvPr id="15" name="Oval 14"/>
              <p:cNvSpPr/>
              <p:nvPr/>
            </p:nvSpPr>
            <p:spPr>
              <a:xfrm>
                <a:off x="2951209" y="4415347"/>
                <a:ext cx="475945" cy="476373"/>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cxnSp>
            <p:nvCxnSpPr>
              <p:cNvPr id="16" name="Straight Connector 15"/>
              <p:cNvCxnSpPr>
                <a:endCxn id="15" idx="6"/>
              </p:cNvCxnSpPr>
              <p:nvPr/>
            </p:nvCxnSpPr>
            <p:spPr>
              <a:xfrm flipH="1" flipV="1">
                <a:off x="3427154" y="4653534"/>
                <a:ext cx="475144" cy="328536"/>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809087" y="4653534"/>
                <a:ext cx="2311752" cy="923330"/>
              </a:xfrm>
              <a:prstGeom prst="rect">
                <a:avLst/>
              </a:prstGeom>
              <a:noFill/>
            </p:spPr>
            <p:txBody>
              <a:bodyPr wrap="square" rtlCol="0">
                <a:spAutoFit/>
              </a:bodyPr>
              <a:lstStyle/>
              <a:p>
                <a:r>
                  <a:rPr lang="de-DE" sz="1800" b="0" i="0" dirty="0">
                    <a:solidFill>
                      <a:srgbClr val="000000"/>
                    </a:solidFill>
                    <a:latin typeface="Calibri" pitchFamily="34" charset="0"/>
                    <a:cs typeface="Calibri" pitchFamily="34" charset="0"/>
                  </a:rPr>
                  <a:t>Flexibler Schlauch wird sicher und zuverlässig befestigt</a:t>
                </a:r>
              </a:p>
            </p:txBody>
          </p:sp>
        </p:grpSp>
        <p:grpSp>
          <p:nvGrpSpPr>
            <p:cNvPr id="26" name="Group 25"/>
            <p:cNvGrpSpPr/>
            <p:nvPr/>
          </p:nvGrpSpPr>
          <p:grpSpPr>
            <a:xfrm>
              <a:off x="4453092" y="3322298"/>
              <a:ext cx="3470542" cy="904999"/>
              <a:chOff x="4612343" y="4362347"/>
              <a:chExt cx="3470542" cy="904999"/>
            </a:xfrm>
          </p:grpSpPr>
          <p:sp>
            <p:nvSpPr>
              <p:cNvPr id="18" name="Oval 17"/>
              <p:cNvSpPr/>
              <p:nvPr/>
            </p:nvSpPr>
            <p:spPr>
              <a:xfrm>
                <a:off x="4612343" y="4362347"/>
                <a:ext cx="528572" cy="476843"/>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cxnSp>
            <p:nvCxnSpPr>
              <p:cNvPr id="19" name="Straight Connector 18"/>
              <p:cNvCxnSpPr>
                <a:endCxn id="18" idx="6"/>
              </p:cNvCxnSpPr>
              <p:nvPr/>
            </p:nvCxnSpPr>
            <p:spPr>
              <a:xfrm flipH="1" flipV="1">
                <a:off x="5140915" y="4600769"/>
                <a:ext cx="1237489" cy="487443"/>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328349" y="4898014"/>
                <a:ext cx="1754536" cy="369332"/>
              </a:xfrm>
              <a:prstGeom prst="rect">
                <a:avLst/>
              </a:prstGeom>
              <a:noFill/>
            </p:spPr>
            <p:txBody>
              <a:bodyPr wrap="square" rtlCol="0">
                <a:spAutoFit/>
              </a:bodyPr>
              <a:lstStyle/>
              <a:p>
                <a:r>
                  <a:rPr lang="de-DE" sz="1800" b="0" i="0" dirty="0">
                    <a:solidFill>
                      <a:srgbClr val="000000"/>
                    </a:solidFill>
                    <a:latin typeface="Calibri" pitchFamily="34" charset="0"/>
                    <a:cs typeface="Calibri" pitchFamily="34" charset="0"/>
                  </a:rPr>
                  <a:t>Kabelhaken</a:t>
                </a:r>
              </a:p>
            </p:txBody>
          </p:sp>
        </p:grpSp>
        <p:grpSp>
          <p:nvGrpSpPr>
            <p:cNvPr id="27" name="Group 26"/>
            <p:cNvGrpSpPr/>
            <p:nvPr/>
          </p:nvGrpSpPr>
          <p:grpSpPr>
            <a:xfrm>
              <a:off x="89734" y="3033975"/>
              <a:ext cx="3234207" cy="923330"/>
              <a:chOff x="400854" y="4361911"/>
              <a:chExt cx="3234207" cy="923330"/>
            </a:xfrm>
          </p:grpSpPr>
          <p:sp>
            <p:nvSpPr>
              <p:cNvPr id="21" name="Oval 20"/>
              <p:cNvSpPr/>
              <p:nvPr/>
            </p:nvSpPr>
            <p:spPr>
              <a:xfrm>
                <a:off x="3317385" y="4504469"/>
                <a:ext cx="317676" cy="251579"/>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cxnSp>
            <p:nvCxnSpPr>
              <p:cNvPr id="22" name="Straight Connector 21"/>
              <p:cNvCxnSpPr>
                <a:endCxn id="21" idx="2"/>
              </p:cNvCxnSpPr>
              <p:nvPr/>
            </p:nvCxnSpPr>
            <p:spPr>
              <a:xfrm flipV="1">
                <a:off x="2889499" y="4630259"/>
                <a:ext cx="427886" cy="42518"/>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400854" y="4361911"/>
                <a:ext cx="2532522" cy="923330"/>
              </a:xfrm>
              <a:prstGeom prst="rect">
                <a:avLst/>
              </a:prstGeom>
              <a:noFill/>
            </p:spPr>
            <p:txBody>
              <a:bodyPr wrap="square" rtlCol="0">
                <a:spAutoFit/>
              </a:bodyPr>
              <a:lstStyle/>
              <a:p>
                <a:pPr algn="r"/>
                <a:r>
                  <a:rPr lang="de-DE" sz="1800" b="0" i="0" dirty="0">
                    <a:solidFill>
                      <a:srgbClr val="000000"/>
                    </a:solidFill>
                    <a:latin typeface="Calibri" pitchFamily="34" charset="0"/>
                    <a:cs typeface="Calibri" pitchFamily="34" charset="0"/>
                  </a:rPr>
                  <a:t>Wagen mit Handgriff und Befestigungen für die Parkposition</a:t>
                </a:r>
              </a:p>
            </p:txBody>
          </p:sp>
        </p:grpSp>
        <p:grpSp>
          <p:nvGrpSpPr>
            <p:cNvPr id="32" name="Group 31"/>
            <p:cNvGrpSpPr/>
            <p:nvPr/>
          </p:nvGrpSpPr>
          <p:grpSpPr>
            <a:xfrm>
              <a:off x="1194385" y="5523531"/>
              <a:ext cx="3088359" cy="844772"/>
              <a:chOff x="-596371" y="3834492"/>
              <a:chExt cx="3088359" cy="844772"/>
            </a:xfrm>
          </p:grpSpPr>
          <p:sp>
            <p:nvSpPr>
              <p:cNvPr id="33" name="Oval 32"/>
              <p:cNvSpPr/>
              <p:nvPr/>
            </p:nvSpPr>
            <p:spPr>
              <a:xfrm>
                <a:off x="1691328" y="3834492"/>
                <a:ext cx="800660" cy="844772"/>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cxnSp>
            <p:nvCxnSpPr>
              <p:cNvPr id="34" name="Straight Connector 33"/>
              <p:cNvCxnSpPr>
                <a:endCxn id="33" idx="2"/>
              </p:cNvCxnSpPr>
              <p:nvPr/>
            </p:nvCxnSpPr>
            <p:spPr>
              <a:xfrm flipV="1">
                <a:off x="1216302" y="4256878"/>
                <a:ext cx="475026" cy="96287"/>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596371" y="4029808"/>
                <a:ext cx="1948036" cy="646331"/>
              </a:xfrm>
              <a:prstGeom prst="rect">
                <a:avLst/>
              </a:prstGeom>
              <a:noFill/>
            </p:spPr>
            <p:txBody>
              <a:bodyPr wrap="square" rtlCol="0">
                <a:spAutoFit/>
              </a:bodyPr>
              <a:lstStyle/>
              <a:p>
                <a:pPr algn="r"/>
                <a:r>
                  <a:rPr lang="de-DE" sz="1800" b="0" i="0" dirty="0">
                    <a:solidFill>
                      <a:srgbClr val="000000"/>
                    </a:solidFill>
                    <a:latin typeface="Calibri" pitchFamily="34" charset="0"/>
                    <a:cs typeface="Calibri" pitchFamily="34" charset="0"/>
                  </a:rPr>
                  <a:t>Große Hinterräder mit Reifen</a:t>
                </a:r>
              </a:p>
            </p:txBody>
          </p:sp>
        </p:grpSp>
        <p:grpSp>
          <p:nvGrpSpPr>
            <p:cNvPr id="39" name="Group 38"/>
            <p:cNvGrpSpPr/>
            <p:nvPr/>
          </p:nvGrpSpPr>
          <p:grpSpPr>
            <a:xfrm>
              <a:off x="415571" y="4013241"/>
              <a:ext cx="4379621" cy="700649"/>
              <a:chOff x="-2544401" y="3668553"/>
              <a:chExt cx="4379621" cy="700649"/>
            </a:xfrm>
          </p:grpSpPr>
          <p:sp>
            <p:nvSpPr>
              <p:cNvPr id="40" name="Oval 39"/>
              <p:cNvSpPr/>
              <p:nvPr/>
            </p:nvSpPr>
            <p:spPr>
              <a:xfrm>
                <a:off x="1334254" y="3668553"/>
                <a:ext cx="500966" cy="403866"/>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cxnSp>
            <p:nvCxnSpPr>
              <p:cNvPr id="41" name="Straight Connector 40"/>
              <p:cNvCxnSpPr>
                <a:endCxn id="40" idx="2"/>
              </p:cNvCxnSpPr>
              <p:nvPr/>
            </p:nvCxnSpPr>
            <p:spPr>
              <a:xfrm flipV="1">
                <a:off x="353613" y="3870486"/>
                <a:ext cx="980641" cy="148060"/>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544401" y="3722871"/>
                <a:ext cx="2903968" cy="646331"/>
              </a:xfrm>
              <a:prstGeom prst="rect">
                <a:avLst/>
              </a:prstGeom>
              <a:noFill/>
            </p:spPr>
            <p:txBody>
              <a:bodyPr wrap="square" rtlCol="0">
                <a:spAutoFit/>
              </a:bodyPr>
              <a:lstStyle/>
              <a:p>
                <a:pPr algn="r"/>
                <a:r>
                  <a:rPr lang="de-DE" sz="1800" b="0" i="0" dirty="0">
                    <a:solidFill>
                      <a:srgbClr val="000000"/>
                    </a:solidFill>
                    <a:latin typeface="Calibri" pitchFamily="34" charset="0"/>
                    <a:cs typeface="Calibri" pitchFamily="34" charset="0"/>
                  </a:rPr>
                  <a:t>Optisch hervorgehobene Haken</a:t>
                </a:r>
              </a:p>
            </p:txBody>
          </p:sp>
        </p:grpSp>
        <p:grpSp>
          <p:nvGrpSpPr>
            <p:cNvPr id="48" name="Group 47"/>
            <p:cNvGrpSpPr/>
            <p:nvPr/>
          </p:nvGrpSpPr>
          <p:grpSpPr>
            <a:xfrm>
              <a:off x="1499837" y="5028106"/>
              <a:ext cx="2213915" cy="374852"/>
              <a:chOff x="-357510" y="3654056"/>
              <a:chExt cx="2213915" cy="374852"/>
            </a:xfrm>
          </p:grpSpPr>
          <p:cxnSp>
            <p:nvCxnSpPr>
              <p:cNvPr id="53" name="Straight Connector 52"/>
              <p:cNvCxnSpPr/>
              <p:nvPr/>
            </p:nvCxnSpPr>
            <p:spPr>
              <a:xfrm>
                <a:off x="1285074" y="3888939"/>
                <a:ext cx="571331" cy="139969"/>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357510" y="3654056"/>
                <a:ext cx="1699591" cy="369332"/>
              </a:xfrm>
              <a:prstGeom prst="rect">
                <a:avLst/>
              </a:prstGeom>
              <a:noFill/>
            </p:spPr>
            <p:txBody>
              <a:bodyPr wrap="square" rtlCol="0">
                <a:spAutoFit/>
              </a:bodyPr>
              <a:lstStyle/>
              <a:p>
                <a:pPr algn="r"/>
                <a:r>
                  <a:rPr lang="de-DE" sz="1800" b="0" i="0" dirty="0">
                    <a:solidFill>
                      <a:srgbClr val="000000"/>
                    </a:solidFill>
                    <a:latin typeface="Calibri" pitchFamily="34" charset="0"/>
                    <a:cs typeface="Calibri" pitchFamily="34" charset="0"/>
                  </a:rPr>
                  <a:t>Zubehörhalter</a:t>
                </a:r>
              </a:p>
            </p:txBody>
          </p:sp>
        </p:grpSp>
      </p:grpSp>
    </p:spTree>
    <p:extLst>
      <p:ext uri="{BB962C8B-B14F-4D97-AF65-F5344CB8AC3E}">
        <p14:creationId xmlns:p14="http://schemas.microsoft.com/office/powerpoint/2010/main" val="10940434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a:spLocks noGrp="1" noChangeArrowheads="1"/>
          </p:cNvSpPr>
          <p:nvPr>
            <p:ph idx="1"/>
          </p:nvPr>
        </p:nvSpPr>
        <p:spPr>
          <a:xfrm>
            <a:off x="457200" y="1224000"/>
            <a:ext cx="6508447" cy="533390"/>
          </a:xfrm>
        </p:spPr>
        <p:txBody>
          <a:bodyPr/>
          <a:lstStyle/>
          <a:p>
            <a:pPr marL="0" indent="0">
              <a:spcBef>
                <a:spcPts val="500"/>
              </a:spcBef>
              <a:buClr>
                <a:schemeClr val="accent1"/>
              </a:buClr>
              <a:buNone/>
              <a:defRPr/>
            </a:pPr>
            <a:r>
              <a:rPr lang="de-DE" sz="1800" b="1" i="0" dirty="0">
                <a:solidFill>
                  <a:srgbClr val="009BBE"/>
                </a:solidFill>
                <a:latin typeface="Calibri" pitchFamily="34" charset="0"/>
                <a:cs typeface="Calibri" pitchFamily="34" charset="0"/>
              </a:rPr>
              <a:t>Starker, für unvergleichliche Reinigungsergebnisse konzipierter 72 L-Nass-/Trocken-Sauger.</a:t>
            </a:r>
          </a:p>
          <a:p>
            <a:pPr eaLnBrk="1" hangingPunct="1">
              <a:spcBef>
                <a:spcPts val="500"/>
              </a:spcBef>
              <a:spcAft>
                <a:spcPts val="200"/>
              </a:spcAft>
              <a:defRPr/>
            </a:pPr>
            <a:endParaRPr lang="en-US" altLang="en-US" sz="800" dirty="0">
              <a:latin typeface="Calibri" pitchFamily="34" charset="0"/>
              <a:cs typeface="Calibri" pitchFamily="34" charset="0"/>
            </a:endParaRPr>
          </a:p>
        </p:txBody>
      </p:sp>
      <p:sp>
        <p:nvSpPr>
          <p:cNvPr id="11" name="Title 4"/>
          <p:cNvSpPr txBox="1">
            <a:spLocks/>
          </p:cNvSpPr>
          <p:nvPr/>
        </p:nvSpPr>
        <p:spPr>
          <a:xfrm>
            <a:off x="541207" y="477052"/>
            <a:ext cx="7589185"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de-DE" sz="5200" i="0" dirty="0">
                <a:solidFill>
                  <a:srgbClr val="009AC7"/>
                </a:solidFill>
                <a:latin typeface="Calibri" pitchFamily="34" charset="0"/>
                <a:cs typeface="Calibri" pitchFamily="34" charset="0"/>
              </a:rPr>
              <a:t>V-WD-72: Spezifikationen</a:t>
            </a:r>
            <a:endParaRPr lang="en" sz="5200" dirty="0">
              <a:latin typeface="Calibri" pitchFamily="34" charset="0"/>
              <a:cs typeface="Calibri"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42118157"/>
              </p:ext>
            </p:extLst>
          </p:nvPr>
        </p:nvGraphicFramePr>
        <p:xfrm>
          <a:off x="457200" y="1980000"/>
          <a:ext cx="7165818" cy="949960"/>
        </p:xfrm>
        <a:graphic>
          <a:graphicData uri="http://schemas.openxmlformats.org/drawingml/2006/table">
            <a:tbl>
              <a:tblPr firstRow="1" bandRow="1">
                <a:tableStyleId>{2D5ABB26-0587-4C30-8999-92F81FD0307C}</a:tableStyleId>
              </a:tblPr>
              <a:tblGrid>
                <a:gridCol w="1706451">
                  <a:extLst>
                    <a:ext uri="{9D8B030D-6E8A-4147-A177-3AD203B41FA5}">
                      <a16:colId xmlns:a16="http://schemas.microsoft.com/office/drawing/2014/main" val="20000"/>
                    </a:ext>
                  </a:extLst>
                </a:gridCol>
                <a:gridCol w="1893194">
                  <a:extLst>
                    <a:ext uri="{9D8B030D-6E8A-4147-A177-3AD203B41FA5}">
                      <a16:colId xmlns:a16="http://schemas.microsoft.com/office/drawing/2014/main" val="20001"/>
                    </a:ext>
                  </a:extLst>
                </a:gridCol>
                <a:gridCol w="1674254">
                  <a:extLst>
                    <a:ext uri="{9D8B030D-6E8A-4147-A177-3AD203B41FA5}">
                      <a16:colId xmlns:a16="http://schemas.microsoft.com/office/drawing/2014/main" val="20002"/>
                    </a:ext>
                  </a:extLst>
                </a:gridCol>
                <a:gridCol w="1891919">
                  <a:extLst>
                    <a:ext uri="{9D8B030D-6E8A-4147-A177-3AD203B41FA5}">
                      <a16:colId xmlns:a16="http://schemas.microsoft.com/office/drawing/2014/main" val="20003"/>
                    </a:ext>
                  </a:extLst>
                </a:gridCol>
              </a:tblGrid>
              <a:tr h="370840">
                <a:tc>
                  <a:txBody>
                    <a:bodyPr/>
                    <a:lstStyle/>
                    <a:p>
                      <a:r>
                        <a:rPr lang="de-DE" sz="1600" b="1" i="0" dirty="0">
                          <a:solidFill>
                            <a:srgbClr val="009BC7"/>
                          </a:solidFill>
                        </a:rPr>
                        <a:t>MAX. LEISTUNG</a:t>
                      </a:r>
                    </a:p>
                  </a:txBody>
                  <a:tcPr/>
                </a:tc>
                <a:tc>
                  <a:txBody>
                    <a:bodyPr/>
                    <a:lstStyle/>
                    <a:p>
                      <a:r>
                        <a:rPr lang="de-DE" sz="1600" b="1" i="0" dirty="0">
                          <a:solidFill>
                            <a:srgbClr val="009BC7"/>
                          </a:solidFill>
                        </a:rPr>
                        <a:t>WASSERSÄULE</a:t>
                      </a:r>
                    </a:p>
                  </a:txBody>
                  <a:tcPr/>
                </a:tc>
                <a:tc>
                  <a:txBody>
                    <a:bodyPr/>
                    <a:lstStyle/>
                    <a:p>
                      <a:r>
                        <a:rPr lang="de-DE" sz="1600" b="1" i="0" dirty="0">
                          <a:solidFill>
                            <a:srgbClr val="009BC7"/>
                          </a:solidFill>
                        </a:rPr>
                        <a:t>LUFTSTROM</a:t>
                      </a:r>
                    </a:p>
                  </a:txBody>
                  <a:tcPr/>
                </a:tc>
                <a:tc>
                  <a:txBody>
                    <a:bodyPr/>
                    <a:lstStyle/>
                    <a:p>
                      <a:r>
                        <a:rPr lang="de-DE" sz="1600" b="1" i="0" dirty="0">
                          <a:solidFill>
                            <a:srgbClr val="009BC7"/>
                          </a:solidFill>
                        </a:rPr>
                        <a:t>FASSUNGSVERMÖGEN DES BEHÄLTERS</a:t>
                      </a:r>
                    </a:p>
                  </a:txBody>
                  <a:tcPr/>
                </a:tc>
                <a:extLst>
                  <a:ext uri="{0D108BD9-81ED-4DB2-BD59-A6C34878D82A}">
                    <a16:rowId xmlns:a16="http://schemas.microsoft.com/office/drawing/2014/main" val="10000"/>
                  </a:ext>
                </a:extLst>
              </a:tr>
              <a:tr h="370840">
                <a:tc>
                  <a:txBody>
                    <a:bodyPr/>
                    <a:lstStyle/>
                    <a:p>
                      <a:r>
                        <a:rPr lang="de-DE" b="0" i="0" dirty="0">
                          <a:solidFill>
                            <a:srgbClr val="000000"/>
                          </a:solidFill>
                        </a:rPr>
                        <a:t>3600 W</a:t>
                      </a:r>
                    </a:p>
                  </a:txBody>
                  <a:tcPr/>
                </a:tc>
                <a:tc>
                  <a:txBody>
                    <a:bodyPr/>
                    <a:lstStyle/>
                    <a:p>
                      <a:r>
                        <a:rPr lang="de-DE" b="0" i="0" dirty="0">
                          <a:solidFill>
                            <a:srgbClr val="000000"/>
                          </a:solidFill>
                        </a:rPr>
                        <a:t>2.380 mm</a:t>
                      </a:r>
                    </a:p>
                  </a:txBody>
                  <a:tcPr/>
                </a:tc>
                <a:tc>
                  <a:txBody>
                    <a:bodyPr/>
                    <a:lstStyle/>
                    <a:p>
                      <a:r>
                        <a:rPr lang="de-DE" b="0" i="0" dirty="0">
                          <a:solidFill>
                            <a:srgbClr val="000000"/>
                          </a:solidFill>
                        </a:rPr>
                        <a:t>600 m</a:t>
                      </a:r>
                      <a:r>
                        <a:rPr lang="de-DE" b="0" i="0" baseline="30000" dirty="0">
                          <a:solidFill>
                            <a:srgbClr val="000000"/>
                          </a:solidFill>
                        </a:rPr>
                        <a:t>3</a:t>
                      </a:r>
                      <a:r>
                        <a:rPr lang="de-DE" b="0" i="0" dirty="0">
                          <a:solidFill>
                            <a:srgbClr val="000000"/>
                          </a:solidFill>
                        </a:rPr>
                        <a:t>/h</a:t>
                      </a:r>
                    </a:p>
                  </a:txBody>
                  <a:tcPr/>
                </a:tc>
                <a:tc>
                  <a:txBody>
                    <a:bodyPr/>
                    <a:lstStyle/>
                    <a:p>
                      <a:r>
                        <a:rPr lang="de-DE" b="0" i="0" dirty="0">
                          <a:solidFill>
                            <a:srgbClr val="000000"/>
                          </a:solidFill>
                        </a:rPr>
                        <a:t>72 L</a:t>
                      </a:r>
                    </a:p>
                  </a:txBody>
                  <a:tcPr/>
                </a:tc>
                <a:extLst>
                  <a:ext uri="{0D108BD9-81ED-4DB2-BD59-A6C34878D82A}">
                    <a16:rowId xmlns:a16="http://schemas.microsoft.com/office/drawing/2014/main" val="10001"/>
                  </a:ext>
                </a:extLst>
              </a:tr>
            </a:tbl>
          </a:graphicData>
        </a:graphic>
      </p:graphicFrame>
      <p:grpSp>
        <p:nvGrpSpPr>
          <p:cNvPr id="6" name="Group 5"/>
          <p:cNvGrpSpPr/>
          <p:nvPr/>
        </p:nvGrpSpPr>
        <p:grpSpPr>
          <a:xfrm>
            <a:off x="223265" y="3034974"/>
            <a:ext cx="8694395" cy="3775299"/>
            <a:chOff x="81596" y="2983458"/>
            <a:chExt cx="8694395" cy="3775299"/>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90491" y="3101157"/>
              <a:ext cx="3657600" cy="3657600"/>
            </a:xfrm>
            <a:prstGeom prst="rect">
              <a:avLst/>
            </a:prstGeom>
          </p:spPr>
        </p:pic>
        <p:grpSp>
          <p:nvGrpSpPr>
            <p:cNvPr id="12" name="Group 11"/>
            <p:cNvGrpSpPr/>
            <p:nvPr/>
          </p:nvGrpSpPr>
          <p:grpSpPr>
            <a:xfrm>
              <a:off x="5057917" y="5448750"/>
              <a:ext cx="3718074" cy="1293643"/>
              <a:chOff x="1334254" y="3668553"/>
              <a:chExt cx="3718074" cy="1293643"/>
            </a:xfrm>
          </p:grpSpPr>
          <p:sp>
            <p:nvSpPr>
              <p:cNvPr id="5" name="Oval 4"/>
              <p:cNvSpPr/>
              <p:nvPr/>
            </p:nvSpPr>
            <p:spPr>
              <a:xfrm>
                <a:off x="1334254" y="3668553"/>
                <a:ext cx="500966" cy="403866"/>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cxnSp>
            <p:nvCxnSpPr>
              <p:cNvPr id="7" name="Straight Connector 6"/>
              <p:cNvCxnSpPr>
                <a:endCxn id="5" idx="6"/>
              </p:cNvCxnSpPr>
              <p:nvPr/>
            </p:nvCxnSpPr>
            <p:spPr>
              <a:xfrm flipH="1" flipV="1">
                <a:off x="1835220" y="3870486"/>
                <a:ext cx="786899" cy="679861"/>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636141" y="4038866"/>
                <a:ext cx="2416187" cy="923330"/>
              </a:xfrm>
              <a:prstGeom prst="rect">
                <a:avLst/>
              </a:prstGeom>
              <a:noFill/>
            </p:spPr>
            <p:txBody>
              <a:bodyPr wrap="square" rtlCol="0">
                <a:spAutoFit/>
              </a:bodyPr>
              <a:lstStyle/>
              <a:p>
                <a:r>
                  <a:rPr lang="de-DE" sz="1800" b="0" i="0" dirty="0">
                    <a:solidFill>
                      <a:srgbClr val="000000"/>
                    </a:solidFill>
                    <a:latin typeface="Calibri" pitchFamily="34" charset="0"/>
                    <a:cs typeface="Calibri" pitchFamily="34" charset="0"/>
                  </a:rPr>
                  <a:t>Griff an der Vorderseite zur Entleerung des Behälters</a:t>
                </a:r>
              </a:p>
            </p:txBody>
          </p:sp>
        </p:grpSp>
        <p:grpSp>
          <p:nvGrpSpPr>
            <p:cNvPr id="28" name="Group 27"/>
            <p:cNvGrpSpPr/>
            <p:nvPr/>
          </p:nvGrpSpPr>
          <p:grpSpPr>
            <a:xfrm>
              <a:off x="5160379" y="4375611"/>
              <a:ext cx="3497914" cy="1161517"/>
              <a:chOff x="2951209" y="4415347"/>
              <a:chExt cx="3497914" cy="1161517"/>
            </a:xfrm>
          </p:grpSpPr>
          <p:sp>
            <p:nvSpPr>
              <p:cNvPr id="15" name="Oval 14"/>
              <p:cNvSpPr/>
              <p:nvPr/>
            </p:nvSpPr>
            <p:spPr>
              <a:xfrm>
                <a:off x="2951209" y="4415347"/>
                <a:ext cx="475945" cy="476373"/>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cxnSp>
            <p:nvCxnSpPr>
              <p:cNvPr id="16" name="Straight Connector 15"/>
              <p:cNvCxnSpPr>
                <a:endCxn id="15" idx="6"/>
              </p:cNvCxnSpPr>
              <p:nvPr/>
            </p:nvCxnSpPr>
            <p:spPr>
              <a:xfrm flipH="1" flipV="1">
                <a:off x="3427154" y="4653534"/>
                <a:ext cx="475144" cy="328536"/>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935829" y="4653534"/>
                <a:ext cx="2513294" cy="923330"/>
              </a:xfrm>
              <a:prstGeom prst="rect">
                <a:avLst/>
              </a:prstGeom>
              <a:noFill/>
            </p:spPr>
            <p:txBody>
              <a:bodyPr wrap="square" rtlCol="0">
                <a:spAutoFit/>
              </a:bodyPr>
              <a:lstStyle/>
              <a:p>
                <a:r>
                  <a:rPr lang="de-DE" sz="1800" b="0" i="0" dirty="0">
                    <a:solidFill>
                      <a:srgbClr val="000000"/>
                    </a:solidFill>
                    <a:latin typeface="Calibri" pitchFamily="34" charset="0"/>
                    <a:cs typeface="Calibri" pitchFamily="34" charset="0"/>
                  </a:rPr>
                  <a:t>Flexibler Schlauch wird sicher und zuverlässig befestigt</a:t>
                </a:r>
              </a:p>
            </p:txBody>
          </p:sp>
        </p:grpSp>
        <p:grpSp>
          <p:nvGrpSpPr>
            <p:cNvPr id="26" name="Group 25"/>
            <p:cNvGrpSpPr/>
            <p:nvPr/>
          </p:nvGrpSpPr>
          <p:grpSpPr>
            <a:xfrm>
              <a:off x="4529345" y="3431446"/>
              <a:ext cx="3296032" cy="886893"/>
              <a:chOff x="4612343" y="4362347"/>
              <a:chExt cx="3296032" cy="886893"/>
            </a:xfrm>
          </p:grpSpPr>
          <p:sp>
            <p:nvSpPr>
              <p:cNvPr id="18" name="Oval 17"/>
              <p:cNvSpPr/>
              <p:nvPr/>
            </p:nvSpPr>
            <p:spPr>
              <a:xfrm>
                <a:off x="4612343" y="4362347"/>
                <a:ext cx="528572" cy="476843"/>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cxnSp>
            <p:nvCxnSpPr>
              <p:cNvPr id="19" name="Straight Connector 18"/>
              <p:cNvCxnSpPr>
                <a:endCxn id="18" idx="6"/>
              </p:cNvCxnSpPr>
              <p:nvPr/>
            </p:nvCxnSpPr>
            <p:spPr>
              <a:xfrm flipH="1" flipV="1">
                <a:off x="5140915" y="4600769"/>
                <a:ext cx="1237489" cy="487443"/>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382666" y="4879908"/>
                <a:ext cx="1525709" cy="369332"/>
              </a:xfrm>
              <a:prstGeom prst="rect">
                <a:avLst/>
              </a:prstGeom>
              <a:noFill/>
            </p:spPr>
            <p:txBody>
              <a:bodyPr wrap="square" rtlCol="0">
                <a:spAutoFit/>
              </a:bodyPr>
              <a:lstStyle/>
              <a:p>
                <a:r>
                  <a:rPr lang="de-DE" sz="1800" b="0" i="0" dirty="0">
                    <a:solidFill>
                      <a:srgbClr val="000000"/>
                    </a:solidFill>
                    <a:latin typeface="Calibri" pitchFamily="34" charset="0"/>
                    <a:cs typeface="Calibri" pitchFamily="34" charset="0"/>
                  </a:rPr>
                  <a:t>Kabelhaken</a:t>
                </a:r>
              </a:p>
            </p:txBody>
          </p:sp>
        </p:grpSp>
        <p:grpSp>
          <p:nvGrpSpPr>
            <p:cNvPr id="27" name="Group 26"/>
            <p:cNvGrpSpPr/>
            <p:nvPr/>
          </p:nvGrpSpPr>
          <p:grpSpPr>
            <a:xfrm>
              <a:off x="498028" y="2983458"/>
              <a:ext cx="3234207" cy="646331"/>
              <a:chOff x="400854" y="4361911"/>
              <a:chExt cx="3234207" cy="646331"/>
            </a:xfrm>
          </p:grpSpPr>
          <p:sp>
            <p:nvSpPr>
              <p:cNvPr id="21" name="Oval 20"/>
              <p:cNvSpPr/>
              <p:nvPr/>
            </p:nvSpPr>
            <p:spPr>
              <a:xfrm>
                <a:off x="3317385" y="4504469"/>
                <a:ext cx="317676" cy="251579"/>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cxnSp>
            <p:nvCxnSpPr>
              <p:cNvPr id="22" name="Straight Connector 21"/>
              <p:cNvCxnSpPr>
                <a:endCxn id="21" idx="2"/>
              </p:cNvCxnSpPr>
              <p:nvPr/>
            </p:nvCxnSpPr>
            <p:spPr>
              <a:xfrm flipV="1">
                <a:off x="2889499" y="4630259"/>
                <a:ext cx="427886" cy="42518"/>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400854" y="4361911"/>
                <a:ext cx="2532522" cy="646331"/>
              </a:xfrm>
              <a:prstGeom prst="rect">
                <a:avLst/>
              </a:prstGeom>
              <a:noFill/>
            </p:spPr>
            <p:txBody>
              <a:bodyPr wrap="square" rtlCol="0">
                <a:spAutoFit/>
              </a:bodyPr>
              <a:lstStyle/>
              <a:p>
                <a:pPr algn="r"/>
                <a:r>
                  <a:rPr lang="de-DE" sz="1800" b="0" i="0" dirty="0">
                    <a:solidFill>
                      <a:srgbClr val="000000"/>
                    </a:solidFill>
                    <a:latin typeface="Calibri" pitchFamily="34" charset="0"/>
                    <a:cs typeface="Calibri" pitchFamily="34" charset="0"/>
                  </a:rPr>
                  <a:t>Wagen mit Handgriff für einfaches Manövrieren</a:t>
                </a:r>
              </a:p>
            </p:txBody>
          </p:sp>
        </p:grpSp>
        <p:grpSp>
          <p:nvGrpSpPr>
            <p:cNvPr id="32" name="Group 31"/>
            <p:cNvGrpSpPr/>
            <p:nvPr/>
          </p:nvGrpSpPr>
          <p:grpSpPr>
            <a:xfrm>
              <a:off x="1020237" y="5653633"/>
              <a:ext cx="3224154" cy="844772"/>
              <a:chOff x="-732166" y="3834492"/>
              <a:chExt cx="3224154" cy="844772"/>
            </a:xfrm>
          </p:grpSpPr>
          <p:sp>
            <p:nvSpPr>
              <p:cNvPr id="33" name="Oval 32"/>
              <p:cNvSpPr/>
              <p:nvPr/>
            </p:nvSpPr>
            <p:spPr>
              <a:xfrm>
                <a:off x="1691328" y="3834492"/>
                <a:ext cx="800660" cy="844772"/>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cxnSp>
            <p:nvCxnSpPr>
              <p:cNvPr id="34" name="Straight Connector 33"/>
              <p:cNvCxnSpPr>
                <a:endCxn id="33" idx="2"/>
              </p:cNvCxnSpPr>
              <p:nvPr/>
            </p:nvCxnSpPr>
            <p:spPr>
              <a:xfrm flipV="1">
                <a:off x="1216302" y="4256878"/>
                <a:ext cx="475026" cy="96287"/>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732166" y="4029808"/>
                <a:ext cx="1948036" cy="646331"/>
              </a:xfrm>
              <a:prstGeom prst="rect">
                <a:avLst/>
              </a:prstGeom>
              <a:noFill/>
            </p:spPr>
            <p:txBody>
              <a:bodyPr wrap="square" rtlCol="0">
                <a:spAutoFit/>
              </a:bodyPr>
              <a:lstStyle/>
              <a:p>
                <a:pPr algn="r"/>
                <a:r>
                  <a:rPr lang="de-DE" sz="1800" b="0" i="0" dirty="0">
                    <a:solidFill>
                      <a:srgbClr val="000000"/>
                    </a:solidFill>
                    <a:latin typeface="Calibri" pitchFamily="34" charset="0"/>
                    <a:cs typeface="Calibri" pitchFamily="34" charset="0"/>
                  </a:rPr>
                  <a:t>Große Hinterräder mit Reifen</a:t>
                </a:r>
              </a:p>
            </p:txBody>
          </p:sp>
        </p:grpSp>
        <p:grpSp>
          <p:nvGrpSpPr>
            <p:cNvPr id="39" name="Group 38"/>
            <p:cNvGrpSpPr/>
            <p:nvPr/>
          </p:nvGrpSpPr>
          <p:grpSpPr>
            <a:xfrm>
              <a:off x="770806" y="4063628"/>
              <a:ext cx="4127847" cy="646331"/>
              <a:chOff x="-2292627" y="3668553"/>
              <a:chExt cx="4127847" cy="646331"/>
            </a:xfrm>
          </p:grpSpPr>
          <p:sp>
            <p:nvSpPr>
              <p:cNvPr id="40" name="Oval 39"/>
              <p:cNvSpPr/>
              <p:nvPr/>
            </p:nvSpPr>
            <p:spPr>
              <a:xfrm>
                <a:off x="1334254" y="3668553"/>
                <a:ext cx="500966" cy="403866"/>
              </a:xfrm>
              <a:prstGeom prst="ellipse">
                <a:avLst/>
              </a:prstGeom>
              <a:noFill/>
              <a:ln w="57150">
                <a:solidFill>
                  <a:srgbClr val="73B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cxnSp>
            <p:nvCxnSpPr>
              <p:cNvPr id="41" name="Straight Connector 40"/>
              <p:cNvCxnSpPr>
                <a:endCxn id="40" idx="2"/>
              </p:cNvCxnSpPr>
              <p:nvPr/>
            </p:nvCxnSpPr>
            <p:spPr>
              <a:xfrm flipV="1">
                <a:off x="353613" y="3870486"/>
                <a:ext cx="980641" cy="148060"/>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292627" y="3668553"/>
                <a:ext cx="2670299" cy="646331"/>
              </a:xfrm>
              <a:prstGeom prst="rect">
                <a:avLst/>
              </a:prstGeom>
              <a:noFill/>
            </p:spPr>
            <p:txBody>
              <a:bodyPr wrap="square" rtlCol="0">
                <a:spAutoFit/>
              </a:bodyPr>
              <a:lstStyle/>
              <a:p>
                <a:pPr algn="r"/>
                <a:r>
                  <a:rPr lang="de-DE" sz="1800" b="0" i="0" dirty="0">
                    <a:solidFill>
                      <a:srgbClr val="000000"/>
                    </a:solidFill>
                    <a:latin typeface="Calibri" pitchFamily="34" charset="0"/>
                    <a:cs typeface="Calibri" pitchFamily="34" charset="0"/>
                  </a:rPr>
                  <a:t>Optisch hervorgehobene Haken</a:t>
                </a:r>
              </a:p>
            </p:txBody>
          </p:sp>
        </p:grpSp>
        <p:grpSp>
          <p:nvGrpSpPr>
            <p:cNvPr id="48" name="Group 47"/>
            <p:cNvGrpSpPr/>
            <p:nvPr/>
          </p:nvGrpSpPr>
          <p:grpSpPr>
            <a:xfrm>
              <a:off x="1499837" y="5028106"/>
              <a:ext cx="2213915" cy="374852"/>
              <a:chOff x="-357510" y="3654056"/>
              <a:chExt cx="2213915" cy="374852"/>
            </a:xfrm>
          </p:grpSpPr>
          <p:cxnSp>
            <p:nvCxnSpPr>
              <p:cNvPr id="53" name="Straight Connector 52"/>
              <p:cNvCxnSpPr/>
              <p:nvPr/>
            </p:nvCxnSpPr>
            <p:spPr>
              <a:xfrm>
                <a:off x="1285074" y="3888939"/>
                <a:ext cx="571331" cy="139969"/>
              </a:xfrm>
              <a:prstGeom prst="line">
                <a:avLst/>
              </a:prstGeom>
              <a:ln w="28575">
                <a:solidFill>
                  <a:srgbClr val="73B632"/>
                </a:solidFill>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357510" y="3654056"/>
                <a:ext cx="1699591" cy="369332"/>
              </a:xfrm>
              <a:prstGeom prst="rect">
                <a:avLst/>
              </a:prstGeom>
              <a:noFill/>
            </p:spPr>
            <p:txBody>
              <a:bodyPr wrap="square" rtlCol="0">
                <a:spAutoFit/>
              </a:bodyPr>
              <a:lstStyle/>
              <a:p>
                <a:pPr algn="r"/>
                <a:r>
                  <a:rPr lang="de-DE" sz="1800" b="0" i="0" dirty="0">
                    <a:solidFill>
                      <a:srgbClr val="000000"/>
                    </a:solidFill>
                    <a:latin typeface="Calibri" pitchFamily="34" charset="0"/>
                    <a:cs typeface="Calibri" pitchFamily="34" charset="0"/>
                  </a:rPr>
                  <a:t>Kippfahrgestell</a:t>
                </a:r>
              </a:p>
            </p:txBody>
          </p:sp>
        </p:grpSp>
        <p:pic>
          <p:nvPicPr>
            <p:cNvPr id="36" name="Immagine 63"/>
            <p:cNvPicPr>
              <a:picLocks noChangeAspect="1"/>
            </p:cNvPicPr>
            <p:nvPr/>
          </p:nvPicPr>
          <p:blipFill rotWithShape="1">
            <a:blip r:embed="rId3" cstate="email">
              <a:grayscl/>
              <a:extLst>
                <a:ext uri="{28A0092B-C50C-407E-A947-70E740481C1C}">
                  <a14:useLocalDpi xmlns:a14="http://schemas.microsoft.com/office/drawing/2010/main"/>
                </a:ext>
              </a:extLst>
            </a:blip>
            <a:srcRect l="-26510" t="-6846" r="-20917"/>
            <a:stretch/>
          </p:blipFill>
          <p:spPr>
            <a:xfrm>
              <a:off x="81596" y="4413621"/>
              <a:ext cx="1559481" cy="1371600"/>
            </a:xfrm>
            <a:prstGeom prst="ellipse">
              <a:avLst/>
            </a:prstGeom>
            <a:ln>
              <a:solidFill>
                <a:srgbClr val="009AC7"/>
              </a:solidFill>
            </a:ln>
          </p:spPr>
        </p:pic>
      </p:grpSp>
    </p:spTree>
    <p:extLst>
      <p:ext uri="{BB962C8B-B14F-4D97-AF65-F5344CB8AC3E}">
        <p14:creationId xmlns:p14="http://schemas.microsoft.com/office/powerpoint/2010/main" val="539442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4294967295"/>
          </p:nvPr>
        </p:nvSpPr>
        <p:spPr>
          <a:xfrm>
            <a:off x="6457950" y="6131172"/>
            <a:ext cx="2057400" cy="337038"/>
          </a:xfrm>
          <a:prstGeom prst="rect">
            <a:avLst/>
          </a:prstGeom>
        </p:spPr>
        <p:txBody>
          <a:bodyPr/>
          <a:lstStyle/>
          <a:p>
            <a:fld id="{48F63A3B-78C7-47BE-AE5E-E10140E04643}" type="slidenum">
              <a:rPr lang="en-US" smtClean="0">
                <a:latin typeface="Calibri" pitchFamily="34" charset="0"/>
                <a:cs typeface="Calibri" pitchFamily="34" charset="0"/>
              </a:rPr>
              <a:pPr/>
              <a:t>17</a:t>
            </a:fld>
            <a:endParaRPr lang="en-US" dirty="0">
              <a:latin typeface="Calibri" pitchFamily="34" charset="0"/>
              <a:cs typeface="Calibri" pitchFamily="34" charset="0"/>
            </a:endParaRPr>
          </a:p>
        </p:txBody>
      </p:sp>
      <p:sp>
        <p:nvSpPr>
          <p:cNvPr id="12" name="Rectangle 5"/>
          <p:cNvSpPr>
            <a:spLocks/>
          </p:cNvSpPr>
          <p:nvPr/>
        </p:nvSpPr>
        <p:spPr bwMode="auto">
          <a:xfrm>
            <a:off x="1248554" y="643126"/>
            <a:ext cx="7266796" cy="964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19050" tIns="19050" rIns="19050" bIns="19050" anchor="ctr">
            <a:spAutoFit/>
          </a:bodyPr>
          <a:lstStyle>
            <a:lvl1pPr>
              <a:defRPr sz="5000">
                <a:solidFill>
                  <a:srgbClr val="000000"/>
                </a:solidFill>
                <a:latin typeface="Helvetica Light" charset="0"/>
                <a:ea typeface="Helvetica Light" charset="0"/>
                <a:cs typeface="Helvetica Light" charset="0"/>
                <a:sym typeface="Helvetica Light" charset="0"/>
              </a:defRPr>
            </a:lvl1pPr>
            <a:lvl2pPr marL="742950" indent="-285750">
              <a:defRPr sz="5000">
                <a:solidFill>
                  <a:srgbClr val="000000"/>
                </a:solidFill>
                <a:latin typeface="Helvetica Light" charset="0"/>
                <a:ea typeface="Helvetica Light" charset="0"/>
                <a:cs typeface="Helvetica Light" charset="0"/>
                <a:sym typeface="Helvetica Light" charset="0"/>
              </a:defRPr>
            </a:lvl2pPr>
            <a:lvl3pPr marL="1143000" indent="-228600">
              <a:defRPr sz="5000">
                <a:solidFill>
                  <a:srgbClr val="000000"/>
                </a:solidFill>
                <a:latin typeface="Helvetica Light" charset="0"/>
                <a:ea typeface="Helvetica Light" charset="0"/>
                <a:cs typeface="Helvetica Light" charset="0"/>
                <a:sym typeface="Helvetica Light" charset="0"/>
              </a:defRPr>
            </a:lvl3pPr>
            <a:lvl4pPr marL="1600200" indent="-228600">
              <a:defRPr sz="5000">
                <a:solidFill>
                  <a:srgbClr val="000000"/>
                </a:solidFill>
                <a:latin typeface="Helvetica Light" charset="0"/>
                <a:ea typeface="Helvetica Light" charset="0"/>
                <a:cs typeface="Helvetica Light" charset="0"/>
                <a:sym typeface="Helvetica Light" charset="0"/>
              </a:defRPr>
            </a:lvl4pPr>
            <a:lvl5pPr marL="2057400" indent="-228600">
              <a:defRPr sz="5000">
                <a:solidFill>
                  <a:srgbClr val="000000"/>
                </a:solidFill>
                <a:latin typeface="Helvetica Light" charset="0"/>
                <a:ea typeface="Helvetica Light" charset="0"/>
                <a:cs typeface="Helvetica Light" charset="0"/>
                <a:sym typeface="Helvetica Light" charset="0"/>
              </a:defRPr>
            </a:lvl5pPr>
            <a:lvl6pPr marL="25146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6pPr>
            <a:lvl7pPr marL="29718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7pPr>
            <a:lvl8pPr marL="34290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8pPr>
            <a:lvl9pPr marL="38862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9pPr>
          </a:lstStyle>
          <a:p>
            <a:pPr>
              <a:spcAft>
                <a:spcPts val="1108"/>
              </a:spcAft>
            </a:pPr>
            <a:r>
              <a:rPr lang="de-DE" sz="2900" b="1" i="0" dirty="0">
                <a:solidFill>
                  <a:srgbClr val="000000"/>
                </a:solidFill>
                <a:latin typeface="Calibri" pitchFamily="34" charset="0"/>
                <a:cs typeface="Calibri" pitchFamily="34" charset="0"/>
              </a:rPr>
              <a:t>Innovation:</a:t>
            </a:r>
          </a:p>
          <a:p>
            <a:pPr eaLnBrk="1"/>
            <a:r>
              <a:rPr lang="de-DE" sz="2200" b="1" i="0" dirty="0">
                <a:solidFill>
                  <a:srgbClr val="009AC7"/>
                </a:solidFill>
                <a:latin typeface="Calibri" pitchFamily="34" charset="0"/>
                <a:cs typeface="Calibri" pitchFamily="34" charset="0"/>
              </a:rPr>
              <a:t>NEUE GENERATION VON MOTOREN MIT HOHER DREHZAHL</a:t>
            </a:r>
          </a:p>
        </p:txBody>
      </p:sp>
      <p:sp>
        <p:nvSpPr>
          <p:cNvPr id="14" name="Rettangolo 13"/>
          <p:cNvSpPr/>
          <p:nvPr/>
        </p:nvSpPr>
        <p:spPr>
          <a:xfrm>
            <a:off x="0" y="1833746"/>
            <a:ext cx="9144000" cy="3456384"/>
          </a:xfrm>
          <a:prstGeom prst="rect">
            <a:avLst/>
          </a:prstGeom>
          <a:solidFill>
            <a:srgbClr val="28282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662" dirty="0">
              <a:solidFill>
                <a:prstClr val="white"/>
              </a:solidFill>
              <a:latin typeface="Calibri" pitchFamily="34" charset="0"/>
              <a:cs typeface="Calibri" pitchFamily="34" charset="0"/>
            </a:endParaRPr>
          </a:p>
        </p:txBody>
      </p:sp>
      <p:pic>
        <p:nvPicPr>
          <p:cNvPr id="2" name="Immagine 1"/>
          <p:cNvPicPr>
            <a:picLocks noChangeAspect="1"/>
          </p:cNvPicPr>
          <p:nvPr/>
        </p:nvPicPr>
        <p:blipFill>
          <a:blip r:embed="rId3"/>
          <a:stretch>
            <a:fillRect/>
          </a:stretch>
        </p:blipFill>
        <p:spPr>
          <a:xfrm>
            <a:off x="1115616" y="1900214"/>
            <a:ext cx="1776046" cy="1046285"/>
          </a:xfrm>
          <a:prstGeom prst="rect">
            <a:avLst/>
          </a:prstGeom>
        </p:spPr>
      </p:pic>
      <p:sp>
        <p:nvSpPr>
          <p:cNvPr id="16" name="CasellaDiTesto 15"/>
          <p:cNvSpPr txBox="1"/>
          <p:nvPr/>
        </p:nvSpPr>
        <p:spPr>
          <a:xfrm>
            <a:off x="1182085" y="3030187"/>
            <a:ext cx="7857689" cy="845168"/>
          </a:xfrm>
          <a:prstGeom prst="rect">
            <a:avLst/>
          </a:prstGeom>
          <a:noFill/>
        </p:spPr>
        <p:txBody>
          <a:bodyPr wrap="square" rtlCol="0">
            <a:spAutoFit/>
          </a:bodyPr>
          <a:lstStyle/>
          <a:p>
            <a:r>
              <a:rPr lang="de-DE" sz="1400" b="1" i="0" dirty="0">
                <a:solidFill>
                  <a:srgbClr val="009AC7"/>
                </a:solidFill>
                <a:latin typeface="Calibri" pitchFamily="34" charset="0"/>
                <a:cs typeface="Calibri" pitchFamily="34" charset="0"/>
              </a:rPr>
              <a:t>EFFIZIENT UND KRAFTVOLL</a:t>
            </a:r>
          </a:p>
          <a:p>
            <a:endParaRPr lang="en-US" sz="1292" dirty="0">
              <a:solidFill>
                <a:srgbClr val="66D43D"/>
              </a:solidFill>
              <a:latin typeface="Calibri" pitchFamily="34" charset="0"/>
              <a:cs typeface="Calibri" pitchFamily="34" charset="0"/>
            </a:endParaRPr>
          </a:p>
          <a:p>
            <a:pPr>
              <a:spcAft>
                <a:spcPts val="554"/>
              </a:spcAft>
            </a:pPr>
            <a:r>
              <a:rPr lang="de-DE" sz="1100" b="0" i="0" dirty="0">
                <a:solidFill>
                  <a:srgbClr val="FFFFFF"/>
                </a:solidFill>
                <a:latin typeface="Calibri" pitchFamily="34" charset="0"/>
                <a:cs typeface="Calibri" pitchFamily="34" charset="0"/>
              </a:rPr>
              <a:t>Die Nass-/Trockensauger sind mit der neuen, äußerst effizienten und starken Generation von Motoren mit hoher Drehzahl ausgestattet.</a:t>
            </a:r>
          </a:p>
        </p:txBody>
      </p:sp>
      <p:sp>
        <p:nvSpPr>
          <p:cNvPr id="17" name="CasellaDiTesto 16"/>
          <p:cNvSpPr txBox="1"/>
          <p:nvPr/>
        </p:nvSpPr>
        <p:spPr>
          <a:xfrm>
            <a:off x="1182085" y="4027220"/>
            <a:ext cx="7510988" cy="1061957"/>
          </a:xfrm>
          <a:prstGeom prst="rect">
            <a:avLst/>
          </a:prstGeom>
          <a:noFill/>
        </p:spPr>
        <p:txBody>
          <a:bodyPr wrap="square" rtlCol="0">
            <a:spAutoFit/>
          </a:bodyPr>
          <a:lstStyle/>
          <a:p>
            <a:pPr>
              <a:spcAft>
                <a:spcPts val="554"/>
              </a:spcAft>
            </a:pPr>
            <a:r>
              <a:rPr lang="de-DE" sz="1400" b="1" i="0" dirty="0">
                <a:solidFill>
                  <a:srgbClr val="FFFFFF"/>
                </a:solidFill>
                <a:latin typeface="Calibri" pitchFamily="34" charset="0"/>
                <a:cs typeface="Calibri" pitchFamily="34" charset="0"/>
              </a:rPr>
              <a:t>VORTEILE</a:t>
            </a:r>
          </a:p>
          <a:p>
            <a:pPr marL="164127" indent="-164127">
              <a:spcAft>
                <a:spcPts val="554"/>
              </a:spcAft>
            </a:pPr>
            <a:r>
              <a:rPr lang="de-DE" sz="1100" b="1" i="0" dirty="0">
                <a:solidFill>
                  <a:srgbClr val="009AC7"/>
                </a:solidFill>
                <a:latin typeface="Calibri" pitchFamily="34" charset="0"/>
                <a:cs typeface="Calibri" pitchFamily="34" charset="0"/>
              </a:rPr>
              <a:t>01</a:t>
            </a:r>
            <a:r>
              <a:rPr lang="de-DE" sz="1100" b="0" i="0" dirty="0">
                <a:solidFill>
                  <a:srgbClr val="66D43D"/>
                </a:solidFill>
                <a:latin typeface="Calibri" pitchFamily="34" charset="0"/>
                <a:cs typeface="Calibri" pitchFamily="34" charset="0"/>
              </a:rPr>
              <a:t> </a:t>
            </a:r>
            <a:r>
              <a:rPr lang="de-DE" sz="1100" b="0" i="0" dirty="0">
                <a:solidFill>
                  <a:srgbClr val="FFFFFF"/>
                </a:solidFill>
                <a:latin typeface="Calibri" pitchFamily="34" charset="0"/>
                <a:cs typeface="Calibri" pitchFamily="34" charset="0"/>
              </a:rPr>
              <a:t>Fortschrittliches mechanisches Design, kompakt und leicht, um zu gewährleisten, dass es keinen Leistungsverlust gibt.</a:t>
            </a:r>
          </a:p>
          <a:p>
            <a:pPr marL="164127" indent="-164127">
              <a:spcAft>
                <a:spcPts val="554"/>
              </a:spcAft>
            </a:pPr>
            <a:r>
              <a:rPr lang="de-DE" sz="1100" b="1" i="0" dirty="0">
                <a:solidFill>
                  <a:srgbClr val="009AC7"/>
                </a:solidFill>
                <a:latin typeface="Calibri" pitchFamily="34" charset="0"/>
                <a:cs typeface="Calibri" pitchFamily="34" charset="0"/>
              </a:rPr>
              <a:t>02</a:t>
            </a:r>
            <a:r>
              <a:rPr lang="de-DE" sz="1100" b="0" i="0" dirty="0">
                <a:solidFill>
                  <a:srgbClr val="FFFFFF"/>
                </a:solidFill>
                <a:latin typeface="Calibri" pitchFamily="34" charset="0"/>
                <a:cs typeface="Calibri" pitchFamily="34" charset="0"/>
              </a:rPr>
              <a:t> Ausdauernder: Bis zu 800 Arbeitsstunden.</a:t>
            </a:r>
          </a:p>
          <a:p>
            <a:pPr marL="164127" indent="-164127">
              <a:spcAft>
                <a:spcPts val="554"/>
              </a:spcAft>
            </a:pPr>
            <a:r>
              <a:rPr lang="de-DE" sz="1100" b="1" i="0" dirty="0">
                <a:solidFill>
                  <a:srgbClr val="009AC7"/>
                </a:solidFill>
                <a:latin typeface="Calibri" pitchFamily="34" charset="0"/>
                <a:cs typeface="Calibri" pitchFamily="34" charset="0"/>
              </a:rPr>
              <a:t>03</a:t>
            </a:r>
            <a:r>
              <a:rPr lang="de-DE" sz="1100" b="0" i="0" dirty="0">
                <a:solidFill>
                  <a:srgbClr val="FFFFFF"/>
                </a:solidFill>
                <a:latin typeface="Calibri" pitchFamily="34" charset="0"/>
                <a:cs typeface="Calibri" pitchFamily="34" charset="0"/>
              </a:rPr>
              <a:t> Leiser.</a:t>
            </a:r>
          </a:p>
        </p:txBody>
      </p:sp>
    </p:spTree>
    <p:extLst>
      <p:ext uri="{BB962C8B-B14F-4D97-AF65-F5344CB8AC3E}">
        <p14:creationId xmlns:p14="http://schemas.microsoft.com/office/powerpoint/2010/main" val="2622616433"/>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5"/>
          <p:cNvSpPr>
            <a:spLocks/>
          </p:cNvSpPr>
          <p:nvPr/>
        </p:nvSpPr>
        <p:spPr bwMode="auto">
          <a:xfrm>
            <a:off x="1381493" y="421666"/>
            <a:ext cx="7056337" cy="262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19050" tIns="19050" rIns="19050" bIns="19050" anchor="ctr">
            <a:spAutoFit/>
          </a:bodyPr>
          <a:lstStyle>
            <a:lvl1pPr>
              <a:defRPr sz="5000">
                <a:solidFill>
                  <a:srgbClr val="000000"/>
                </a:solidFill>
                <a:latin typeface="Helvetica Light" charset="0"/>
                <a:ea typeface="Helvetica Light" charset="0"/>
                <a:cs typeface="Helvetica Light" charset="0"/>
                <a:sym typeface="Helvetica Light" charset="0"/>
              </a:defRPr>
            </a:lvl1pPr>
            <a:lvl2pPr marL="742950" indent="-285750">
              <a:defRPr sz="5000">
                <a:solidFill>
                  <a:srgbClr val="000000"/>
                </a:solidFill>
                <a:latin typeface="Helvetica Light" charset="0"/>
                <a:ea typeface="Helvetica Light" charset="0"/>
                <a:cs typeface="Helvetica Light" charset="0"/>
                <a:sym typeface="Helvetica Light" charset="0"/>
              </a:defRPr>
            </a:lvl2pPr>
            <a:lvl3pPr marL="1143000" indent="-228600">
              <a:defRPr sz="5000">
                <a:solidFill>
                  <a:srgbClr val="000000"/>
                </a:solidFill>
                <a:latin typeface="Helvetica Light" charset="0"/>
                <a:ea typeface="Helvetica Light" charset="0"/>
                <a:cs typeface="Helvetica Light" charset="0"/>
                <a:sym typeface="Helvetica Light" charset="0"/>
              </a:defRPr>
            </a:lvl3pPr>
            <a:lvl4pPr marL="1600200" indent="-228600">
              <a:defRPr sz="5000">
                <a:solidFill>
                  <a:srgbClr val="000000"/>
                </a:solidFill>
                <a:latin typeface="Helvetica Light" charset="0"/>
                <a:ea typeface="Helvetica Light" charset="0"/>
                <a:cs typeface="Helvetica Light" charset="0"/>
                <a:sym typeface="Helvetica Light" charset="0"/>
              </a:defRPr>
            </a:lvl4pPr>
            <a:lvl5pPr marL="2057400" indent="-228600">
              <a:defRPr sz="5000">
                <a:solidFill>
                  <a:srgbClr val="000000"/>
                </a:solidFill>
                <a:latin typeface="Helvetica Light" charset="0"/>
                <a:ea typeface="Helvetica Light" charset="0"/>
                <a:cs typeface="Helvetica Light" charset="0"/>
                <a:sym typeface="Helvetica Light" charset="0"/>
              </a:defRPr>
            </a:lvl5pPr>
            <a:lvl6pPr marL="25146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6pPr>
            <a:lvl7pPr marL="29718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7pPr>
            <a:lvl8pPr marL="34290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8pPr>
            <a:lvl9pPr marL="38862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9pPr>
          </a:lstStyle>
          <a:p>
            <a:pPr>
              <a:spcAft>
                <a:spcPts val="1108"/>
              </a:spcAft>
            </a:pPr>
            <a:r>
              <a:rPr lang="de-DE" sz="2900" b="1" i="0" dirty="0">
                <a:solidFill>
                  <a:srgbClr val="000000"/>
                </a:solidFill>
                <a:latin typeface="Calibri" pitchFamily="34" charset="0"/>
                <a:cs typeface="Calibri" pitchFamily="34" charset="0"/>
              </a:rPr>
              <a:t>Hauptfunktionen:</a:t>
            </a:r>
          </a:p>
          <a:p>
            <a:pPr>
              <a:spcAft>
                <a:spcPts val="1108"/>
              </a:spcAft>
            </a:pPr>
            <a:r>
              <a:rPr lang="de-DE" sz="2500" b="1" i="0" dirty="0">
                <a:solidFill>
                  <a:srgbClr val="009AC7"/>
                </a:solidFill>
                <a:latin typeface="Calibri" pitchFamily="34" charset="0"/>
                <a:cs typeface="Calibri" pitchFamily="34" charset="0"/>
              </a:rPr>
              <a:t>1. AP-ROHR – </a:t>
            </a:r>
            <a:r>
              <a:rPr lang="de-DE" sz="2500" b="1" i="0" dirty="0">
                <a:solidFill>
                  <a:srgbClr val="8DC600"/>
                </a:solidFill>
                <a:latin typeface="Calibri" pitchFamily="34" charset="0"/>
                <a:cs typeface="Calibri" pitchFamily="34" charset="0"/>
              </a:rPr>
              <a:t>LEICHT UND WIDERSTANDSFÄHIG</a:t>
            </a:r>
          </a:p>
          <a:p>
            <a:pPr eaLnBrk="1"/>
            <a:r>
              <a:rPr lang="de-DE" sz="1600" b="0" i="0" dirty="0">
                <a:solidFill>
                  <a:srgbClr val="575760"/>
                </a:solidFill>
                <a:latin typeface="Calibri" pitchFamily="34" charset="0"/>
                <a:cs typeface="Calibri" pitchFamily="34" charset="0"/>
              </a:rPr>
              <a:t>Das AP-Rohr [Aluminium-/Kunststoffrohr] ist eine innovative Lösung zur Erleichterung der täglichen Reinigungsaktivitäten. </a:t>
            </a:r>
          </a:p>
          <a:p>
            <a:pPr eaLnBrk="1"/>
            <a:r>
              <a:rPr lang="de-DE" sz="1600" b="0" i="0" dirty="0">
                <a:solidFill>
                  <a:srgbClr val="575760"/>
                </a:solidFill>
                <a:latin typeface="Calibri" pitchFamily="34" charset="0"/>
                <a:cs typeface="Calibri" pitchFamily="34" charset="0"/>
              </a:rPr>
              <a:t>Das AP-Rohr ist </a:t>
            </a:r>
            <a:r>
              <a:rPr lang="de-DE" sz="1600" b="1" i="0" dirty="0">
                <a:solidFill>
                  <a:srgbClr val="575760"/>
                </a:solidFill>
                <a:latin typeface="Calibri" pitchFamily="34" charset="0"/>
                <a:cs typeface="Calibri" pitchFamily="34" charset="0"/>
              </a:rPr>
              <a:t>leicht</a:t>
            </a:r>
            <a:r>
              <a:rPr lang="de-DE" sz="1600" b="0" i="0" dirty="0">
                <a:solidFill>
                  <a:srgbClr val="575760"/>
                </a:solidFill>
                <a:latin typeface="Calibri" pitchFamily="34" charset="0"/>
                <a:cs typeface="Calibri" pitchFamily="34" charset="0"/>
              </a:rPr>
              <a:t> und gleichzeitig </a:t>
            </a:r>
            <a:r>
              <a:rPr lang="de-DE" sz="1600" b="1" i="0" dirty="0">
                <a:solidFill>
                  <a:srgbClr val="575760"/>
                </a:solidFill>
                <a:latin typeface="Calibri" pitchFamily="34" charset="0"/>
                <a:cs typeface="Calibri" pitchFamily="34" charset="0"/>
              </a:rPr>
              <a:t>extrem robust</a:t>
            </a:r>
            <a:r>
              <a:rPr lang="de-DE" sz="1600" b="0" i="0" dirty="0">
                <a:solidFill>
                  <a:srgbClr val="575760"/>
                </a:solidFill>
                <a:latin typeface="Calibri" pitchFamily="34" charset="0"/>
                <a:cs typeface="Calibri" pitchFamily="34" charset="0"/>
              </a:rPr>
              <a:t>. Es besteht aus einer inneren Aluminiumschicht, die mit einer Schicht aus recyceltem Kunststoff bedeckt ist. Das AP-Rohr ist abnutzungsresistent (rostbeständig), ergonomisch und gewährleistet maximale Bewegungsfreiheit.</a:t>
            </a:r>
          </a:p>
        </p:txBody>
      </p:sp>
      <p:sp>
        <p:nvSpPr>
          <p:cNvPr id="11" name="Segnaposto numero diapositiva 10"/>
          <p:cNvSpPr>
            <a:spLocks noGrp="1"/>
          </p:cNvSpPr>
          <p:nvPr>
            <p:ph type="sldNum" sz="quarter" idx="4294967295"/>
          </p:nvPr>
        </p:nvSpPr>
        <p:spPr>
          <a:xfrm>
            <a:off x="6457950" y="6131172"/>
            <a:ext cx="2057400" cy="337038"/>
          </a:xfrm>
          <a:prstGeom prst="rect">
            <a:avLst/>
          </a:prstGeom>
        </p:spPr>
        <p:txBody>
          <a:bodyPr/>
          <a:lstStyle/>
          <a:p>
            <a:fld id="{48F63A3B-78C7-47BE-AE5E-E10140E04643}" type="slidenum">
              <a:rPr lang="en-US" smtClean="0">
                <a:solidFill>
                  <a:prstClr val="black">
                    <a:tint val="75000"/>
                  </a:prstClr>
                </a:solidFill>
                <a:latin typeface="Calibri" pitchFamily="34" charset="0"/>
                <a:cs typeface="Calibri" pitchFamily="34" charset="0"/>
              </a:rPr>
              <a:pPr/>
              <a:t>18</a:t>
            </a:fld>
            <a:endParaRPr lang="en-US" dirty="0">
              <a:solidFill>
                <a:prstClr val="black">
                  <a:tint val="75000"/>
                </a:prstClr>
              </a:solidFill>
              <a:latin typeface="Calibri" pitchFamily="34" charset="0"/>
              <a:cs typeface="Calibri" pitchFamily="34" charset="0"/>
            </a:endParaRPr>
          </a:p>
        </p:txBody>
      </p:sp>
      <p:pic>
        <p:nvPicPr>
          <p:cNvPr id="9" name="Immagin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81492" y="3229593"/>
            <a:ext cx="4823745" cy="2985858"/>
          </a:xfrm>
          <a:prstGeom prst="rect">
            <a:avLst/>
          </a:prstGeom>
          <a:ln>
            <a:solidFill>
              <a:srgbClr val="009AC7"/>
            </a:solidFill>
          </a:ln>
        </p:spPr>
      </p:pic>
      <p:sp>
        <p:nvSpPr>
          <p:cNvPr id="10" name="Rettangolo 9"/>
          <p:cNvSpPr/>
          <p:nvPr/>
        </p:nvSpPr>
        <p:spPr>
          <a:xfrm>
            <a:off x="6366661" y="3163124"/>
            <a:ext cx="2686804" cy="2939266"/>
          </a:xfrm>
          <a:prstGeom prst="rect">
            <a:avLst/>
          </a:prstGeom>
        </p:spPr>
        <p:txBody>
          <a:bodyPr wrap="square">
            <a:spAutoFit/>
          </a:bodyPr>
          <a:lstStyle/>
          <a:p>
            <a:pPr>
              <a:spcAft>
                <a:spcPts val="554"/>
              </a:spcAft>
            </a:pPr>
            <a:r>
              <a:rPr lang="de-DE" sz="1500" b="1" i="0" dirty="0">
                <a:solidFill>
                  <a:srgbClr val="009AC7"/>
                </a:solidFill>
                <a:latin typeface="Calibri" pitchFamily="34" charset="0"/>
                <a:cs typeface="Calibri" pitchFamily="34" charset="0"/>
              </a:rPr>
              <a:t>VORTEILE:</a:t>
            </a:r>
          </a:p>
          <a:p>
            <a:r>
              <a:rPr lang="de-DE" sz="1500" b="1" i="0" dirty="0">
                <a:solidFill>
                  <a:srgbClr val="009AC7"/>
                </a:solidFill>
                <a:latin typeface="Calibri" pitchFamily="34" charset="0"/>
                <a:cs typeface="Calibri" pitchFamily="34" charset="0"/>
              </a:rPr>
              <a:t>01</a:t>
            </a:r>
            <a:r>
              <a:rPr lang="de-DE" sz="1500" b="0" i="0" dirty="0">
                <a:solidFill>
                  <a:srgbClr val="575760"/>
                </a:solidFill>
                <a:latin typeface="Calibri" pitchFamily="34" charset="0"/>
                <a:cs typeface="Calibri" pitchFamily="34" charset="0"/>
              </a:rPr>
              <a:t> VORTEILE VON ALUMINIUM: Leichtigkeit, mechanische Resistenz, verringerte Luftreibung.</a:t>
            </a:r>
          </a:p>
          <a:p>
            <a:r>
              <a:rPr lang="de-DE" sz="1500" b="1" i="0" dirty="0">
                <a:solidFill>
                  <a:srgbClr val="009AC7"/>
                </a:solidFill>
                <a:latin typeface="Calibri" pitchFamily="34" charset="0"/>
                <a:cs typeface="Calibri" pitchFamily="34" charset="0"/>
              </a:rPr>
              <a:t>02</a:t>
            </a:r>
            <a:r>
              <a:rPr lang="de-DE" sz="1500" b="0" i="0" dirty="0">
                <a:solidFill>
                  <a:srgbClr val="575760"/>
                </a:solidFill>
                <a:latin typeface="Calibri" pitchFamily="34" charset="0"/>
                <a:cs typeface="Calibri" pitchFamily="34" charset="0"/>
              </a:rPr>
              <a:t> VORTEILE VON KUNSTSTOFF: Rutschfestigkeit, Thermalschutz, Korrosionsbeständigkeit.</a:t>
            </a:r>
          </a:p>
          <a:p>
            <a:r>
              <a:rPr lang="de-DE" sz="1500" b="1" i="0" dirty="0">
                <a:solidFill>
                  <a:srgbClr val="009AC7"/>
                </a:solidFill>
                <a:latin typeface="Calibri" pitchFamily="34" charset="0"/>
                <a:cs typeface="Calibri" pitchFamily="34" charset="0"/>
              </a:rPr>
              <a:t>03</a:t>
            </a:r>
            <a:r>
              <a:rPr lang="de-DE" sz="1500" b="0" i="0" dirty="0">
                <a:solidFill>
                  <a:srgbClr val="575760"/>
                </a:solidFill>
                <a:latin typeface="Calibri" pitchFamily="34" charset="0"/>
                <a:cs typeface="Calibri" pitchFamily="34" charset="0"/>
              </a:rPr>
              <a:t> Leicht entfernbar durch</a:t>
            </a:r>
          </a:p>
          <a:p>
            <a:r>
              <a:rPr lang="de-DE" sz="1500" b="0" i="0" dirty="0">
                <a:solidFill>
                  <a:srgbClr val="575760"/>
                </a:solidFill>
                <a:latin typeface="Calibri" pitchFamily="34" charset="0"/>
                <a:cs typeface="Calibri" pitchFamily="34" charset="0"/>
              </a:rPr>
              <a:t>Drehung der beiden Stäbe, </a:t>
            </a:r>
            <a:br>
              <a:rPr lang="de-DE" sz="1500" b="0" i="0" dirty="0">
                <a:solidFill>
                  <a:srgbClr val="575760"/>
                </a:solidFill>
                <a:latin typeface="Calibri" pitchFamily="34" charset="0"/>
                <a:cs typeface="Calibri" pitchFamily="34" charset="0"/>
              </a:rPr>
            </a:br>
            <a:r>
              <a:rPr lang="de-DE" sz="1500" b="0" i="0" dirty="0">
                <a:solidFill>
                  <a:srgbClr val="575760"/>
                </a:solidFill>
                <a:latin typeface="Calibri" pitchFamily="34" charset="0"/>
                <a:cs typeface="Calibri" pitchFamily="34" charset="0"/>
              </a:rPr>
              <a:t>aber starker Zusammenhalt beim Ziehen.</a:t>
            </a:r>
          </a:p>
        </p:txBody>
      </p:sp>
    </p:spTree>
    <p:extLst>
      <p:ext uri="{BB962C8B-B14F-4D97-AF65-F5344CB8AC3E}">
        <p14:creationId xmlns:p14="http://schemas.microsoft.com/office/powerpoint/2010/main" val="2868837171"/>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5"/>
          <p:cNvSpPr>
            <a:spLocks/>
          </p:cNvSpPr>
          <p:nvPr/>
        </p:nvSpPr>
        <p:spPr bwMode="auto">
          <a:xfrm>
            <a:off x="1315023" y="699526"/>
            <a:ext cx="7378050" cy="17424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19050" tIns="19050" rIns="19050" bIns="19050" anchor="ctr">
            <a:spAutoFit/>
          </a:bodyPr>
          <a:lstStyle>
            <a:lvl1pPr>
              <a:defRPr sz="5000">
                <a:solidFill>
                  <a:srgbClr val="000000"/>
                </a:solidFill>
                <a:latin typeface="Helvetica Light" charset="0"/>
                <a:ea typeface="Helvetica Light" charset="0"/>
                <a:cs typeface="Helvetica Light" charset="0"/>
                <a:sym typeface="Helvetica Light" charset="0"/>
              </a:defRPr>
            </a:lvl1pPr>
            <a:lvl2pPr marL="742950" indent="-285750">
              <a:defRPr sz="5000">
                <a:solidFill>
                  <a:srgbClr val="000000"/>
                </a:solidFill>
                <a:latin typeface="Helvetica Light" charset="0"/>
                <a:ea typeface="Helvetica Light" charset="0"/>
                <a:cs typeface="Helvetica Light" charset="0"/>
                <a:sym typeface="Helvetica Light" charset="0"/>
              </a:defRPr>
            </a:lvl2pPr>
            <a:lvl3pPr marL="1143000" indent="-228600">
              <a:defRPr sz="5000">
                <a:solidFill>
                  <a:srgbClr val="000000"/>
                </a:solidFill>
                <a:latin typeface="Helvetica Light" charset="0"/>
                <a:ea typeface="Helvetica Light" charset="0"/>
                <a:cs typeface="Helvetica Light" charset="0"/>
                <a:sym typeface="Helvetica Light" charset="0"/>
              </a:defRPr>
            </a:lvl3pPr>
            <a:lvl4pPr marL="1600200" indent="-228600">
              <a:defRPr sz="5000">
                <a:solidFill>
                  <a:srgbClr val="000000"/>
                </a:solidFill>
                <a:latin typeface="Helvetica Light" charset="0"/>
                <a:ea typeface="Helvetica Light" charset="0"/>
                <a:cs typeface="Helvetica Light" charset="0"/>
                <a:sym typeface="Helvetica Light" charset="0"/>
              </a:defRPr>
            </a:lvl4pPr>
            <a:lvl5pPr marL="2057400" indent="-228600">
              <a:defRPr sz="5000">
                <a:solidFill>
                  <a:srgbClr val="000000"/>
                </a:solidFill>
                <a:latin typeface="Helvetica Light" charset="0"/>
                <a:ea typeface="Helvetica Light" charset="0"/>
                <a:cs typeface="Helvetica Light" charset="0"/>
                <a:sym typeface="Helvetica Light" charset="0"/>
              </a:defRPr>
            </a:lvl5pPr>
            <a:lvl6pPr marL="25146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6pPr>
            <a:lvl7pPr marL="29718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7pPr>
            <a:lvl8pPr marL="34290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8pPr>
            <a:lvl9pPr marL="38862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9pPr>
          </a:lstStyle>
          <a:p>
            <a:pPr>
              <a:spcAft>
                <a:spcPts val="1108"/>
              </a:spcAft>
            </a:pPr>
            <a:r>
              <a:rPr lang="de-DE" sz="2500" b="1" i="0" dirty="0">
                <a:solidFill>
                  <a:srgbClr val="009AC7"/>
                </a:solidFill>
                <a:latin typeface="Calibri" pitchFamily="34" charset="0"/>
                <a:cs typeface="Calibri" pitchFamily="34" charset="0"/>
              </a:rPr>
              <a:t>2. SANIFILTER – </a:t>
            </a:r>
            <a:r>
              <a:rPr lang="de-DE" sz="2500" b="1" i="0" dirty="0">
                <a:solidFill>
                  <a:srgbClr val="8DC600"/>
                </a:solidFill>
                <a:latin typeface="Calibri" pitchFamily="34" charset="0"/>
                <a:cs typeface="Calibri" pitchFamily="34" charset="0"/>
              </a:rPr>
              <a:t>ZERTIFIZIERTE ANTIBAKTERIELLE BEHANDLUNG</a:t>
            </a:r>
          </a:p>
          <a:p>
            <a:pPr eaLnBrk="1"/>
            <a:r>
              <a:rPr lang="de-DE" sz="1600" b="0" i="0" dirty="0">
                <a:solidFill>
                  <a:srgbClr val="575760"/>
                </a:solidFill>
                <a:latin typeface="Calibri" pitchFamily="34" charset="0"/>
                <a:cs typeface="Calibri" pitchFamily="34" charset="0"/>
              </a:rPr>
              <a:t>Die </a:t>
            </a:r>
            <a:r>
              <a:rPr lang="de-DE" sz="1600" b="1" i="0" dirty="0">
                <a:solidFill>
                  <a:srgbClr val="575760"/>
                </a:solidFill>
                <a:latin typeface="Calibri" pitchFamily="34" charset="0"/>
                <a:cs typeface="Calibri" pitchFamily="34" charset="0"/>
              </a:rPr>
              <a:t>antibakterielle </a:t>
            </a:r>
            <a:r>
              <a:rPr lang="de-DE" sz="1600" b="0" i="0" dirty="0">
                <a:solidFill>
                  <a:srgbClr val="575760"/>
                </a:solidFill>
                <a:latin typeface="Calibri" pitchFamily="34" charset="0"/>
                <a:cs typeface="Calibri" pitchFamily="34" charset="0"/>
              </a:rPr>
              <a:t>Behandlung der Filter mit Silberionen (Ag+-Ionen) zerstört die Zellmembranen von Bakterien, Pilzen, Viren, Mikroparasiten und unterbindet deren Fortpflanzung.</a:t>
            </a:r>
          </a:p>
        </p:txBody>
      </p:sp>
      <p:sp>
        <p:nvSpPr>
          <p:cNvPr id="11" name="Segnaposto numero diapositiva 10"/>
          <p:cNvSpPr>
            <a:spLocks noGrp="1"/>
          </p:cNvSpPr>
          <p:nvPr>
            <p:ph type="sldNum" sz="quarter" idx="4294967295"/>
          </p:nvPr>
        </p:nvSpPr>
        <p:spPr>
          <a:xfrm>
            <a:off x="6457950" y="6131172"/>
            <a:ext cx="2057400" cy="337038"/>
          </a:xfrm>
          <a:prstGeom prst="rect">
            <a:avLst/>
          </a:prstGeom>
        </p:spPr>
        <p:txBody>
          <a:bodyPr/>
          <a:lstStyle/>
          <a:p>
            <a:fld id="{48F63A3B-78C7-47BE-AE5E-E10140E04643}" type="slidenum">
              <a:rPr lang="en-US" smtClean="0">
                <a:solidFill>
                  <a:prstClr val="black">
                    <a:tint val="75000"/>
                  </a:prstClr>
                </a:solidFill>
                <a:latin typeface="Calibri" pitchFamily="34" charset="0"/>
                <a:cs typeface="Calibri" pitchFamily="34" charset="0"/>
              </a:rPr>
              <a:pPr/>
              <a:t>19</a:t>
            </a:fld>
            <a:endParaRPr lang="en-US" dirty="0">
              <a:solidFill>
                <a:prstClr val="black">
                  <a:tint val="75000"/>
                </a:prstClr>
              </a:solidFill>
              <a:latin typeface="Calibri" pitchFamily="34" charset="0"/>
              <a:cs typeface="Calibri" pitchFamily="34" charset="0"/>
            </a:endParaRPr>
          </a:p>
        </p:txBody>
      </p:sp>
      <p:sp>
        <p:nvSpPr>
          <p:cNvPr id="4" name="Rettangolo 3"/>
          <p:cNvSpPr/>
          <p:nvPr/>
        </p:nvSpPr>
        <p:spPr>
          <a:xfrm>
            <a:off x="5569034" y="2631373"/>
            <a:ext cx="3493485" cy="3370153"/>
          </a:xfrm>
          <a:prstGeom prst="rect">
            <a:avLst/>
          </a:prstGeom>
        </p:spPr>
        <p:txBody>
          <a:bodyPr wrap="square">
            <a:spAutoFit/>
          </a:bodyPr>
          <a:lstStyle/>
          <a:p>
            <a:pPr>
              <a:spcAft>
                <a:spcPts val="554"/>
              </a:spcAft>
            </a:pPr>
            <a:r>
              <a:rPr lang="de-DE" sz="1600" b="1" i="0" dirty="0">
                <a:solidFill>
                  <a:srgbClr val="009AC7"/>
                </a:solidFill>
                <a:latin typeface="Calibri" pitchFamily="34" charset="0"/>
                <a:cs typeface="Calibri" pitchFamily="34" charset="0"/>
              </a:rPr>
              <a:t>VORTEILE:</a:t>
            </a:r>
          </a:p>
          <a:p>
            <a:r>
              <a:rPr lang="de-DE" sz="1600" b="1" i="0" dirty="0">
                <a:solidFill>
                  <a:srgbClr val="009AC7"/>
                </a:solidFill>
                <a:latin typeface="Calibri" pitchFamily="34" charset="0"/>
                <a:cs typeface="Calibri" pitchFamily="34" charset="0"/>
              </a:rPr>
              <a:t>01</a:t>
            </a:r>
            <a:r>
              <a:rPr lang="de-DE" sz="1600" b="0" i="0" dirty="0">
                <a:solidFill>
                  <a:srgbClr val="000000"/>
                </a:solidFill>
                <a:latin typeface="Calibri" pitchFamily="34" charset="0"/>
                <a:cs typeface="Calibri" pitchFamily="34" charset="0"/>
              </a:rPr>
              <a:t> </a:t>
            </a:r>
            <a:r>
              <a:rPr lang="de-DE" sz="1600" b="0" i="0" dirty="0">
                <a:solidFill>
                  <a:srgbClr val="575760"/>
                </a:solidFill>
                <a:latin typeface="Calibri" pitchFamily="34" charset="0"/>
                <a:cs typeface="Calibri" pitchFamily="34" charset="0"/>
              </a:rPr>
              <a:t>Gute Waschbeständigkeit von bis zu 5 Wäschen bei niedriger Temperatur (T=40 °C).</a:t>
            </a:r>
          </a:p>
          <a:p>
            <a:r>
              <a:rPr lang="de-DE" sz="1600" b="1" i="0" dirty="0">
                <a:solidFill>
                  <a:srgbClr val="009AC7"/>
                </a:solidFill>
                <a:latin typeface="Calibri" pitchFamily="34" charset="0"/>
                <a:cs typeface="Calibri" pitchFamily="34" charset="0"/>
              </a:rPr>
              <a:t>02</a:t>
            </a:r>
            <a:r>
              <a:rPr lang="de-DE" sz="1600" b="0" i="0" dirty="0">
                <a:solidFill>
                  <a:srgbClr val="000000"/>
                </a:solidFill>
                <a:latin typeface="Calibri" pitchFamily="34" charset="0"/>
                <a:cs typeface="Calibri" pitchFamily="34" charset="0"/>
              </a:rPr>
              <a:t> </a:t>
            </a:r>
            <a:r>
              <a:rPr lang="de-DE" sz="1600" b="0" i="0" dirty="0">
                <a:solidFill>
                  <a:srgbClr val="575760"/>
                </a:solidFill>
                <a:latin typeface="Calibri" pitchFamily="34" charset="0"/>
                <a:cs typeface="Calibri" pitchFamily="34" charset="0"/>
              </a:rPr>
              <a:t>Sofortige und effektive Wirkung auf das eingesaugte Material, wodurch die erneute Emission von Bakterien über Abluft unterbunden wird.</a:t>
            </a:r>
          </a:p>
          <a:p>
            <a:r>
              <a:rPr lang="de-DE" sz="1600" b="1" i="0" dirty="0">
                <a:solidFill>
                  <a:srgbClr val="009AC7"/>
                </a:solidFill>
                <a:latin typeface="Calibri" pitchFamily="34" charset="0"/>
                <a:cs typeface="Calibri" pitchFamily="34" charset="0"/>
              </a:rPr>
              <a:t>03</a:t>
            </a:r>
            <a:r>
              <a:rPr lang="de-DE" sz="1600" b="0" i="0" dirty="0">
                <a:solidFill>
                  <a:srgbClr val="000000"/>
                </a:solidFill>
                <a:latin typeface="Calibri" pitchFamily="34" charset="0"/>
                <a:cs typeface="Calibri" pitchFamily="34" charset="0"/>
              </a:rPr>
              <a:t> </a:t>
            </a:r>
            <a:r>
              <a:rPr lang="de-DE" sz="1600" b="0" i="0" dirty="0">
                <a:solidFill>
                  <a:srgbClr val="575760"/>
                </a:solidFill>
                <a:latin typeface="Calibri" pitchFamily="34" charset="0"/>
                <a:cs typeface="Calibri" pitchFamily="34" charset="0"/>
              </a:rPr>
              <a:t>Antibakterielle Wirkung gegen sowohl </a:t>
            </a:r>
            <a:r>
              <a:rPr lang="de-DE" sz="1600" b="0" i="1" dirty="0">
                <a:solidFill>
                  <a:srgbClr val="575760"/>
                </a:solidFill>
                <a:latin typeface="Calibri" pitchFamily="34" charset="0"/>
                <a:cs typeface="Calibri" pitchFamily="34" charset="0"/>
              </a:rPr>
              <a:t>Staphylococcus Aureus</a:t>
            </a:r>
            <a:r>
              <a:rPr lang="de-DE" sz="1600" b="0" i="0" dirty="0">
                <a:solidFill>
                  <a:srgbClr val="575760"/>
                </a:solidFill>
                <a:latin typeface="Calibri" pitchFamily="34" charset="0"/>
                <a:cs typeface="Calibri" pitchFamily="34" charset="0"/>
              </a:rPr>
              <a:t> als auch </a:t>
            </a:r>
            <a:r>
              <a:rPr lang="de-DE" sz="1600" b="0" i="1" dirty="0">
                <a:solidFill>
                  <a:srgbClr val="575760"/>
                </a:solidFill>
                <a:latin typeface="Calibri" pitchFamily="34" charset="0"/>
                <a:cs typeface="Calibri" pitchFamily="34" charset="0"/>
              </a:rPr>
              <a:t>Klebsiella Pneumoniaes</a:t>
            </a:r>
            <a:r>
              <a:rPr lang="de-DE" sz="1600" b="0" i="0" dirty="0">
                <a:solidFill>
                  <a:srgbClr val="575760"/>
                </a:solidFill>
                <a:latin typeface="Calibri" pitchFamily="34" charset="0"/>
                <a:cs typeface="Calibri" pitchFamily="34" charset="0"/>
              </a:rPr>
              <a:t> nach dem internationalen Standard JIS L 1902:2008.</a:t>
            </a:r>
          </a:p>
        </p:txBody>
      </p:sp>
      <p:pic>
        <p:nvPicPr>
          <p:cNvPr id="5" name="Immagin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81491" y="2764311"/>
            <a:ext cx="4019886" cy="2617301"/>
          </a:xfrm>
          <a:prstGeom prst="rect">
            <a:avLst/>
          </a:prstGeom>
          <a:ln>
            <a:solidFill>
              <a:srgbClr val="009AC7"/>
            </a:solidFill>
          </a:ln>
        </p:spPr>
      </p:pic>
    </p:spTree>
    <p:extLst>
      <p:ext uri="{BB962C8B-B14F-4D97-AF65-F5344CB8AC3E}">
        <p14:creationId xmlns:p14="http://schemas.microsoft.com/office/powerpoint/2010/main" val="788678593"/>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5"/>
          <p:cNvSpPr>
            <a:spLocks/>
          </p:cNvSpPr>
          <p:nvPr/>
        </p:nvSpPr>
        <p:spPr bwMode="auto">
          <a:xfrm>
            <a:off x="1315023" y="698400"/>
            <a:ext cx="6713361" cy="16876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19050" tIns="19050" rIns="19050" bIns="19050" anchor="ctr">
            <a:spAutoFit/>
          </a:bodyPr>
          <a:lstStyle>
            <a:lvl1pPr>
              <a:defRPr sz="5000">
                <a:solidFill>
                  <a:srgbClr val="000000"/>
                </a:solidFill>
                <a:latin typeface="Helvetica Light" charset="0"/>
                <a:ea typeface="Helvetica Light" charset="0"/>
                <a:cs typeface="Helvetica Light" charset="0"/>
                <a:sym typeface="Helvetica Light" charset="0"/>
              </a:defRPr>
            </a:lvl1pPr>
            <a:lvl2pPr marL="742950" indent="-285750">
              <a:defRPr sz="5000">
                <a:solidFill>
                  <a:srgbClr val="000000"/>
                </a:solidFill>
                <a:latin typeface="Helvetica Light" charset="0"/>
                <a:ea typeface="Helvetica Light" charset="0"/>
                <a:cs typeface="Helvetica Light" charset="0"/>
                <a:sym typeface="Helvetica Light" charset="0"/>
              </a:defRPr>
            </a:lvl2pPr>
            <a:lvl3pPr marL="1143000" indent="-228600">
              <a:defRPr sz="5000">
                <a:solidFill>
                  <a:srgbClr val="000000"/>
                </a:solidFill>
                <a:latin typeface="Helvetica Light" charset="0"/>
                <a:ea typeface="Helvetica Light" charset="0"/>
                <a:cs typeface="Helvetica Light" charset="0"/>
                <a:sym typeface="Helvetica Light" charset="0"/>
              </a:defRPr>
            </a:lvl3pPr>
            <a:lvl4pPr marL="1600200" indent="-228600">
              <a:defRPr sz="5000">
                <a:solidFill>
                  <a:srgbClr val="000000"/>
                </a:solidFill>
                <a:latin typeface="Helvetica Light" charset="0"/>
                <a:ea typeface="Helvetica Light" charset="0"/>
                <a:cs typeface="Helvetica Light" charset="0"/>
                <a:sym typeface="Helvetica Light" charset="0"/>
              </a:defRPr>
            </a:lvl4pPr>
            <a:lvl5pPr marL="2057400" indent="-228600">
              <a:defRPr sz="5000">
                <a:solidFill>
                  <a:srgbClr val="000000"/>
                </a:solidFill>
                <a:latin typeface="Helvetica Light" charset="0"/>
                <a:ea typeface="Helvetica Light" charset="0"/>
                <a:cs typeface="Helvetica Light" charset="0"/>
                <a:sym typeface="Helvetica Light" charset="0"/>
              </a:defRPr>
            </a:lvl5pPr>
            <a:lvl6pPr marL="25146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6pPr>
            <a:lvl7pPr marL="29718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7pPr>
            <a:lvl8pPr marL="34290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8pPr>
            <a:lvl9pPr marL="38862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9pPr>
          </a:lstStyle>
          <a:p>
            <a:pPr>
              <a:spcAft>
                <a:spcPts val="1108"/>
              </a:spcAft>
            </a:pPr>
            <a:r>
              <a:rPr lang="de-DE" sz="2500" b="1" i="0" dirty="0">
                <a:solidFill>
                  <a:srgbClr val="009AC7"/>
                </a:solidFill>
                <a:latin typeface="Calibri" pitchFamily="34" charset="0"/>
                <a:cs typeface="Calibri" pitchFamily="34" charset="0"/>
              </a:rPr>
              <a:t>3. INNOVATIVE DICHTUNG – </a:t>
            </a:r>
            <a:r>
              <a:rPr lang="de-DE" sz="2500" b="1" i="0" dirty="0">
                <a:solidFill>
                  <a:srgbClr val="8DC600"/>
                </a:solidFill>
                <a:latin typeface="Calibri" pitchFamily="34" charset="0"/>
                <a:cs typeface="Calibri" pitchFamily="34" charset="0"/>
              </a:rPr>
              <a:t>MAXIMALE VERSIEGELUNG</a:t>
            </a:r>
          </a:p>
          <a:p>
            <a:pPr eaLnBrk="1"/>
            <a:r>
              <a:rPr lang="de-DE" sz="1600" b="0" i="0" dirty="0">
                <a:solidFill>
                  <a:srgbClr val="575760"/>
                </a:solidFill>
                <a:latin typeface="Calibri" pitchFamily="34" charset="0"/>
                <a:cs typeface="Calibri" pitchFamily="34" charset="0"/>
              </a:rPr>
              <a:t>Die innovative Einlassdichtung ist mittels eines besonderen Verfahrens in die Basis eingeschmolzen, was </a:t>
            </a:r>
            <a:r>
              <a:rPr lang="de-DE" sz="1600" b="1" i="0" dirty="0">
                <a:solidFill>
                  <a:srgbClr val="575760"/>
                </a:solidFill>
                <a:latin typeface="Calibri" pitchFamily="34" charset="0"/>
                <a:cs typeface="Calibri" pitchFamily="34" charset="0"/>
              </a:rPr>
              <a:t>maximale Beständigkeit und Ausdauer </a:t>
            </a:r>
            <a:r>
              <a:rPr lang="de-DE" sz="1600" b="0" i="0" dirty="0">
                <a:solidFill>
                  <a:srgbClr val="575760"/>
                </a:solidFill>
                <a:latin typeface="Calibri" pitchFamily="34" charset="0"/>
                <a:cs typeface="Calibri" pitchFamily="34" charset="0"/>
              </a:rPr>
              <a:t>garantiert, selbst wenn ölige oder chemische Reinigungsmittelrückstände gesaugt werden.</a:t>
            </a:r>
          </a:p>
        </p:txBody>
      </p:sp>
      <p:sp>
        <p:nvSpPr>
          <p:cNvPr id="11" name="Segnaposto numero diapositiva 10"/>
          <p:cNvSpPr>
            <a:spLocks noGrp="1"/>
          </p:cNvSpPr>
          <p:nvPr>
            <p:ph type="sldNum" sz="quarter" idx="4294967295"/>
          </p:nvPr>
        </p:nvSpPr>
        <p:spPr>
          <a:xfrm>
            <a:off x="6457950" y="6131172"/>
            <a:ext cx="2057400" cy="337038"/>
          </a:xfrm>
          <a:prstGeom prst="rect">
            <a:avLst/>
          </a:prstGeom>
        </p:spPr>
        <p:txBody>
          <a:bodyPr/>
          <a:lstStyle/>
          <a:p>
            <a:fld id="{48F63A3B-78C7-47BE-AE5E-E10140E04643}" type="slidenum">
              <a:rPr lang="en-US" smtClean="0">
                <a:solidFill>
                  <a:prstClr val="black">
                    <a:tint val="75000"/>
                  </a:prstClr>
                </a:solidFill>
                <a:latin typeface="Calibri" pitchFamily="34" charset="0"/>
                <a:cs typeface="Calibri" pitchFamily="34" charset="0"/>
              </a:rPr>
              <a:pPr/>
              <a:t>20</a:t>
            </a:fld>
            <a:endParaRPr lang="en-US" dirty="0">
              <a:solidFill>
                <a:prstClr val="black">
                  <a:tint val="75000"/>
                </a:prstClr>
              </a:solidFill>
              <a:latin typeface="Calibri" pitchFamily="34" charset="0"/>
              <a:cs typeface="Calibri" pitchFamily="34" charset="0"/>
            </a:endParaRPr>
          </a:p>
        </p:txBody>
      </p:sp>
      <p:sp>
        <p:nvSpPr>
          <p:cNvPr id="3" name="Rettangolo 2"/>
          <p:cNvSpPr/>
          <p:nvPr/>
        </p:nvSpPr>
        <p:spPr>
          <a:xfrm>
            <a:off x="4771407" y="2697842"/>
            <a:ext cx="3865599" cy="1892826"/>
          </a:xfrm>
          <a:prstGeom prst="rect">
            <a:avLst/>
          </a:prstGeom>
        </p:spPr>
        <p:txBody>
          <a:bodyPr wrap="square">
            <a:spAutoFit/>
          </a:bodyPr>
          <a:lstStyle/>
          <a:p>
            <a:pPr>
              <a:spcAft>
                <a:spcPts val="554"/>
              </a:spcAft>
            </a:pPr>
            <a:r>
              <a:rPr lang="de-DE" sz="1600" b="1" i="0" dirty="0">
                <a:solidFill>
                  <a:srgbClr val="009AC7"/>
                </a:solidFill>
                <a:latin typeface="Calibri" pitchFamily="34" charset="0"/>
                <a:cs typeface="Calibri" pitchFamily="34" charset="0"/>
              </a:rPr>
              <a:t>VORTEILE:</a:t>
            </a:r>
          </a:p>
          <a:p>
            <a:r>
              <a:rPr lang="de-DE" sz="1600" b="1" i="0" dirty="0">
                <a:solidFill>
                  <a:srgbClr val="009AC7"/>
                </a:solidFill>
                <a:latin typeface="Calibri" pitchFamily="34" charset="0"/>
                <a:cs typeface="Calibri" pitchFamily="34" charset="0"/>
              </a:rPr>
              <a:t>01</a:t>
            </a:r>
            <a:r>
              <a:rPr lang="de-DE" sz="1600" b="0" i="0" dirty="0">
                <a:solidFill>
                  <a:srgbClr val="000000"/>
                </a:solidFill>
                <a:latin typeface="Calibri" pitchFamily="34" charset="0"/>
                <a:cs typeface="Calibri" pitchFamily="34" charset="0"/>
              </a:rPr>
              <a:t> </a:t>
            </a:r>
            <a:r>
              <a:rPr lang="de-DE" sz="1600" b="0" i="0" dirty="0">
                <a:solidFill>
                  <a:srgbClr val="575760"/>
                </a:solidFill>
                <a:latin typeface="Calibri" pitchFamily="34" charset="0"/>
                <a:cs typeface="Calibri" pitchFamily="34" charset="0"/>
              </a:rPr>
              <a:t>Äußerst beständig, auch gegenüber Reinigungsmittel.</a:t>
            </a:r>
          </a:p>
          <a:p>
            <a:r>
              <a:rPr lang="de-DE" sz="1600" b="1" i="0" dirty="0">
                <a:solidFill>
                  <a:srgbClr val="009AC7"/>
                </a:solidFill>
                <a:latin typeface="Calibri" pitchFamily="34" charset="0"/>
                <a:cs typeface="Calibri" pitchFamily="34" charset="0"/>
              </a:rPr>
              <a:t>02</a:t>
            </a:r>
            <a:r>
              <a:rPr lang="de-DE" sz="1600" b="0" i="0" dirty="0">
                <a:solidFill>
                  <a:srgbClr val="000000"/>
                </a:solidFill>
                <a:latin typeface="Calibri" pitchFamily="34" charset="0"/>
                <a:cs typeface="Calibri" pitchFamily="34" charset="0"/>
              </a:rPr>
              <a:t> </a:t>
            </a:r>
            <a:r>
              <a:rPr lang="de-DE" sz="1600" b="0" i="0" dirty="0">
                <a:solidFill>
                  <a:srgbClr val="575760"/>
                </a:solidFill>
                <a:latin typeface="Calibri" pitchFamily="34" charset="0"/>
                <a:cs typeface="Calibri" pitchFamily="34" charset="0"/>
              </a:rPr>
              <a:t>Maximale Versieglung: Keine Minderung des Luftstroms während des Saugens.</a:t>
            </a:r>
          </a:p>
          <a:p>
            <a:r>
              <a:rPr lang="de-DE" sz="1600" b="1" i="0" dirty="0">
                <a:solidFill>
                  <a:srgbClr val="009AC7"/>
                </a:solidFill>
                <a:latin typeface="Calibri" pitchFamily="34" charset="0"/>
                <a:cs typeface="Calibri" pitchFamily="34" charset="0"/>
              </a:rPr>
              <a:t>03</a:t>
            </a:r>
            <a:r>
              <a:rPr lang="de-DE" sz="1600" b="0" i="0" dirty="0">
                <a:solidFill>
                  <a:srgbClr val="000000"/>
                </a:solidFill>
                <a:latin typeface="Calibri" pitchFamily="34" charset="0"/>
                <a:cs typeface="Calibri" pitchFamily="34" charset="0"/>
              </a:rPr>
              <a:t> </a:t>
            </a:r>
            <a:r>
              <a:rPr lang="de-DE" sz="1600" b="0" i="0" dirty="0">
                <a:solidFill>
                  <a:srgbClr val="575760"/>
                </a:solidFill>
                <a:latin typeface="Calibri" pitchFamily="34" charset="0"/>
                <a:cs typeface="Calibri" pitchFamily="34" charset="0"/>
              </a:rPr>
              <a:t>Einfache Instandhaltung: Bequem zu reinigen und verschleißbeständig.</a:t>
            </a:r>
          </a:p>
        </p:txBody>
      </p:sp>
      <p:pic>
        <p:nvPicPr>
          <p:cNvPr id="4" name="Immagin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381492" y="2764311"/>
            <a:ext cx="3144921" cy="2384845"/>
          </a:xfrm>
          <a:prstGeom prst="rect">
            <a:avLst/>
          </a:prstGeom>
          <a:ln>
            <a:solidFill>
              <a:srgbClr val="009AC7"/>
            </a:solidFill>
          </a:ln>
        </p:spPr>
      </p:pic>
      <p:cxnSp>
        <p:nvCxnSpPr>
          <p:cNvPr id="8" name="Connettore 2 7"/>
          <p:cNvCxnSpPr/>
          <p:nvPr/>
        </p:nvCxnSpPr>
        <p:spPr>
          <a:xfrm flipH="1" flipV="1">
            <a:off x="1780305" y="4426034"/>
            <a:ext cx="731158" cy="997034"/>
          </a:xfrm>
          <a:prstGeom prst="straightConnector1">
            <a:avLst/>
          </a:prstGeom>
          <a:ln>
            <a:solidFill>
              <a:srgbClr val="009AC7"/>
            </a:solidFill>
            <a:tailEnd type="triangle"/>
          </a:ln>
        </p:spPr>
        <p:style>
          <a:lnRef idx="1">
            <a:schemeClr val="accent1"/>
          </a:lnRef>
          <a:fillRef idx="0">
            <a:schemeClr val="accent1"/>
          </a:fillRef>
          <a:effectRef idx="0">
            <a:schemeClr val="accent1"/>
          </a:effectRef>
          <a:fontRef idx="minor">
            <a:schemeClr val="tx1"/>
          </a:fontRef>
        </p:style>
      </p:cxnSp>
      <p:sp>
        <p:nvSpPr>
          <p:cNvPr id="10" name="CasellaDiTesto 9"/>
          <p:cNvSpPr txBox="1"/>
          <p:nvPr/>
        </p:nvSpPr>
        <p:spPr>
          <a:xfrm>
            <a:off x="2511463" y="5356599"/>
            <a:ext cx="1262910" cy="348109"/>
          </a:xfrm>
          <a:prstGeom prst="rect">
            <a:avLst/>
          </a:prstGeom>
          <a:noFill/>
        </p:spPr>
        <p:txBody>
          <a:bodyPr wrap="square" rtlCol="0">
            <a:spAutoFit/>
          </a:bodyPr>
          <a:lstStyle/>
          <a:p>
            <a:r>
              <a:rPr lang="de-DE" sz="1600" b="0" i="0" dirty="0">
                <a:solidFill>
                  <a:srgbClr val="575760"/>
                </a:solidFill>
                <a:latin typeface="Calibri" pitchFamily="34" charset="0"/>
                <a:cs typeface="Calibri" pitchFamily="34" charset="0"/>
              </a:rPr>
              <a:t>Dichtung</a:t>
            </a:r>
          </a:p>
        </p:txBody>
      </p:sp>
    </p:spTree>
    <p:extLst>
      <p:ext uri="{BB962C8B-B14F-4D97-AF65-F5344CB8AC3E}">
        <p14:creationId xmlns:p14="http://schemas.microsoft.com/office/powerpoint/2010/main" val="3794132736"/>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5"/>
          <p:cNvSpPr>
            <a:spLocks/>
          </p:cNvSpPr>
          <p:nvPr/>
        </p:nvSpPr>
        <p:spPr bwMode="auto">
          <a:xfrm>
            <a:off x="1381491" y="698400"/>
            <a:ext cx="6447486" cy="1088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19050" tIns="19050" rIns="19050" bIns="19050" anchor="ctr">
            <a:spAutoFit/>
          </a:bodyPr>
          <a:lstStyle>
            <a:lvl1pPr>
              <a:defRPr sz="5000">
                <a:solidFill>
                  <a:srgbClr val="000000"/>
                </a:solidFill>
                <a:latin typeface="Helvetica Light" charset="0"/>
                <a:ea typeface="Helvetica Light" charset="0"/>
                <a:cs typeface="Helvetica Light" charset="0"/>
                <a:sym typeface="Helvetica Light" charset="0"/>
              </a:defRPr>
            </a:lvl1pPr>
            <a:lvl2pPr marL="742950" indent="-285750">
              <a:defRPr sz="5000">
                <a:solidFill>
                  <a:srgbClr val="000000"/>
                </a:solidFill>
                <a:latin typeface="Helvetica Light" charset="0"/>
                <a:ea typeface="Helvetica Light" charset="0"/>
                <a:cs typeface="Helvetica Light" charset="0"/>
                <a:sym typeface="Helvetica Light" charset="0"/>
              </a:defRPr>
            </a:lvl2pPr>
            <a:lvl3pPr marL="1143000" indent="-228600">
              <a:defRPr sz="5000">
                <a:solidFill>
                  <a:srgbClr val="000000"/>
                </a:solidFill>
                <a:latin typeface="Helvetica Light" charset="0"/>
                <a:ea typeface="Helvetica Light" charset="0"/>
                <a:cs typeface="Helvetica Light" charset="0"/>
                <a:sym typeface="Helvetica Light" charset="0"/>
              </a:defRPr>
            </a:lvl3pPr>
            <a:lvl4pPr marL="1600200" indent="-228600">
              <a:defRPr sz="5000">
                <a:solidFill>
                  <a:srgbClr val="000000"/>
                </a:solidFill>
                <a:latin typeface="Helvetica Light" charset="0"/>
                <a:ea typeface="Helvetica Light" charset="0"/>
                <a:cs typeface="Helvetica Light" charset="0"/>
                <a:sym typeface="Helvetica Light" charset="0"/>
              </a:defRPr>
            </a:lvl4pPr>
            <a:lvl5pPr marL="2057400" indent="-228600">
              <a:defRPr sz="5000">
                <a:solidFill>
                  <a:srgbClr val="000000"/>
                </a:solidFill>
                <a:latin typeface="Helvetica Light" charset="0"/>
                <a:ea typeface="Helvetica Light" charset="0"/>
                <a:cs typeface="Helvetica Light" charset="0"/>
                <a:sym typeface="Helvetica Light" charset="0"/>
              </a:defRPr>
            </a:lvl5pPr>
            <a:lvl6pPr marL="25146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6pPr>
            <a:lvl7pPr marL="29718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7pPr>
            <a:lvl8pPr marL="34290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8pPr>
            <a:lvl9pPr marL="38862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9pPr>
          </a:lstStyle>
          <a:p>
            <a:pPr>
              <a:spcAft>
                <a:spcPts val="1108"/>
              </a:spcAft>
            </a:pPr>
            <a:r>
              <a:rPr lang="de-DE" sz="2500" b="1" i="0" dirty="0">
                <a:solidFill>
                  <a:srgbClr val="009AC7"/>
                </a:solidFill>
                <a:latin typeface="Calibri" pitchFamily="34" charset="0"/>
                <a:cs typeface="Calibri" pitchFamily="34" charset="0"/>
              </a:rPr>
              <a:t>4. STARKE HAKEN – </a:t>
            </a:r>
            <a:r>
              <a:rPr lang="de-DE" sz="2500" b="1" i="0" dirty="0">
                <a:solidFill>
                  <a:srgbClr val="8DC600"/>
                </a:solidFill>
                <a:latin typeface="Calibri" pitchFamily="34" charset="0"/>
                <a:cs typeface="Calibri" pitchFamily="34" charset="0"/>
              </a:rPr>
              <a:t>EXTREM FLEXIBEL</a:t>
            </a:r>
          </a:p>
          <a:p>
            <a:pPr eaLnBrk="1"/>
            <a:r>
              <a:rPr lang="de-DE" sz="1600" b="0" i="0" dirty="0">
                <a:solidFill>
                  <a:srgbClr val="575760"/>
                </a:solidFill>
                <a:latin typeface="Calibri" pitchFamily="34" charset="0"/>
                <a:cs typeface="Calibri" pitchFamily="34" charset="0"/>
              </a:rPr>
              <a:t>Die unzerbrechlichen Haken sind </a:t>
            </a:r>
            <a:r>
              <a:rPr lang="de-DE" sz="1600" b="1" i="0" dirty="0">
                <a:solidFill>
                  <a:srgbClr val="575760"/>
                </a:solidFill>
                <a:latin typeface="Calibri" pitchFamily="34" charset="0"/>
                <a:cs typeface="Calibri" pitchFamily="34" charset="0"/>
              </a:rPr>
              <a:t>extrem flexibel </a:t>
            </a:r>
            <a:r>
              <a:rPr lang="de-DE" sz="1600" b="0" i="0" dirty="0">
                <a:solidFill>
                  <a:srgbClr val="575760"/>
                </a:solidFill>
                <a:latin typeface="Calibri" pitchFamily="34" charset="0"/>
                <a:cs typeface="Calibri" pitchFamily="34" charset="0"/>
              </a:rPr>
              <a:t>und widerstehen Dank einer besonderen Formel jeglicher Art von Torsion.</a:t>
            </a:r>
          </a:p>
        </p:txBody>
      </p:sp>
      <p:sp>
        <p:nvSpPr>
          <p:cNvPr id="11" name="Segnaposto numero diapositiva 10"/>
          <p:cNvSpPr>
            <a:spLocks noGrp="1"/>
          </p:cNvSpPr>
          <p:nvPr>
            <p:ph type="sldNum" sz="quarter" idx="4294967295"/>
          </p:nvPr>
        </p:nvSpPr>
        <p:spPr>
          <a:xfrm>
            <a:off x="6457950" y="6131172"/>
            <a:ext cx="2057400" cy="337038"/>
          </a:xfrm>
          <a:prstGeom prst="rect">
            <a:avLst/>
          </a:prstGeom>
        </p:spPr>
        <p:txBody>
          <a:bodyPr/>
          <a:lstStyle/>
          <a:p>
            <a:fld id="{48F63A3B-78C7-47BE-AE5E-E10140E04643}" type="slidenum">
              <a:rPr lang="en-US" smtClean="0">
                <a:solidFill>
                  <a:prstClr val="black">
                    <a:tint val="75000"/>
                  </a:prstClr>
                </a:solidFill>
                <a:latin typeface="Calibri" pitchFamily="34" charset="0"/>
                <a:cs typeface="Calibri" pitchFamily="34" charset="0"/>
              </a:rPr>
              <a:pPr/>
              <a:t>21</a:t>
            </a:fld>
            <a:endParaRPr lang="en-US" dirty="0">
              <a:solidFill>
                <a:prstClr val="black">
                  <a:tint val="75000"/>
                </a:prstClr>
              </a:solidFill>
              <a:latin typeface="Calibri" pitchFamily="34" charset="0"/>
              <a:cs typeface="Calibri" pitchFamily="34" charset="0"/>
            </a:endParaRPr>
          </a:p>
        </p:txBody>
      </p:sp>
      <p:pic>
        <p:nvPicPr>
          <p:cNvPr id="2" name="Immagine 1"/>
          <p:cNvPicPr>
            <a:picLocks noChangeAspect="1"/>
          </p:cNvPicPr>
          <p:nvPr/>
        </p:nvPicPr>
        <p:blipFill rotWithShape="1">
          <a:blip r:embed="rId3" cstate="email">
            <a:extLst>
              <a:ext uri="{28A0092B-C50C-407E-A947-70E740481C1C}">
                <a14:useLocalDpi xmlns:a14="http://schemas.microsoft.com/office/drawing/2010/main"/>
              </a:ext>
            </a:extLst>
          </a:blip>
          <a:srcRect t="4999" b="8889"/>
          <a:stretch/>
        </p:blipFill>
        <p:spPr>
          <a:xfrm>
            <a:off x="1447961" y="2166091"/>
            <a:ext cx="2858164" cy="2657126"/>
          </a:xfrm>
          <a:prstGeom prst="rect">
            <a:avLst/>
          </a:prstGeom>
          <a:ln>
            <a:solidFill>
              <a:srgbClr val="009AC7"/>
            </a:solidFill>
          </a:ln>
        </p:spPr>
      </p:pic>
      <p:sp>
        <p:nvSpPr>
          <p:cNvPr id="3" name="Rettangolo 2"/>
          <p:cNvSpPr/>
          <p:nvPr/>
        </p:nvSpPr>
        <p:spPr>
          <a:xfrm>
            <a:off x="4970813" y="2099622"/>
            <a:ext cx="2858164" cy="1448153"/>
          </a:xfrm>
          <a:prstGeom prst="rect">
            <a:avLst/>
          </a:prstGeom>
        </p:spPr>
        <p:txBody>
          <a:bodyPr wrap="square">
            <a:spAutoFit/>
          </a:bodyPr>
          <a:lstStyle/>
          <a:p>
            <a:pPr>
              <a:spcAft>
                <a:spcPts val="554"/>
              </a:spcAft>
            </a:pPr>
            <a:r>
              <a:rPr lang="de-DE" sz="1600" b="1" i="0" dirty="0">
                <a:solidFill>
                  <a:srgbClr val="009AC7"/>
                </a:solidFill>
                <a:latin typeface="Calibri" pitchFamily="34" charset="0"/>
                <a:cs typeface="Calibri" pitchFamily="34" charset="0"/>
              </a:rPr>
              <a:t>VORTEILE:</a:t>
            </a:r>
          </a:p>
          <a:p>
            <a:r>
              <a:rPr lang="de-DE" sz="1600" b="1" i="0" dirty="0">
                <a:solidFill>
                  <a:srgbClr val="009AC7"/>
                </a:solidFill>
                <a:latin typeface="Calibri" pitchFamily="34" charset="0"/>
                <a:cs typeface="Calibri" pitchFamily="34" charset="0"/>
              </a:rPr>
              <a:t>01</a:t>
            </a:r>
            <a:r>
              <a:rPr lang="de-DE" sz="1600" b="0" i="0" dirty="0">
                <a:solidFill>
                  <a:srgbClr val="000000"/>
                </a:solidFill>
                <a:latin typeface="Calibri" pitchFamily="34" charset="0"/>
                <a:cs typeface="Calibri" pitchFamily="34" charset="0"/>
              </a:rPr>
              <a:t> </a:t>
            </a:r>
            <a:r>
              <a:rPr lang="de-DE" sz="1600" b="0" i="0" dirty="0">
                <a:solidFill>
                  <a:srgbClr val="575760"/>
                </a:solidFill>
                <a:latin typeface="Calibri" pitchFamily="34" charset="0"/>
                <a:cs typeface="Calibri" pitchFamily="34" charset="0"/>
              </a:rPr>
              <a:t>Verdrehungsbeständig.</a:t>
            </a:r>
          </a:p>
          <a:p>
            <a:r>
              <a:rPr lang="de-DE" sz="1600" b="1" i="0" dirty="0">
                <a:solidFill>
                  <a:srgbClr val="009AC7"/>
                </a:solidFill>
                <a:latin typeface="Calibri" pitchFamily="34" charset="0"/>
                <a:cs typeface="Calibri" pitchFamily="34" charset="0"/>
              </a:rPr>
              <a:t>02</a:t>
            </a:r>
            <a:r>
              <a:rPr lang="de-DE" sz="1600" b="0" i="0" dirty="0">
                <a:solidFill>
                  <a:srgbClr val="000000"/>
                </a:solidFill>
                <a:latin typeface="Calibri" pitchFamily="34" charset="0"/>
                <a:cs typeface="Calibri" pitchFamily="34" charset="0"/>
              </a:rPr>
              <a:t> </a:t>
            </a:r>
            <a:r>
              <a:rPr lang="de-DE" sz="1600" b="0" i="0" dirty="0">
                <a:solidFill>
                  <a:srgbClr val="575760"/>
                </a:solidFill>
                <a:latin typeface="Calibri" pitchFamily="34" charset="0"/>
                <a:cs typeface="Calibri" pitchFamily="34" charset="0"/>
              </a:rPr>
              <a:t>Stoßbeständig.</a:t>
            </a:r>
          </a:p>
          <a:p>
            <a:r>
              <a:rPr lang="de-DE" sz="1600" b="1" i="0" dirty="0">
                <a:solidFill>
                  <a:srgbClr val="009AC7"/>
                </a:solidFill>
                <a:latin typeface="Calibri" pitchFamily="34" charset="0"/>
                <a:cs typeface="Calibri" pitchFamily="34" charset="0"/>
              </a:rPr>
              <a:t>03</a:t>
            </a:r>
            <a:r>
              <a:rPr lang="de-DE" sz="1600" b="0" i="0" dirty="0">
                <a:solidFill>
                  <a:srgbClr val="000000"/>
                </a:solidFill>
                <a:latin typeface="Calibri" pitchFamily="34" charset="0"/>
                <a:cs typeface="Calibri" pitchFamily="34" charset="0"/>
              </a:rPr>
              <a:t> </a:t>
            </a:r>
            <a:r>
              <a:rPr lang="de-DE" sz="1600" b="0" i="0" dirty="0">
                <a:solidFill>
                  <a:srgbClr val="575760"/>
                </a:solidFill>
                <a:latin typeface="Calibri" pitchFamily="34" charset="0"/>
                <a:cs typeface="Calibri" pitchFamily="34" charset="0"/>
              </a:rPr>
              <a:t>Super-flexibel.</a:t>
            </a:r>
          </a:p>
          <a:p>
            <a:r>
              <a:rPr lang="de-DE" sz="1600" b="1" i="0" dirty="0">
                <a:solidFill>
                  <a:srgbClr val="009AC7"/>
                </a:solidFill>
                <a:latin typeface="Calibri" pitchFamily="34" charset="0"/>
                <a:cs typeface="Calibri" pitchFamily="34" charset="0"/>
              </a:rPr>
              <a:t>04</a:t>
            </a:r>
            <a:r>
              <a:rPr lang="de-DE" sz="1600" b="0" i="0" dirty="0">
                <a:solidFill>
                  <a:srgbClr val="000000"/>
                </a:solidFill>
                <a:latin typeface="Calibri" pitchFamily="34" charset="0"/>
                <a:cs typeface="Calibri" pitchFamily="34" charset="0"/>
              </a:rPr>
              <a:t> </a:t>
            </a:r>
            <a:r>
              <a:rPr lang="de-DE" sz="1600" b="0" i="0" dirty="0">
                <a:solidFill>
                  <a:srgbClr val="575760"/>
                </a:solidFill>
                <a:latin typeface="Calibri" pitchFamily="34" charset="0"/>
                <a:cs typeface="Calibri" pitchFamily="34" charset="0"/>
              </a:rPr>
              <a:t>Schnell schließend.</a:t>
            </a:r>
          </a:p>
        </p:txBody>
      </p:sp>
    </p:spTree>
    <p:extLst>
      <p:ext uri="{BB962C8B-B14F-4D97-AF65-F5344CB8AC3E}">
        <p14:creationId xmlns:p14="http://schemas.microsoft.com/office/powerpoint/2010/main" val="3531452940"/>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5"/>
          <p:cNvSpPr>
            <a:spLocks/>
          </p:cNvSpPr>
          <p:nvPr/>
        </p:nvSpPr>
        <p:spPr bwMode="auto">
          <a:xfrm>
            <a:off x="1315023" y="515225"/>
            <a:ext cx="7200327" cy="26417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19050" tIns="19050" rIns="19050" bIns="19050" anchor="ctr">
            <a:spAutoFit/>
          </a:bodyPr>
          <a:lstStyle>
            <a:lvl1pPr>
              <a:defRPr sz="5000">
                <a:solidFill>
                  <a:srgbClr val="000000"/>
                </a:solidFill>
                <a:latin typeface="Helvetica Light" charset="0"/>
                <a:ea typeface="Helvetica Light" charset="0"/>
                <a:cs typeface="Helvetica Light" charset="0"/>
                <a:sym typeface="Helvetica Light" charset="0"/>
              </a:defRPr>
            </a:lvl1pPr>
            <a:lvl2pPr marL="742950" indent="-285750">
              <a:defRPr sz="5000">
                <a:solidFill>
                  <a:srgbClr val="000000"/>
                </a:solidFill>
                <a:latin typeface="Helvetica Light" charset="0"/>
                <a:ea typeface="Helvetica Light" charset="0"/>
                <a:cs typeface="Helvetica Light" charset="0"/>
                <a:sym typeface="Helvetica Light" charset="0"/>
              </a:defRPr>
            </a:lvl2pPr>
            <a:lvl3pPr marL="1143000" indent="-228600">
              <a:defRPr sz="5000">
                <a:solidFill>
                  <a:srgbClr val="000000"/>
                </a:solidFill>
                <a:latin typeface="Helvetica Light" charset="0"/>
                <a:ea typeface="Helvetica Light" charset="0"/>
                <a:cs typeface="Helvetica Light" charset="0"/>
                <a:sym typeface="Helvetica Light" charset="0"/>
              </a:defRPr>
            </a:lvl3pPr>
            <a:lvl4pPr marL="1600200" indent="-228600">
              <a:defRPr sz="5000">
                <a:solidFill>
                  <a:srgbClr val="000000"/>
                </a:solidFill>
                <a:latin typeface="Helvetica Light" charset="0"/>
                <a:ea typeface="Helvetica Light" charset="0"/>
                <a:cs typeface="Helvetica Light" charset="0"/>
                <a:sym typeface="Helvetica Light" charset="0"/>
              </a:defRPr>
            </a:lvl4pPr>
            <a:lvl5pPr marL="2057400" indent="-228600">
              <a:defRPr sz="5000">
                <a:solidFill>
                  <a:srgbClr val="000000"/>
                </a:solidFill>
                <a:latin typeface="Helvetica Light" charset="0"/>
                <a:ea typeface="Helvetica Light" charset="0"/>
                <a:cs typeface="Helvetica Light" charset="0"/>
                <a:sym typeface="Helvetica Light" charset="0"/>
              </a:defRPr>
            </a:lvl5pPr>
            <a:lvl6pPr marL="25146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6pPr>
            <a:lvl7pPr marL="29718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7pPr>
            <a:lvl8pPr marL="34290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8pPr>
            <a:lvl9pPr marL="38862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9pPr>
          </a:lstStyle>
          <a:p>
            <a:pPr>
              <a:spcAft>
                <a:spcPts val="1108"/>
              </a:spcAft>
            </a:pPr>
            <a:r>
              <a:rPr lang="de-DE" sz="2500" b="1" i="0" dirty="0">
                <a:solidFill>
                  <a:srgbClr val="009AC7"/>
                </a:solidFill>
                <a:latin typeface="Calibri" pitchFamily="34" charset="0"/>
                <a:cs typeface="Calibri" pitchFamily="34" charset="0"/>
              </a:rPr>
              <a:t>5. ABDICHTENDER SCHWIMMER UND </a:t>
            </a:r>
            <a:br>
              <a:rPr lang="de-DE" sz="2500" b="1" i="0" dirty="0">
                <a:solidFill>
                  <a:srgbClr val="009AC7"/>
                </a:solidFill>
                <a:latin typeface="Calibri" pitchFamily="34" charset="0"/>
                <a:cs typeface="Calibri" pitchFamily="34" charset="0"/>
              </a:rPr>
            </a:br>
            <a:r>
              <a:rPr lang="de-DE" sz="2500" b="1" i="0" dirty="0">
                <a:solidFill>
                  <a:srgbClr val="009AC7"/>
                </a:solidFill>
                <a:latin typeface="Calibri" pitchFamily="34" charset="0"/>
                <a:cs typeface="Calibri" pitchFamily="34" charset="0"/>
              </a:rPr>
              <a:t>INTEGRIERTES ANTI-SCHAUM-SYSTEM – </a:t>
            </a:r>
            <a:br>
              <a:rPr lang="de-DE" sz="2500" b="1" i="0" dirty="0">
                <a:solidFill>
                  <a:srgbClr val="009AC7"/>
                </a:solidFill>
                <a:latin typeface="Calibri" pitchFamily="34" charset="0"/>
                <a:cs typeface="Calibri" pitchFamily="34" charset="0"/>
              </a:rPr>
            </a:br>
            <a:r>
              <a:rPr lang="de-DE" sz="2500" b="1" i="0" dirty="0">
                <a:solidFill>
                  <a:srgbClr val="8DC600"/>
                </a:solidFill>
                <a:latin typeface="Calibri" pitchFamily="34" charset="0"/>
                <a:cs typeface="Calibri" pitchFamily="34" charset="0"/>
              </a:rPr>
              <a:t>SCHAUM- UND FLÜSSIGKEITSSTOP</a:t>
            </a:r>
          </a:p>
          <a:p>
            <a:pPr>
              <a:spcAft>
                <a:spcPts val="554"/>
              </a:spcAft>
            </a:pPr>
            <a:r>
              <a:rPr lang="de-DE" sz="1600" b="0" i="0" dirty="0">
                <a:solidFill>
                  <a:srgbClr val="575760"/>
                </a:solidFill>
                <a:latin typeface="Calibri" pitchFamily="34" charset="0"/>
                <a:cs typeface="Calibri" pitchFamily="34" charset="0"/>
              </a:rPr>
              <a:t>Die Nass-/Trockensauger sind mit einer besonderen Vorrichtung ausgerüstet – dem </a:t>
            </a:r>
            <a:r>
              <a:rPr lang="de-DE" sz="1600" b="1" i="0" dirty="0">
                <a:solidFill>
                  <a:srgbClr val="575760"/>
                </a:solidFill>
                <a:latin typeface="Calibri" pitchFamily="34" charset="0"/>
                <a:cs typeface="Calibri" pitchFamily="34" charset="0"/>
              </a:rPr>
              <a:t>integrierten Anti-Schaum-System </a:t>
            </a:r>
            <a:r>
              <a:rPr lang="de-DE" sz="1600" b="0" i="0" dirty="0">
                <a:solidFill>
                  <a:srgbClr val="575760"/>
                </a:solidFill>
                <a:latin typeface="Calibri" pitchFamily="34" charset="0"/>
                <a:cs typeface="Calibri" pitchFamily="34" charset="0"/>
              </a:rPr>
              <a:t>– das </a:t>
            </a:r>
            <a:r>
              <a:rPr lang="de-DE" sz="1600" b="1" i="0" dirty="0">
                <a:solidFill>
                  <a:srgbClr val="575760"/>
                </a:solidFill>
                <a:latin typeface="Calibri" pitchFamily="34" charset="0"/>
                <a:cs typeface="Calibri" pitchFamily="34" charset="0"/>
              </a:rPr>
              <a:t>den Schwimmer vor Schaum schützt</a:t>
            </a:r>
            <a:r>
              <a:rPr lang="de-DE" sz="1600" b="0" i="0" dirty="0">
                <a:solidFill>
                  <a:srgbClr val="575760"/>
                </a:solidFill>
                <a:latin typeface="Calibri" pitchFamily="34" charset="0"/>
                <a:cs typeface="Calibri" pitchFamily="34" charset="0"/>
              </a:rPr>
              <a:t>. </a:t>
            </a:r>
          </a:p>
          <a:p>
            <a:pPr eaLnBrk="1"/>
            <a:r>
              <a:rPr lang="de-DE" sz="1600" b="0" i="0" dirty="0">
                <a:solidFill>
                  <a:srgbClr val="575760"/>
                </a:solidFill>
                <a:latin typeface="Calibri" pitchFamily="34" charset="0"/>
                <a:cs typeface="Calibri" pitchFamily="34" charset="0"/>
              </a:rPr>
              <a:t>Der </a:t>
            </a:r>
            <a:r>
              <a:rPr lang="de-DE" sz="1600" b="1" i="0" dirty="0">
                <a:solidFill>
                  <a:srgbClr val="575760"/>
                </a:solidFill>
                <a:latin typeface="Calibri" pitchFamily="34" charset="0"/>
                <a:cs typeface="Calibri" pitchFamily="34" charset="0"/>
              </a:rPr>
              <a:t>Schwimmer</a:t>
            </a:r>
            <a:r>
              <a:rPr lang="de-DE" sz="1600" b="0" i="0" dirty="0">
                <a:solidFill>
                  <a:srgbClr val="575760"/>
                </a:solidFill>
                <a:latin typeface="Calibri" pitchFamily="34" charset="0"/>
                <a:cs typeface="Calibri" pitchFamily="34" charset="0"/>
              </a:rPr>
              <a:t> entdeckt und </a:t>
            </a:r>
            <a:r>
              <a:rPr lang="de-DE" sz="1600" b="1" i="0" dirty="0">
                <a:solidFill>
                  <a:srgbClr val="575760"/>
                </a:solidFill>
                <a:latin typeface="Calibri" pitchFamily="34" charset="0"/>
                <a:cs typeface="Calibri" pitchFamily="34" charset="0"/>
              </a:rPr>
              <a:t>blockiert Flüssigkeiten, wenn der Behälter voll ist</a:t>
            </a:r>
            <a:r>
              <a:rPr lang="de-DE" sz="1600" b="0" i="0" dirty="0">
                <a:solidFill>
                  <a:srgbClr val="575760"/>
                </a:solidFill>
                <a:latin typeface="Calibri" pitchFamily="34" charset="0"/>
                <a:cs typeface="Calibri" pitchFamily="34" charset="0"/>
              </a:rPr>
              <a:t>; Dank seiner wasserdichten Gummidichtung </a:t>
            </a:r>
            <a:r>
              <a:rPr lang="de-DE" sz="1600" b="1" i="0" dirty="0">
                <a:solidFill>
                  <a:srgbClr val="575760"/>
                </a:solidFill>
                <a:latin typeface="Calibri" pitchFamily="34" charset="0"/>
                <a:cs typeface="Calibri" pitchFamily="34" charset="0"/>
              </a:rPr>
              <a:t>schützt dieses innovative System den Motor</a:t>
            </a:r>
            <a:r>
              <a:rPr lang="de-DE" sz="1600" b="0" i="0" dirty="0">
                <a:solidFill>
                  <a:srgbClr val="575760"/>
                </a:solidFill>
                <a:latin typeface="Calibri" pitchFamily="34" charset="0"/>
                <a:cs typeface="Calibri" pitchFamily="34" charset="0"/>
              </a:rPr>
              <a:t> und gewährleistet so maximale Arbeitssicherheit.</a:t>
            </a:r>
          </a:p>
        </p:txBody>
      </p:sp>
      <p:sp>
        <p:nvSpPr>
          <p:cNvPr id="11" name="Segnaposto numero diapositiva 10"/>
          <p:cNvSpPr>
            <a:spLocks noGrp="1"/>
          </p:cNvSpPr>
          <p:nvPr>
            <p:ph type="sldNum" sz="quarter" idx="4294967295"/>
          </p:nvPr>
        </p:nvSpPr>
        <p:spPr>
          <a:xfrm>
            <a:off x="6457950" y="6131172"/>
            <a:ext cx="2057400" cy="337038"/>
          </a:xfrm>
          <a:prstGeom prst="rect">
            <a:avLst/>
          </a:prstGeom>
        </p:spPr>
        <p:txBody>
          <a:bodyPr/>
          <a:lstStyle/>
          <a:p>
            <a:fld id="{48F63A3B-78C7-47BE-AE5E-E10140E04643}" type="slidenum">
              <a:rPr lang="en-US" smtClean="0">
                <a:solidFill>
                  <a:prstClr val="black">
                    <a:tint val="75000"/>
                  </a:prstClr>
                </a:solidFill>
                <a:latin typeface="Calibri" pitchFamily="34" charset="0"/>
                <a:cs typeface="Calibri" pitchFamily="34" charset="0"/>
              </a:rPr>
              <a:pPr/>
              <a:t>22</a:t>
            </a:fld>
            <a:endParaRPr lang="en-US" dirty="0">
              <a:solidFill>
                <a:prstClr val="black">
                  <a:tint val="75000"/>
                </a:prstClr>
              </a:solidFill>
              <a:latin typeface="Calibri" pitchFamily="34" charset="0"/>
              <a:cs typeface="Calibri" pitchFamily="34" charset="0"/>
            </a:endParaRPr>
          </a:p>
        </p:txBody>
      </p:sp>
      <p:pic>
        <p:nvPicPr>
          <p:cNvPr id="8" name="Immagine 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381492" y="3461874"/>
            <a:ext cx="2658757" cy="2362546"/>
          </a:xfrm>
          <a:prstGeom prst="rect">
            <a:avLst/>
          </a:prstGeom>
          <a:ln>
            <a:solidFill>
              <a:srgbClr val="009AC7"/>
            </a:solidFill>
          </a:ln>
        </p:spPr>
      </p:pic>
      <p:cxnSp>
        <p:nvCxnSpPr>
          <p:cNvPr id="9" name="Connettore 2 8"/>
          <p:cNvCxnSpPr/>
          <p:nvPr/>
        </p:nvCxnSpPr>
        <p:spPr>
          <a:xfrm flipV="1">
            <a:off x="2112650" y="5323003"/>
            <a:ext cx="465282" cy="664689"/>
          </a:xfrm>
          <a:prstGeom prst="straightConnector1">
            <a:avLst/>
          </a:prstGeom>
          <a:ln>
            <a:solidFill>
              <a:srgbClr val="009AC7"/>
            </a:solidFill>
            <a:tailEnd type="triangle"/>
          </a:ln>
        </p:spPr>
        <p:style>
          <a:lnRef idx="1">
            <a:schemeClr val="accent1"/>
          </a:lnRef>
          <a:fillRef idx="0">
            <a:schemeClr val="accent1"/>
          </a:fillRef>
          <a:effectRef idx="0">
            <a:schemeClr val="accent1"/>
          </a:effectRef>
          <a:fontRef idx="minor">
            <a:schemeClr val="tx1"/>
          </a:fontRef>
        </p:style>
      </p:cxnSp>
      <p:sp>
        <p:nvSpPr>
          <p:cNvPr id="10" name="CasellaDiTesto 9"/>
          <p:cNvSpPr txBox="1"/>
          <p:nvPr/>
        </p:nvSpPr>
        <p:spPr>
          <a:xfrm>
            <a:off x="1571373" y="5987182"/>
            <a:ext cx="2249189" cy="584775"/>
          </a:xfrm>
          <a:prstGeom prst="rect">
            <a:avLst/>
          </a:prstGeom>
          <a:noFill/>
        </p:spPr>
        <p:txBody>
          <a:bodyPr wrap="square" rtlCol="0">
            <a:spAutoFit/>
          </a:bodyPr>
          <a:lstStyle/>
          <a:p>
            <a:r>
              <a:rPr lang="de-DE" sz="1600" b="0" i="0" dirty="0">
                <a:solidFill>
                  <a:srgbClr val="575760"/>
                </a:solidFill>
                <a:latin typeface="Calibri" pitchFamily="34" charset="0"/>
                <a:cs typeface="Calibri" pitchFamily="34" charset="0"/>
              </a:rPr>
              <a:t>Schwimmer und </a:t>
            </a:r>
            <a:br>
              <a:rPr lang="de-DE" sz="1600" b="0" i="0" dirty="0">
                <a:solidFill>
                  <a:srgbClr val="575760"/>
                </a:solidFill>
                <a:latin typeface="Calibri" pitchFamily="34" charset="0"/>
                <a:cs typeface="Calibri" pitchFamily="34" charset="0"/>
              </a:rPr>
            </a:br>
            <a:r>
              <a:rPr lang="de-DE" sz="1600" b="0" i="0" dirty="0">
                <a:solidFill>
                  <a:srgbClr val="575760"/>
                </a:solidFill>
                <a:latin typeface="Calibri" pitchFamily="34" charset="0"/>
                <a:cs typeface="Calibri" pitchFamily="34" charset="0"/>
              </a:rPr>
              <a:t>Anti-Schaum-System</a:t>
            </a:r>
          </a:p>
        </p:txBody>
      </p:sp>
      <p:sp>
        <p:nvSpPr>
          <p:cNvPr id="4" name="Rettangolo 3"/>
          <p:cNvSpPr/>
          <p:nvPr/>
        </p:nvSpPr>
        <p:spPr>
          <a:xfrm>
            <a:off x="4306124" y="3395404"/>
            <a:ext cx="4209226" cy="2139047"/>
          </a:xfrm>
          <a:prstGeom prst="rect">
            <a:avLst/>
          </a:prstGeom>
        </p:spPr>
        <p:txBody>
          <a:bodyPr wrap="square">
            <a:spAutoFit/>
          </a:bodyPr>
          <a:lstStyle/>
          <a:p>
            <a:pPr>
              <a:spcAft>
                <a:spcPts val="554"/>
              </a:spcAft>
            </a:pPr>
            <a:r>
              <a:rPr lang="de-DE" sz="1600" b="1" i="0" dirty="0">
                <a:solidFill>
                  <a:srgbClr val="009AC7"/>
                </a:solidFill>
                <a:latin typeface="Calibri" pitchFamily="34" charset="0"/>
                <a:cs typeface="Calibri" pitchFamily="34" charset="0"/>
              </a:rPr>
              <a:t>VORTEILE:</a:t>
            </a:r>
          </a:p>
          <a:p>
            <a:r>
              <a:rPr lang="de-DE" sz="1600" b="1" i="0" dirty="0">
                <a:solidFill>
                  <a:srgbClr val="009AC7"/>
                </a:solidFill>
                <a:latin typeface="Calibri" pitchFamily="34" charset="0"/>
                <a:cs typeface="Calibri" pitchFamily="34" charset="0"/>
              </a:rPr>
              <a:t>01</a:t>
            </a:r>
            <a:r>
              <a:rPr lang="de-DE" sz="1600" b="0" i="0" dirty="0">
                <a:solidFill>
                  <a:srgbClr val="000000"/>
                </a:solidFill>
                <a:latin typeface="Calibri" pitchFamily="34" charset="0"/>
                <a:cs typeface="Calibri" pitchFamily="34" charset="0"/>
              </a:rPr>
              <a:t> </a:t>
            </a:r>
            <a:r>
              <a:rPr lang="de-DE" sz="1600" b="0" i="0" dirty="0">
                <a:solidFill>
                  <a:srgbClr val="575760"/>
                </a:solidFill>
                <a:latin typeface="Calibri" pitchFamily="34" charset="0"/>
                <a:cs typeface="Calibri" pitchFamily="34" charset="0"/>
              </a:rPr>
              <a:t>Das integrierte Anti-Schaum-System gewährleistet, dass der Schwimmer korrekt arbeitet.</a:t>
            </a:r>
          </a:p>
          <a:p>
            <a:r>
              <a:rPr lang="de-DE" sz="1600" b="1" i="0" dirty="0">
                <a:solidFill>
                  <a:srgbClr val="009AC7"/>
                </a:solidFill>
                <a:latin typeface="Calibri" pitchFamily="34" charset="0"/>
                <a:cs typeface="Calibri" pitchFamily="34" charset="0"/>
              </a:rPr>
              <a:t>02</a:t>
            </a:r>
            <a:r>
              <a:rPr lang="de-DE" sz="1600" b="0" i="0" dirty="0">
                <a:solidFill>
                  <a:srgbClr val="000000"/>
                </a:solidFill>
                <a:latin typeface="Calibri" pitchFamily="34" charset="0"/>
                <a:cs typeface="Calibri" pitchFamily="34" charset="0"/>
              </a:rPr>
              <a:t> </a:t>
            </a:r>
            <a:r>
              <a:rPr lang="de-DE" sz="1600" b="0" i="0" dirty="0">
                <a:solidFill>
                  <a:srgbClr val="575760"/>
                </a:solidFill>
                <a:latin typeface="Calibri" pitchFamily="34" charset="0"/>
                <a:cs typeface="Calibri" pitchFamily="34" charset="0"/>
              </a:rPr>
              <a:t>Der Schwimmer entdeckt und blockiert Flüssigkeiten, wenn der Behälter voll ist.</a:t>
            </a:r>
          </a:p>
          <a:p>
            <a:r>
              <a:rPr lang="de-DE" sz="1600" b="1" i="0" dirty="0">
                <a:solidFill>
                  <a:srgbClr val="009AC7"/>
                </a:solidFill>
                <a:latin typeface="Calibri" pitchFamily="34" charset="0"/>
                <a:cs typeface="Calibri" pitchFamily="34" charset="0"/>
              </a:rPr>
              <a:t>03</a:t>
            </a:r>
            <a:r>
              <a:rPr lang="de-DE" sz="1600" b="0" i="0" dirty="0">
                <a:solidFill>
                  <a:srgbClr val="000000"/>
                </a:solidFill>
                <a:latin typeface="Calibri" pitchFamily="34" charset="0"/>
                <a:cs typeface="Calibri" pitchFamily="34" charset="0"/>
              </a:rPr>
              <a:t> </a:t>
            </a:r>
            <a:r>
              <a:rPr lang="de-DE" sz="1600" b="0" i="0" dirty="0">
                <a:solidFill>
                  <a:srgbClr val="575760"/>
                </a:solidFill>
                <a:latin typeface="Calibri" pitchFamily="34" charset="0"/>
                <a:cs typeface="Calibri" pitchFamily="34" charset="0"/>
              </a:rPr>
              <a:t>Der Motor wird durch den Schwimmer geschützt.</a:t>
            </a:r>
          </a:p>
        </p:txBody>
      </p:sp>
    </p:spTree>
    <p:extLst>
      <p:ext uri="{BB962C8B-B14F-4D97-AF65-F5344CB8AC3E}">
        <p14:creationId xmlns:p14="http://schemas.microsoft.com/office/powerpoint/2010/main" val="5683059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5"/>
          <p:cNvSpPr>
            <a:spLocks/>
          </p:cNvSpPr>
          <p:nvPr/>
        </p:nvSpPr>
        <p:spPr bwMode="auto">
          <a:xfrm>
            <a:off x="1248554" y="698400"/>
            <a:ext cx="6917672" cy="27919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19050" tIns="19050" rIns="19050" bIns="19050" anchor="ctr">
            <a:spAutoFit/>
          </a:bodyPr>
          <a:lstStyle>
            <a:lvl1pPr>
              <a:defRPr sz="5000">
                <a:solidFill>
                  <a:srgbClr val="000000"/>
                </a:solidFill>
                <a:latin typeface="Helvetica Light" charset="0"/>
                <a:ea typeface="Helvetica Light" charset="0"/>
                <a:cs typeface="Helvetica Light" charset="0"/>
                <a:sym typeface="Helvetica Light" charset="0"/>
              </a:defRPr>
            </a:lvl1pPr>
            <a:lvl2pPr marL="742950" indent="-285750">
              <a:defRPr sz="5000">
                <a:solidFill>
                  <a:srgbClr val="000000"/>
                </a:solidFill>
                <a:latin typeface="Helvetica Light" charset="0"/>
                <a:ea typeface="Helvetica Light" charset="0"/>
                <a:cs typeface="Helvetica Light" charset="0"/>
                <a:sym typeface="Helvetica Light" charset="0"/>
              </a:defRPr>
            </a:lvl2pPr>
            <a:lvl3pPr marL="1143000" indent="-228600">
              <a:defRPr sz="5000">
                <a:solidFill>
                  <a:srgbClr val="000000"/>
                </a:solidFill>
                <a:latin typeface="Helvetica Light" charset="0"/>
                <a:ea typeface="Helvetica Light" charset="0"/>
                <a:cs typeface="Helvetica Light" charset="0"/>
                <a:sym typeface="Helvetica Light" charset="0"/>
              </a:defRPr>
            </a:lvl3pPr>
            <a:lvl4pPr marL="1600200" indent="-228600">
              <a:defRPr sz="5000">
                <a:solidFill>
                  <a:srgbClr val="000000"/>
                </a:solidFill>
                <a:latin typeface="Helvetica Light" charset="0"/>
                <a:ea typeface="Helvetica Light" charset="0"/>
                <a:cs typeface="Helvetica Light" charset="0"/>
                <a:sym typeface="Helvetica Light" charset="0"/>
              </a:defRPr>
            </a:lvl4pPr>
            <a:lvl5pPr marL="2057400" indent="-228600">
              <a:defRPr sz="5000">
                <a:solidFill>
                  <a:srgbClr val="000000"/>
                </a:solidFill>
                <a:latin typeface="Helvetica Light" charset="0"/>
                <a:ea typeface="Helvetica Light" charset="0"/>
                <a:cs typeface="Helvetica Light" charset="0"/>
                <a:sym typeface="Helvetica Light" charset="0"/>
              </a:defRPr>
            </a:lvl5pPr>
            <a:lvl6pPr marL="25146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6pPr>
            <a:lvl7pPr marL="29718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7pPr>
            <a:lvl8pPr marL="34290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8pPr>
            <a:lvl9pPr marL="38862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9pPr>
          </a:lstStyle>
          <a:p>
            <a:pPr>
              <a:spcAft>
                <a:spcPts val="1108"/>
              </a:spcAft>
            </a:pPr>
            <a:r>
              <a:rPr lang="de-DE" sz="2500" b="1" i="0" dirty="0">
                <a:solidFill>
                  <a:srgbClr val="009AC7"/>
                </a:solidFill>
                <a:latin typeface="Calibri" pitchFamily="34" charset="0"/>
                <a:cs typeface="Calibri" pitchFamily="34" charset="0"/>
              </a:rPr>
              <a:t>6. UNABHÄNGIGE MOTOREN – </a:t>
            </a:r>
            <a:br>
              <a:rPr lang="de-DE" sz="2500" b="1" i="0" dirty="0">
                <a:solidFill>
                  <a:srgbClr val="009AC7"/>
                </a:solidFill>
                <a:latin typeface="Calibri" pitchFamily="34" charset="0"/>
                <a:cs typeface="Calibri" pitchFamily="34" charset="0"/>
              </a:rPr>
            </a:br>
            <a:r>
              <a:rPr lang="de-DE" sz="2500" b="1" i="0" dirty="0">
                <a:solidFill>
                  <a:srgbClr val="8DC600"/>
                </a:solidFill>
                <a:latin typeface="Calibri" pitchFamily="34" charset="0"/>
                <a:cs typeface="Calibri" pitchFamily="34" charset="0"/>
              </a:rPr>
              <a:t>KEIN LEISTUNGSVERLUST</a:t>
            </a:r>
          </a:p>
          <a:p>
            <a:pPr>
              <a:spcAft>
                <a:spcPts val="1108"/>
              </a:spcAft>
            </a:pPr>
            <a:r>
              <a:rPr lang="de-DE" sz="1600" b="0" i="0" dirty="0">
                <a:solidFill>
                  <a:srgbClr val="575760"/>
                </a:solidFill>
                <a:latin typeface="Calibri" pitchFamily="34" charset="0"/>
                <a:cs typeface="Calibri" pitchFamily="34" charset="0"/>
              </a:rPr>
              <a:t>Mit 2 oder 3 Motoren ausgerüstete Maschinen besitzen </a:t>
            </a:r>
            <a:r>
              <a:rPr lang="de-DE" sz="1600" b="1" i="0" dirty="0">
                <a:solidFill>
                  <a:srgbClr val="575760"/>
                </a:solidFill>
                <a:latin typeface="Calibri" pitchFamily="34" charset="0"/>
                <a:cs typeface="Calibri" pitchFamily="34" charset="0"/>
              </a:rPr>
              <a:t>Spezialventile</a:t>
            </a:r>
            <a:r>
              <a:rPr lang="de-DE" sz="1600" b="0" i="0" dirty="0">
                <a:solidFill>
                  <a:srgbClr val="575760"/>
                </a:solidFill>
                <a:latin typeface="Calibri" pitchFamily="34" charset="0"/>
                <a:cs typeface="Calibri" pitchFamily="34" charset="0"/>
              </a:rPr>
              <a:t>, welche das getrennte Anschalten der Motoren ohne jeglichen Leistungsverlust ermöglichen. </a:t>
            </a:r>
          </a:p>
          <a:p>
            <a:pPr>
              <a:spcAft>
                <a:spcPts val="1108"/>
              </a:spcAft>
            </a:pPr>
            <a:r>
              <a:rPr lang="de-DE" sz="1600" b="0" i="0" dirty="0">
                <a:solidFill>
                  <a:srgbClr val="575760"/>
                </a:solidFill>
                <a:latin typeface="Calibri" pitchFamily="34" charset="0"/>
                <a:cs typeface="Calibri" pitchFamily="34" charset="0"/>
              </a:rPr>
              <a:t>Diese Funktion erlaubt es dem Bediener, je nach den spezifischen Anwendungen </a:t>
            </a:r>
            <a:r>
              <a:rPr lang="de-DE" sz="1600" b="1" i="0" dirty="0">
                <a:solidFill>
                  <a:srgbClr val="575760"/>
                </a:solidFill>
                <a:latin typeface="Calibri" pitchFamily="34" charset="0"/>
                <a:cs typeface="Calibri" pitchFamily="34" charset="0"/>
              </a:rPr>
              <a:t>die Stärke zu regeln</a:t>
            </a:r>
            <a:r>
              <a:rPr lang="de-DE" sz="1600" b="0" i="0" dirty="0">
                <a:solidFill>
                  <a:srgbClr val="575760"/>
                </a:solidFill>
                <a:latin typeface="Calibri" pitchFamily="34" charset="0"/>
                <a:cs typeface="Calibri" pitchFamily="34" charset="0"/>
              </a:rPr>
              <a:t> und über einen </a:t>
            </a:r>
            <a:r>
              <a:rPr lang="de-DE" sz="1600" b="1" i="0" dirty="0">
                <a:solidFill>
                  <a:srgbClr val="575760"/>
                </a:solidFill>
                <a:latin typeface="Calibri" pitchFamily="34" charset="0"/>
                <a:cs typeface="Calibri" pitchFamily="34" charset="0"/>
              </a:rPr>
              <a:t>Reservemotor zu verfügen</a:t>
            </a:r>
            <a:r>
              <a:rPr lang="de-DE" sz="1600" b="0" i="0" dirty="0">
                <a:solidFill>
                  <a:srgbClr val="575760"/>
                </a:solidFill>
                <a:latin typeface="Calibri" pitchFamily="34" charset="0"/>
                <a:cs typeface="Calibri" pitchFamily="34" charset="0"/>
              </a:rPr>
              <a:t>. </a:t>
            </a:r>
          </a:p>
          <a:p>
            <a:pPr>
              <a:spcAft>
                <a:spcPts val="1108"/>
              </a:spcAft>
            </a:pPr>
            <a:r>
              <a:rPr lang="de-DE" sz="1600" b="1" i="0" dirty="0">
                <a:solidFill>
                  <a:srgbClr val="575760"/>
                </a:solidFill>
                <a:latin typeface="Calibri" pitchFamily="34" charset="0"/>
                <a:cs typeface="Calibri" pitchFamily="34" charset="0"/>
              </a:rPr>
              <a:t>Leuchtanzeigen </a:t>
            </a:r>
            <a:r>
              <a:rPr lang="de-DE" sz="1600" b="0" i="0" dirty="0">
                <a:solidFill>
                  <a:srgbClr val="575760"/>
                </a:solidFill>
                <a:latin typeface="Calibri" pitchFamily="34" charset="0"/>
                <a:cs typeface="Calibri" pitchFamily="34" charset="0"/>
              </a:rPr>
              <a:t>zeigen, wie viele Motoren gerade laufen und melden, falls das Stromzuführungskabel keinen Strom führt.</a:t>
            </a:r>
          </a:p>
        </p:txBody>
      </p:sp>
      <p:sp>
        <p:nvSpPr>
          <p:cNvPr id="11" name="Segnaposto numero diapositiva 10"/>
          <p:cNvSpPr>
            <a:spLocks noGrp="1"/>
          </p:cNvSpPr>
          <p:nvPr>
            <p:ph type="sldNum" sz="quarter" idx="4294967295"/>
          </p:nvPr>
        </p:nvSpPr>
        <p:spPr>
          <a:xfrm>
            <a:off x="6457950" y="6131172"/>
            <a:ext cx="2057400" cy="337038"/>
          </a:xfrm>
          <a:prstGeom prst="rect">
            <a:avLst/>
          </a:prstGeom>
        </p:spPr>
        <p:txBody>
          <a:bodyPr/>
          <a:lstStyle/>
          <a:p>
            <a:fld id="{48F63A3B-78C7-47BE-AE5E-E10140E04643}" type="slidenum">
              <a:rPr lang="en-US" smtClean="0">
                <a:solidFill>
                  <a:prstClr val="black">
                    <a:tint val="75000"/>
                  </a:prstClr>
                </a:solidFill>
                <a:latin typeface="Calibri" pitchFamily="34" charset="0"/>
                <a:cs typeface="Calibri" pitchFamily="34" charset="0"/>
              </a:rPr>
              <a:pPr/>
              <a:t>23</a:t>
            </a:fld>
            <a:endParaRPr lang="en-US" dirty="0">
              <a:solidFill>
                <a:prstClr val="black">
                  <a:tint val="75000"/>
                </a:prstClr>
              </a:solidFill>
              <a:latin typeface="Calibri" pitchFamily="34" charset="0"/>
              <a:cs typeface="Calibri" pitchFamily="34" charset="0"/>
            </a:endParaRPr>
          </a:p>
        </p:txBody>
      </p:sp>
      <p:sp>
        <p:nvSpPr>
          <p:cNvPr id="4" name="Rettangolo 3"/>
          <p:cNvSpPr/>
          <p:nvPr/>
        </p:nvSpPr>
        <p:spPr>
          <a:xfrm>
            <a:off x="4505531" y="3730007"/>
            <a:ext cx="3855198" cy="1400383"/>
          </a:xfrm>
          <a:prstGeom prst="rect">
            <a:avLst/>
          </a:prstGeom>
        </p:spPr>
        <p:txBody>
          <a:bodyPr wrap="square">
            <a:spAutoFit/>
          </a:bodyPr>
          <a:lstStyle/>
          <a:p>
            <a:pPr>
              <a:spcAft>
                <a:spcPts val="554"/>
              </a:spcAft>
            </a:pPr>
            <a:r>
              <a:rPr lang="de-DE" sz="1600" b="1" i="0" dirty="0">
                <a:solidFill>
                  <a:srgbClr val="009AC7"/>
                </a:solidFill>
                <a:latin typeface="Calibri" pitchFamily="34" charset="0"/>
                <a:cs typeface="Calibri" pitchFamily="34" charset="0"/>
              </a:rPr>
              <a:t>VORTEILE:</a:t>
            </a:r>
          </a:p>
          <a:p>
            <a:r>
              <a:rPr lang="de-DE" sz="1600" b="1" i="0" dirty="0">
                <a:solidFill>
                  <a:srgbClr val="009AC7"/>
                </a:solidFill>
                <a:latin typeface="Calibri" pitchFamily="34" charset="0"/>
                <a:cs typeface="Calibri" pitchFamily="34" charset="0"/>
              </a:rPr>
              <a:t>01</a:t>
            </a:r>
            <a:r>
              <a:rPr lang="de-DE" sz="1600" b="0" i="0" dirty="0">
                <a:solidFill>
                  <a:srgbClr val="000000"/>
                </a:solidFill>
                <a:latin typeface="Calibri" pitchFamily="34" charset="0"/>
                <a:cs typeface="Calibri" pitchFamily="34" charset="0"/>
              </a:rPr>
              <a:t> </a:t>
            </a:r>
            <a:r>
              <a:rPr lang="de-DE" sz="1600" b="0" i="0" dirty="0">
                <a:solidFill>
                  <a:srgbClr val="575760"/>
                </a:solidFill>
                <a:latin typeface="Calibri" pitchFamily="34" charset="0"/>
                <a:cs typeface="Calibri" pitchFamily="34" charset="0"/>
              </a:rPr>
              <a:t>Auswahl der erforderlichen Stärke je nach Nutzungsart.</a:t>
            </a:r>
          </a:p>
          <a:p>
            <a:r>
              <a:rPr lang="de-DE" sz="1600" b="1" i="0" dirty="0">
                <a:solidFill>
                  <a:srgbClr val="009AC7"/>
                </a:solidFill>
                <a:latin typeface="Calibri" pitchFamily="34" charset="0"/>
                <a:cs typeface="Calibri" pitchFamily="34" charset="0"/>
              </a:rPr>
              <a:t>02</a:t>
            </a:r>
            <a:r>
              <a:rPr lang="de-DE" sz="1600" b="0" i="0" dirty="0">
                <a:solidFill>
                  <a:srgbClr val="000000"/>
                </a:solidFill>
                <a:latin typeface="Calibri" pitchFamily="34" charset="0"/>
                <a:cs typeface="Calibri" pitchFamily="34" charset="0"/>
              </a:rPr>
              <a:t> </a:t>
            </a:r>
            <a:r>
              <a:rPr lang="de-DE" sz="1600" b="0" i="0" dirty="0">
                <a:solidFill>
                  <a:srgbClr val="575760"/>
                </a:solidFill>
                <a:latin typeface="Calibri" pitchFamily="34" charset="0"/>
                <a:cs typeface="Calibri" pitchFamily="34" charset="0"/>
              </a:rPr>
              <a:t>Potenzial, einen gebrauchsfertigen Motor in Reserve zu haben.</a:t>
            </a:r>
          </a:p>
        </p:txBody>
      </p:sp>
      <p:pic>
        <p:nvPicPr>
          <p:cNvPr id="2" name="Immagine 1"/>
          <p:cNvPicPr>
            <a:picLocks noChangeAspect="1"/>
          </p:cNvPicPr>
          <p:nvPr/>
        </p:nvPicPr>
        <p:blipFill>
          <a:blip r:embed="rId3"/>
          <a:stretch>
            <a:fillRect/>
          </a:stretch>
        </p:blipFill>
        <p:spPr>
          <a:xfrm>
            <a:off x="1447961" y="3796476"/>
            <a:ext cx="2326412" cy="1587869"/>
          </a:xfrm>
          <a:prstGeom prst="ellipse">
            <a:avLst/>
          </a:prstGeom>
          <a:ln>
            <a:solidFill>
              <a:srgbClr val="009AC7"/>
            </a:solidFill>
          </a:ln>
        </p:spPr>
      </p:pic>
      <p:cxnSp>
        <p:nvCxnSpPr>
          <p:cNvPr id="12" name="Connettore 2 11"/>
          <p:cNvCxnSpPr/>
          <p:nvPr/>
        </p:nvCxnSpPr>
        <p:spPr>
          <a:xfrm flipV="1">
            <a:off x="2112650" y="5524668"/>
            <a:ext cx="132938" cy="332345"/>
          </a:xfrm>
          <a:prstGeom prst="straightConnector1">
            <a:avLst/>
          </a:prstGeom>
          <a:ln>
            <a:solidFill>
              <a:srgbClr val="009AC7"/>
            </a:solidFill>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p:cNvSpPr txBox="1"/>
          <p:nvPr/>
        </p:nvSpPr>
        <p:spPr>
          <a:xfrm>
            <a:off x="1468924" y="5857013"/>
            <a:ext cx="1661723" cy="348109"/>
          </a:xfrm>
          <a:prstGeom prst="rect">
            <a:avLst/>
          </a:prstGeom>
          <a:noFill/>
        </p:spPr>
        <p:txBody>
          <a:bodyPr wrap="square" rtlCol="0">
            <a:spAutoFit/>
          </a:bodyPr>
          <a:lstStyle/>
          <a:p>
            <a:r>
              <a:rPr lang="de-DE" sz="1600" b="0" i="0" dirty="0">
                <a:solidFill>
                  <a:srgbClr val="575760"/>
                </a:solidFill>
                <a:latin typeface="Calibri" pitchFamily="34" charset="0"/>
                <a:cs typeface="Calibri" pitchFamily="34" charset="0"/>
              </a:rPr>
              <a:t>Leuchtschalter</a:t>
            </a:r>
          </a:p>
        </p:txBody>
      </p:sp>
    </p:spTree>
    <p:extLst>
      <p:ext uri="{BB962C8B-B14F-4D97-AF65-F5344CB8AC3E}">
        <p14:creationId xmlns:p14="http://schemas.microsoft.com/office/powerpoint/2010/main" val="7633723"/>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5"/>
          <p:cNvSpPr>
            <a:spLocks/>
          </p:cNvSpPr>
          <p:nvPr/>
        </p:nvSpPr>
        <p:spPr bwMode="auto">
          <a:xfrm>
            <a:off x="1315024" y="698400"/>
            <a:ext cx="6796882" cy="16876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19050" tIns="19050" rIns="19050" bIns="19050" anchor="ctr">
            <a:spAutoFit/>
          </a:bodyPr>
          <a:lstStyle>
            <a:lvl1pPr>
              <a:defRPr sz="5000">
                <a:solidFill>
                  <a:srgbClr val="000000"/>
                </a:solidFill>
                <a:latin typeface="Helvetica Light" charset="0"/>
                <a:ea typeface="Helvetica Light" charset="0"/>
                <a:cs typeface="Helvetica Light" charset="0"/>
                <a:sym typeface="Helvetica Light" charset="0"/>
              </a:defRPr>
            </a:lvl1pPr>
            <a:lvl2pPr marL="742950" indent="-285750">
              <a:defRPr sz="5000">
                <a:solidFill>
                  <a:srgbClr val="000000"/>
                </a:solidFill>
                <a:latin typeface="Helvetica Light" charset="0"/>
                <a:ea typeface="Helvetica Light" charset="0"/>
                <a:cs typeface="Helvetica Light" charset="0"/>
                <a:sym typeface="Helvetica Light" charset="0"/>
              </a:defRPr>
            </a:lvl2pPr>
            <a:lvl3pPr marL="1143000" indent="-228600">
              <a:defRPr sz="5000">
                <a:solidFill>
                  <a:srgbClr val="000000"/>
                </a:solidFill>
                <a:latin typeface="Helvetica Light" charset="0"/>
                <a:ea typeface="Helvetica Light" charset="0"/>
                <a:cs typeface="Helvetica Light" charset="0"/>
                <a:sym typeface="Helvetica Light" charset="0"/>
              </a:defRPr>
            </a:lvl3pPr>
            <a:lvl4pPr marL="1600200" indent="-228600">
              <a:defRPr sz="5000">
                <a:solidFill>
                  <a:srgbClr val="000000"/>
                </a:solidFill>
                <a:latin typeface="Helvetica Light" charset="0"/>
                <a:ea typeface="Helvetica Light" charset="0"/>
                <a:cs typeface="Helvetica Light" charset="0"/>
                <a:sym typeface="Helvetica Light" charset="0"/>
              </a:defRPr>
            </a:lvl4pPr>
            <a:lvl5pPr marL="2057400" indent="-228600">
              <a:defRPr sz="5000">
                <a:solidFill>
                  <a:srgbClr val="000000"/>
                </a:solidFill>
                <a:latin typeface="Helvetica Light" charset="0"/>
                <a:ea typeface="Helvetica Light" charset="0"/>
                <a:cs typeface="Helvetica Light" charset="0"/>
                <a:sym typeface="Helvetica Light" charset="0"/>
              </a:defRPr>
            </a:lvl5pPr>
            <a:lvl6pPr marL="25146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6pPr>
            <a:lvl7pPr marL="29718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7pPr>
            <a:lvl8pPr marL="34290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8pPr>
            <a:lvl9pPr marL="3886200" indent="-228600" defTabSz="825500" eaLnBrk="0" fontAlgn="base" hangingPunct="0">
              <a:spcBef>
                <a:spcPct val="0"/>
              </a:spcBef>
              <a:spcAft>
                <a:spcPct val="0"/>
              </a:spcAft>
              <a:defRPr sz="5000">
                <a:solidFill>
                  <a:srgbClr val="000000"/>
                </a:solidFill>
                <a:latin typeface="Helvetica Light" charset="0"/>
                <a:ea typeface="Helvetica Light" charset="0"/>
                <a:cs typeface="Helvetica Light" charset="0"/>
                <a:sym typeface="Helvetica Light" charset="0"/>
              </a:defRPr>
            </a:lvl9pPr>
          </a:lstStyle>
          <a:p>
            <a:pPr>
              <a:spcAft>
                <a:spcPts val="1108"/>
              </a:spcAft>
            </a:pPr>
            <a:r>
              <a:rPr lang="de-DE" sz="2500" b="1" i="0" dirty="0">
                <a:solidFill>
                  <a:srgbClr val="009AC7"/>
                </a:solidFill>
                <a:latin typeface="Calibri" pitchFamily="34" charset="0"/>
                <a:cs typeface="Calibri" pitchFamily="34" charset="0"/>
              </a:rPr>
              <a:t>7. ABLASSSCHLAUCH UND KIPPWAGEN –</a:t>
            </a:r>
            <a:r>
              <a:rPr lang="de-DE" altLang="zh-CN" sz="2500" b="1" dirty="0">
                <a:solidFill>
                  <a:srgbClr val="009AC7"/>
                </a:solidFill>
                <a:latin typeface="Calibri" pitchFamily="34" charset="0"/>
                <a:cs typeface="Calibri" pitchFamily="34" charset="0"/>
              </a:rPr>
              <a:t> </a:t>
            </a:r>
            <a:r>
              <a:rPr lang="de-DE" sz="2500" b="1" i="0" dirty="0">
                <a:solidFill>
                  <a:srgbClr val="8DC600"/>
                </a:solidFill>
                <a:latin typeface="Calibri" pitchFamily="34" charset="0"/>
                <a:cs typeface="Calibri" pitchFamily="34" charset="0"/>
              </a:rPr>
              <a:t>BEQUEMES ENTLEEREN DES BEHÄLTERS</a:t>
            </a:r>
          </a:p>
          <a:p>
            <a:r>
              <a:rPr lang="de-DE" sz="1600" b="0" i="0" dirty="0">
                <a:solidFill>
                  <a:srgbClr val="575760"/>
                </a:solidFill>
                <a:latin typeface="Calibri" pitchFamily="34" charset="0"/>
                <a:cs typeface="Calibri" pitchFamily="34" charset="0"/>
              </a:rPr>
              <a:t>Nass-/Trockensauger mit hohem Fassungsvermögen sind mit einer Ablassventilvorrichtung oder einem Kippwagen ausgerüstet, </a:t>
            </a:r>
            <a:r>
              <a:rPr lang="de-DE" sz="1600" b="1" i="0" dirty="0">
                <a:solidFill>
                  <a:srgbClr val="575760"/>
                </a:solidFill>
                <a:latin typeface="Calibri" pitchFamily="34" charset="0"/>
                <a:cs typeface="Calibri" pitchFamily="34" charset="0"/>
              </a:rPr>
              <a:t>um die Entleerungsarbeiten noch bequemer und schneller zu gestalten</a:t>
            </a:r>
            <a:r>
              <a:rPr lang="de-DE" sz="1600" b="0" i="0" dirty="0">
                <a:solidFill>
                  <a:srgbClr val="575760"/>
                </a:solidFill>
                <a:latin typeface="Calibri" pitchFamily="34" charset="0"/>
                <a:cs typeface="Calibri" pitchFamily="34" charset="0"/>
              </a:rPr>
              <a:t>.</a:t>
            </a:r>
          </a:p>
        </p:txBody>
      </p:sp>
      <p:sp>
        <p:nvSpPr>
          <p:cNvPr id="11" name="Segnaposto numero diapositiva 10"/>
          <p:cNvSpPr>
            <a:spLocks noGrp="1"/>
          </p:cNvSpPr>
          <p:nvPr>
            <p:ph type="sldNum" sz="quarter" idx="4294967295"/>
          </p:nvPr>
        </p:nvSpPr>
        <p:spPr>
          <a:xfrm>
            <a:off x="6457950" y="6131172"/>
            <a:ext cx="2057400" cy="337038"/>
          </a:xfrm>
          <a:prstGeom prst="rect">
            <a:avLst/>
          </a:prstGeom>
        </p:spPr>
        <p:txBody>
          <a:bodyPr/>
          <a:lstStyle/>
          <a:p>
            <a:fld id="{48F63A3B-78C7-47BE-AE5E-E10140E04643}" type="slidenum">
              <a:rPr lang="en-US" smtClean="0">
                <a:solidFill>
                  <a:prstClr val="black">
                    <a:tint val="75000"/>
                  </a:prstClr>
                </a:solidFill>
                <a:latin typeface="Calibri" pitchFamily="34" charset="0"/>
                <a:cs typeface="Calibri" pitchFamily="34" charset="0"/>
              </a:rPr>
              <a:pPr/>
              <a:t>24</a:t>
            </a:fld>
            <a:endParaRPr lang="en-US" dirty="0">
              <a:solidFill>
                <a:prstClr val="black">
                  <a:tint val="75000"/>
                </a:prstClr>
              </a:solidFill>
              <a:latin typeface="Calibri" pitchFamily="34" charset="0"/>
              <a:cs typeface="Calibri" pitchFamily="34" charset="0"/>
            </a:endParaRPr>
          </a:p>
        </p:txBody>
      </p:sp>
      <p:sp>
        <p:nvSpPr>
          <p:cNvPr id="4" name="Rettangolo 3"/>
          <p:cNvSpPr/>
          <p:nvPr/>
        </p:nvSpPr>
        <p:spPr>
          <a:xfrm>
            <a:off x="4638469" y="3030187"/>
            <a:ext cx="3921666" cy="1448153"/>
          </a:xfrm>
          <a:prstGeom prst="rect">
            <a:avLst/>
          </a:prstGeom>
        </p:spPr>
        <p:txBody>
          <a:bodyPr wrap="square">
            <a:spAutoFit/>
          </a:bodyPr>
          <a:lstStyle/>
          <a:p>
            <a:pPr>
              <a:spcAft>
                <a:spcPts val="554"/>
              </a:spcAft>
            </a:pPr>
            <a:r>
              <a:rPr lang="de-DE" sz="1600" b="1" i="0" dirty="0">
                <a:solidFill>
                  <a:srgbClr val="009AC7"/>
                </a:solidFill>
                <a:latin typeface="Calibri" pitchFamily="34" charset="0"/>
                <a:cs typeface="Calibri" pitchFamily="34" charset="0"/>
              </a:rPr>
              <a:t>VORTEILE:</a:t>
            </a:r>
          </a:p>
          <a:p>
            <a:r>
              <a:rPr lang="de-DE" sz="1600" b="1" i="0" dirty="0">
                <a:solidFill>
                  <a:srgbClr val="009AC7"/>
                </a:solidFill>
                <a:latin typeface="Calibri" pitchFamily="34" charset="0"/>
                <a:cs typeface="Calibri" pitchFamily="34" charset="0"/>
              </a:rPr>
              <a:t>01</a:t>
            </a:r>
            <a:r>
              <a:rPr lang="de-DE" sz="1600" b="0" i="0" dirty="0">
                <a:solidFill>
                  <a:srgbClr val="000000"/>
                </a:solidFill>
                <a:latin typeface="Calibri" pitchFamily="34" charset="0"/>
                <a:cs typeface="Calibri" pitchFamily="34" charset="0"/>
              </a:rPr>
              <a:t> </a:t>
            </a:r>
            <a:r>
              <a:rPr lang="de-DE" sz="1600" b="0" i="0" dirty="0">
                <a:solidFill>
                  <a:srgbClr val="575760"/>
                </a:solidFill>
                <a:latin typeface="Calibri" pitchFamily="34" charset="0"/>
                <a:cs typeface="Calibri" pitchFamily="34" charset="0"/>
              </a:rPr>
              <a:t>Für Arbeitseffizienz und totale Arbeitssicherheit konzipiert.</a:t>
            </a:r>
          </a:p>
          <a:p>
            <a:r>
              <a:rPr lang="de-DE" sz="1600" b="1" i="0" dirty="0">
                <a:solidFill>
                  <a:srgbClr val="009AC7"/>
                </a:solidFill>
                <a:latin typeface="Calibri" pitchFamily="34" charset="0"/>
                <a:cs typeface="Calibri" pitchFamily="34" charset="0"/>
              </a:rPr>
              <a:t>02</a:t>
            </a:r>
            <a:r>
              <a:rPr lang="de-DE" sz="1600" b="0" i="0" dirty="0">
                <a:solidFill>
                  <a:srgbClr val="000000"/>
                </a:solidFill>
                <a:latin typeface="Calibri" pitchFamily="34" charset="0"/>
                <a:cs typeface="Calibri" pitchFamily="34" charset="0"/>
              </a:rPr>
              <a:t> </a:t>
            </a:r>
            <a:r>
              <a:rPr lang="de-DE" sz="1600" b="0" i="0" dirty="0">
                <a:solidFill>
                  <a:srgbClr val="575760"/>
                </a:solidFill>
                <a:latin typeface="Calibri" pitchFamily="34" charset="0"/>
                <a:cs typeface="Calibri" pitchFamily="34" charset="0"/>
              </a:rPr>
              <a:t>Ideal für große Mengen an Flüssigkeiten.</a:t>
            </a:r>
          </a:p>
          <a:p>
            <a:r>
              <a:rPr lang="de-DE" sz="1600" b="1" i="0" dirty="0">
                <a:solidFill>
                  <a:srgbClr val="009AC7"/>
                </a:solidFill>
                <a:latin typeface="Calibri" pitchFamily="34" charset="0"/>
                <a:cs typeface="Calibri" pitchFamily="34" charset="0"/>
              </a:rPr>
              <a:t>03</a:t>
            </a:r>
            <a:r>
              <a:rPr lang="de-DE" sz="1600" b="0" i="0" dirty="0">
                <a:solidFill>
                  <a:srgbClr val="575760"/>
                </a:solidFill>
                <a:latin typeface="Calibri" pitchFamily="34" charset="0"/>
                <a:cs typeface="Calibri" pitchFamily="34" charset="0"/>
              </a:rPr>
              <a:t> Benutzerfreundliches Design.</a:t>
            </a:r>
          </a:p>
        </p:txBody>
      </p:sp>
      <p:pic>
        <p:nvPicPr>
          <p:cNvPr id="8" name="Immagine 7"/>
          <p:cNvPicPr>
            <a:picLocks noChangeAspect="1"/>
          </p:cNvPicPr>
          <p:nvPr/>
        </p:nvPicPr>
        <p:blipFill rotWithShape="1">
          <a:blip r:embed="rId3" cstate="email">
            <a:grayscl/>
            <a:extLst>
              <a:ext uri="{28A0092B-C50C-407E-A947-70E740481C1C}">
                <a14:useLocalDpi xmlns:a14="http://schemas.microsoft.com/office/drawing/2010/main"/>
              </a:ext>
            </a:extLst>
          </a:blip>
          <a:srcRect l="-26510" t="-6846" r="-20917"/>
          <a:stretch/>
        </p:blipFill>
        <p:spPr>
          <a:xfrm>
            <a:off x="1913243" y="4160159"/>
            <a:ext cx="1983015" cy="1744107"/>
          </a:xfrm>
          <a:prstGeom prst="ellipse">
            <a:avLst/>
          </a:prstGeom>
          <a:ln>
            <a:solidFill>
              <a:srgbClr val="009AC7"/>
            </a:solidFill>
          </a:ln>
        </p:spPr>
      </p:pic>
      <p:pic>
        <p:nvPicPr>
          <p:cNvPr id="9" name="Immagine 8"/>
          <p:cNvPicPr>
            <a:picLocks noChangeAspect="1"/>
          </p:cNvPicPr>
          <p:nvPr/>
        </p:nvPicPr>
        <p:blipFill>
          <a:blip r:embed="rId4" cstate="email">
            <a:grayscl/>
            <a:extLst>
              <a:ext uri="{28A0092B-C50C-407E-A947-70E740481C1C}">
                <a14:useLocalDpi xmlns:a14="http://schemas.microsoft.com/office/drawing/2010/main"/>
              </a:ext>
            </a:extLst>
          </a:blip>
          <a:stretch>
            <a:fillRect/>
          </a:stretch>
        </p:blipFill>
        <p:spPr>
          <a:xfrm>
            <a:off x="1979713" y="2697842"/>
            <a:ext cx="1768208" cy="1131114"/>
          </a:xfrm>
          <a:prstGeom prst="ellipse">
            <a:avLst/>
          </a:prstGeom>
          <a:ln>
            <a:solidFill>
              <a:srgbClr val="009AC7"/>
            </a:solidFill>
          </a:ln>
        </p:spPr>
      </p:pic>
      <p:sp>
        <p:nvSpPr>
          <p:cNvPr id="10" name="CasellaDiTesto 9"/>
          <p:cNvSpPr txBox="1"/>
          <p:nvPr/>
        </p:nvSpPr>
        <p:spPr>
          <a:xfrm>
            <a:off x="450927" y="3031794"/>
            <a:ext cx="1462316" cy="338554"/>
          </a:xfrm>
          <a:prstGeom prst="rect">
            <a:avLst/>
          </a:prstGeom>
          <a:noFill/>
        </p:spPr>
        <p:txBody>
          <a:bodyPr wrap="square" rtlCol="0">
            <a:spAutoFit/>
          </a:bodyPr>
          <a:lstStyle/>
          <a:p>
            <a:r>
              <a:rPr lang="de-DE" sz="1600" b="0" i="0" dirty="0">
                <a:solidFill>
                  <a:srgbClr val="575760"/>
                </a:solidFill>
                <a:latin typeface="Calibri" pitchFamily="34" charset="0"/>
                <a:cs typeface="Calibri" pitchFamily="34" charset="0"/>
              </a:rPr>
              <a:t>Ablassschlauch</a:t>
            </a:r>
          </a:p>
        </p:txBody>
      </p:sp>
      <p:sp>
        <p:nvSpPr>
          <p:cNvPr id="16" name="CasellaDiTesto 15"/>
          <p:cNvSpPr txBox="1"/>
          <p:nvPr/>
        </p:nvSpPr>
        <p:spPr>
          <a:xfrm>
            <a:off x="450927" y="4758379"/>
            <a:ext cx="1462316" cy="338554"/>
          </a:xfrm>
          <a:prstGeom prst="rect">
            <a:avLst/>
          </a:prstGeom>
          <a:noFill/>
        </p:spPr>
        <p:txBody>
          <a:bodyPr wrap="square" rtlCol="0">
            <a:spAutoFit/>
          </a:bodyPr>
          <a:lstStyle/>
          <a:p>
            <a:r>
              <a:rPr lang="de-DE" sz="1600" b="0" i="0" dirty="0">
                <a:solidFill>
                  <a:srgbClr val="575760"/>
                </a:solidFill>
                <a:latin typeface="Calibri" pitchFamily="34" charset="0"/>
                <a:cs typeface="Calibri" pitchFamily="34" charset="0"/>
              </a:rPr>
              <a:t>Kippfahrgestell</a:t>
            </a:r>
          </a:p>
        </p:txBody>
      </p:sp>
    </p:spTree>
    <p:extLst>
      <p:ext uri="{BB962C8B-B14F-4D97-AF65-F5344CB8AC3E}">
        <p14:creationId xmlns:p14="http://schemas.microsoft.com/office/powerpoint/2010/main" val="2102411464"/>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z="4800" b="1" i="0" dirty="0">
                <a:solidFill>
                  <a:srgbClr val="009BBE"/>
                </a:solidFill>
                <a:latin typeface="Calibri" pitchFamily="34" charset="0"/>
                <a:cs typeface="Calibri" pitchFamily="34" charset="0"/>
              </a:rPr>
              <a:t>Einzelheiten zu den Paletten</a:t>
            </a:r>
          </a:p>
        </p:txBody>
      </p:sp>
      <p:graphicFrame>
        <p:nvGraphicFramePr>
          <p:cNvPr id="4" name="Table 3"/>
          <p:cNvGraphicFramePr>
            <a:graphicFrameLocks noGrp="1"/>
          </p:cNvGraphicFramePr>
          <p:nvPr>
            <p:extLst>
              <p:ext uri="{D42A27DB-BD31-4B8C-83A1-F6EECF244321}">
                <p14:modId xmlns:p14="http://schemas.microsoft.com/office/powerpoint/2010/main" val="2124911215"/>
              </p:ext>
            </p:extLst>
          </p:nvPr>
        </p:nvGraphicFramePr>
        <p:xfrm>
          <a:off x="1186249" y="4242139"/>
          <a:ext cx="4753231" cy="1485900"/>
        </p:xfrm>
        <a:graphic>
          <a:graphicData uri="http://schemas.openxmlformats.org/drawingml/2006/table">
            <a:tbl>
              <a:tblPr firstRow="1" firstCol="1" bandRow="1">
                <a:tableStyleId>{5C22544A-7EE6-4342-B048-85BDC9FD1C3A}</a:tableStyleId>
              </a:tblPr>
              <a:tblGrid>
                <a:gridCol w="802108">
                  <a:extLst>
                    <a:ext uri="{9D8B030D-6E8A-4147-A177-3AD203B41FA5}">
                      <a16:colId xmlns:a16="http://schemas.microsoft.com/office/drawing/2014/main" val="20000"/>
                    </a:ext>
                  </a:extLst>
                </a:gridCol>
                <a:gridCol w="555958">
                  <a:extLst>
                    <a:ext uri="{9D8B030D-6E8A-4147-A177-3AD203B41FA5}">
                      <a16:colId xmlns:a16="http://schemas.microsoft.com/office/drawing/2014/main" val="20001"/>
                    </a:ext>
                  </a:extLst>
                </a:gridCol>
                <a:gridCol w="679033">
                  <a:extLst>
                    <a:ext uri="{9D8B030D-6E8A-4147-A177-3AD203B41FA5}">
                      <a16:colId xmlns:a16="http://schemas.microsoft.com/office/drawing/2014/main" val="20002"/>
                    </a:ext>
                  </a:extLst>
                </a:gridCol>
                <a:gridCol w="679033">
                  <a:extLst>
                    <a:ext uri="{9D8B030D-6E8A-4147-A177-3AD203B41FA5}">
                      <a16:colId xmlns:a16="http://schemas.microsoft.com/office/drawing/2014/main" val="20003"/>
                    </a:ext>
                  </a:extLst>
                </a:gridCol>
                <a:gridCol w="679033">
                  <a:extLst>
                    <a:ext uri="{9D8B030D-6E8A-4147-A177-3AD203B41FA5}">
                      <a16:colId xmlns:a16="http://schemas.microsoft.com/office/drawing/2014/main" val="20004"/>
                    </a:ext>
                  </a:extLst>
                </a:gridCol>
                <a:gridCol w="679033">
                  <a:extLst>
                    <a:ext uri="{9D8B030D-6E8A-4147-A177-3AD203B41FA5}">
                      <a16:colId xmlns:a16="http://schemas.microsoft.com/office/drawing/2014/main" val="20005"/>
                    </a:ext>
                  </a:extLst>
                </a:gridCol>
                <a:gridCol w="679033">
                  <a:extLst>
                    <a:ext uri="{9D8B030D-6E8A-4147-A177-3AD203B41FA5}">
                      <a16:colId xmlns:a16="http://schemas.microsoft.com/office/drawing/2014/main" val="20006"/>
                    </a:ext>
                  </a:extLst>
                </a:gridCol>
              </a:tblGrid>
              <a:tr h="190500">
                <a:tc>
                  <a:txBody>
                    <a:bodyPr/>
                    <a:lstStyle/>
                    <a:p>
                      <a:endParaRPr lang="en-US" sz="1000" dirty="0">
                        <a:effectLst/>
                        <a:latin typeface="Calibri" pitchFamily="34" charset="0"/>
                        <a:cs typeface="Calibri" pitchFamily="34" charset="0"/>
                      </a:endParaRPr>
                    </a:p>
                  </a:txBody>
                  <a:tcPr marL="68580" marR="68580" marT="0" marB="0" anchor="b"/>
                </a:tc>
                <a:tc>
                  <a:txBody>
                    <a:bodyPr/>
                    <a:lstStyle/>
                    <a:p>
                      <a:pPr marL="0" marR="0" algn="ctr">
                        <a:spcBef>
                          <a:spcPts val="0"/>
                        </a:spcBef>
                        <a:spcAft>
                          <a:spcPts val="0"/>
                        </a:spcAft>
                      </a:pPr>
                      <a:r>
                        <a:rPr lang="en-US" sz="1100">
                          <a:effectLst/>
                          <a:latin typeface="Calibri" pitchFamily="34" charset="0"/>
                          <a:cs typeface="Calibri" pitchFamily="34" charset="0"/>
                        </a:rPr>
                        <a:t> </a:t>
                      </a:r>
                      <a:endParaRPr lang="en-US" sz="1200">
                        <a:effectLst/>
                        <a:latin typeface="Calibri" panose="020F0502020204030204" pitchFamily="34" charset="0"/>
                        <a:ea typeface="Calibri" panose="020F0502020204030204" pitchFamily="34" charset="0"/>
                        <a:cs typeface="Calibri" pitchFamily="34" charset="0"/>
                      </a:endParaRPr>
                    </a:p>
                  </a:txBody>
                  <a:tcPr marL="68580" marR="68580" marT="0" marB="0" anchor="b"/>
                </a:tc>
                <a:tc>
                  <a:txBody>
                    <a:bodyPr/>
                    <a:lstStyle/>
                    <a:p>
                      <a:pPr marL="0" marR="0" algn="ctr">
                        <a:spcBef>
                          <a:spcPts val="0"/>
                        </a:spcBef>
                        <a:spcAft>
                          <a:spcPts val="0"/>
                        </a:spcAft>
                      </a:pPr>
                      <a:r>
                        <a:rPr lang="de-DE" sz="1100" b="1" i="0" dirty="0">
                          <a:solidFill>
                            <a:srgbClr val="FFFFFF"/>
                          </a:solidFill>
                          <a:latin typeface="Calibri" pitchFamily="34" charset="0"/>
                          <a:cs typeface="Calibri" pitchFamily="34" charset="0"/>
                        </a:rPr>
                        <a:t>PALETTE</a:t>
                      </a:r>
                    </a:p>
                  </a:txBody>
                  <a:tcPr marL="68580" marR="68580" marT="0" marB="0" anchor="b"/>
                </a:tc>
                <a:tc>
                  <a:txBody>
                    <a:bodyPr/>
                    <a:lstStyle/>
                    <a:p>
                      <a:pPr marL="0" marR="0" algn="ctr">
                        <a:spcBef>
                          <a:spcPts val="0"/>
                        </a:spcBef>
                        <a:spcAft>
                          <a:spcPts val="0"/>
                        </a:spcAft>
                      </a:pPr>
                      <a:r>
                        <a:rPr lang="en-US" sz="1100">
                          <a:effectLst/>
                          <a:latin typeface="Calibri" pitchFamily="34" charset="0"/>
                          <a:cs typeface="Calibri" pitchFamily="34" charset="0"/>
                        </a:rPr>
                        <a:t> </a:t>
                      </a:r>
                      <a:endParaRPr lang="en-US" sz="1200">
                        <a:effectLst/>
                        <a:latin typeface="Calibri" panose="020F0502020204030204" pitchFamily="34" charset="0"/>
                        <a:ea typeface="Calibri" panose="020F0502020204030204" pitchFamily="34" charset="0"/>
                        <a:cs typeface="Calibri" pitchFamily="34" charset="0"/>
                      </a:endParaRPr>
                    </a:p>
                  </a:txBody>
                  <a:tcPr marL="68580" marR="68580" marT="0" marB="0" anchor="b"/>
                </a:tc>
                <a:tc>
                  <a:txBody>
                    <a:bodyPr/>
                    <a:lstStyle/>
                    <a:p>
                      <a:pPr marL="0" marR="0" algn="ctr">
                        <a:spcBef>
                          <a:spcPts val="0"/>
                        </a:spcBef>
                        <a:spcAft>
                          <a:spcPts val="0"/>
                        </a:spcAft>
                      </a:pPr>
                      <a:r>
                        <a:rPr lang="en-US" sz="1100">
                          <a:effectLst/>
                          <a:latin typeface="Calibri" pitchFamily="34" charset="0"/>
                          <a:cs typeface="Calibri" pitchFamily="34" charset="0"/>
                        </a:rPr>
                        <a:t> </a:t>
                      </a:r>
                      <a:endParaRPr lang="en-US" sz="1200">
                        <a:effectLst/>
                        <a:latin typeface="Calibri" panose="020F0502020204030204" pitchFamily="34" charset="0"/>
                        <a:ea typeface="Calibri" panose="020F0502020204030204" pitchFamily="34" charset="0"/>
                        <a:cs typeface="Calibri" pitchFamily="34" charset="0"/>
                      </a:endParaRPr>
                    </a:p>
                  </a:txBody>
                  <a:tcPr marL="68580" marR="68580" marT="0" marB="0" anchor="b"/>
                </a:tc>
                <a:tc>
                  <a:txBody>
                    <a:bodyPr/>
                    <a:lstStyle/>
                    <a:p>
                      <a:pPr marL="0" marR="0" algn="ctr">
                        <a:spcBef>
                          <a:spcPts val="0"/>
                        </a:spcBef>
                        <a:spcAft>
                          <a:spcPts val="0"/>
                        </a:spcAft>
                      </a:pPr>
                      <a:r>
                        <a:rPr lang="de-DE" sz="1100" b="1" i="0" dirty="0">
                          <a:solidFill>
                            <a:srgbClr val="FFFFFF"/>
                          </a:solidFill>
                          <a:latin typeface="Calibri" pitchFamily="34" charset="0"/>
                          <a:cs typeface="Calibri" pitchFamily="34" charset="0"/>
                        </a:rPr>
                        <a:t>KARTON</a:t>
                      </a:r>
                    </a:p>
                  </a:txBody>
                  <a:tcPr marL="68580" marR="68580" marT="0" marB="0" anchor="b"/>
                </a:tc>
                <a:tc>
                  <a:txBody>
                    <a:bodyPr/>
                    <a:lstStyle/>
                    <a:p>
                      <a:pPr marL="0" marR="0" algn="ctr">
                        <a:spcBef>
                          <a:spcPts val="0"/>
                        </a:spcBef>
                        <a:spcAft>
                          <a:spcPts val="0"/>
                        </a:spcAft>
                      </a:pPr>
                      <a:r>
                        <a:rPr lang="en-US" sz="1100">
                          <a:effectLst/>
                          <a:latin typeface="Calibri" pitchFamily="34" charset="0"/>
                          <a:cs typeface="Calibri" pitchFamily="34" charset="0"/>
                        </a:rPr>
                        <a:t> </a:t>
                      </a:r>
                      <a:endParaRPr lang="en-US" sz="1200">
                        <a:effectLst/>
                        <a:latin typeface="Calibri" panose="020F0502020204030204" pitchFamily="34" charset="0"/>
                        <a:ea typeface="Calibri" panose="020F0502020204030204" pitchFamily="34" charset="0"/>
                        <a:cs typeface="Calibri" pitchFamily="34" charset="0"/>
                      </a:endParaRPr>
                    </a:p>
                  </a:txBody>
                  <a:tcPr marL="68580" marR="68580" marT="0" marB="0" anchor="b"/>
                </a:tc>
                <a:extLst>
                  <a:ext uri="{0D108BD9-81ED-4DB2-BD59-A6C34878D82A}">
                    <a16:rowId xmlns:a16="http://schemas.microsoft.com/office/drawing/2014/main" val="10000"/>
                  </a:ext>
                </a:extLst>
              </a:tr>
              <a:tr h="190500">
                <a:tc>
                  <a:txBody>
                    <a:bodyPr/>
                    <a:lstStyle/>
                    <a:p>
                      <a:endParaRPr lang="en-US" sz="1000">
                        <a:effectLst/>
                        <a:latin typeface="Calibri" pitchFamily="34" charset="0"/>
                        <a:cs typeface="Calibri" pitchFamily="34" charset="0"/>
                      </a:endParaRP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Länge</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Breite</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Höhe</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Länge</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Breite</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Höhe</a:t>
                      </a:r>
                    </a:p>
                  </a:txBody>
                  <a:tcPr marL="68580" marR="68580" marT="0" marB="0" anchor="b"/>
                </a:tc>
                <a:extLst>
                  <a:ext uri="{0D108BD9-81ED-4DB2-BD59-A6C34878D82A}">
                    <a16:rowId xmlns:a16="http://schemas.microsoft.com/office/drawing/2014/main" val="10001"/>
                  </a:ext>
                </a:extLst>
              </a:tr>
              <a:tr h="182880">
                <a:tc>
                  <a:txBody>
                    <a:bodyPr/>
                    <a:lstStyle/>
                    <a:p>
                      <a:pPr marL="0" marR="0">
                        <a:spcBef>
                          <a:spcPts val="0"/>
                        </a:spcBef>
                        <a:spcAft>
                          <a:spcPts val="0"/>
                        </a:spcAft>
                      </a:pPr>
                      <a:r>
                        <a:rPr lang="de-DE" sz="1100" b="1" i="0" dirty="0">
                          <a:solidFill>
                            <a:srgbClr val="FFFFFF"/>
                          </a:solidFill>
                          <a:latin typeface="Calibri" pitchFamily="34" charset="0"/>
                          <a:cs typeface="Calibri" pitchFamily="34" charset="0"/>
                        </a:rPr>
                        <a:t>V-CAN-10</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1.200</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800</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2.295</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370</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355</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435</a:t>
                      </a:r>
                    </a:p>
                  </a:txBody>
                  <a:tcPr marL="68580" marR="68580" marT="0" marB="0" anchor="b"/>
                </a:tc>
                <a:extLst>
                  <a:ext uri="{0D108BD9-81ED-4DB2-BD59-A6C34878D82A}">
                    <a16:rowId xmlns:a16="http://schemas.microsoft.com/office/drawing/2014/main" val="10002"/>
                  </a:ext>
                </a:extLst>
              </a:tr>
              <a:tr h="182880">
                <a:tc>
                  <a:txBody>
                    <a:bodyPr/>
                    <a:lstStyle/>
                    <a:p>
                      <a:pPr marL="0" marR="0">
                        <a:spcBef>
                          <a:spcPts val="0"/>
                        </a:spcBef>
                        <a:spcAft>
                          <a:spcPts val="0"/>
                        </a:spcAft>
                      </a:pPr>
                      <a:r>
                        <a:rPr lang="de-DE" sz="1100" b="1" i="0" dirty="0">
                          <a:solidFill>
                            <a:srgbClr val="FFFFFF"/>
                          </a:solidFill>
                          <a:latin typeface="Calibri" pitchFamily="34" charset="0"/>
                          <a:cs typeface="Calibri" pitchFamily="34" charset="0"/>
                        </a:rPr>
                        <a:t>V-CAN-12</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1.200</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794</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2.202</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397</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397</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509</a:t>
                      </a:r>
                    </a:p>
                  </a:txBody>
                  <a:tcPr marL="68580" marR="68580" marT="0" marB="0" anchor="b"/>
                </a:tc>
                <a:extLst>
                  <a:ext uri="{0D108BD9-81ED-4DB2-BD59-A6C34878D82A}">
                    <a16:rowId xmlns:a16="http://schemas.microsoft.com/office/drawing/2014/main" val="10003"/>
                  </a:ext>
                </a:extLst>
              </a:tr>
              <a:tr h="182880">
                <a:tc>
                  <a:txBody>
                    <a:bodyPr/>
                    <a:lstStyle/>
                    <a:p>
                      <a:pPr marL="0" marR="0">
                        <a:spcBef>
                          <a:spcPts val="0"/>
                        </a:spcBef>
                        <a:spcAft>
                          <a:spcPts val="0"/>
                        </a:spcAft>
                      </a:pPr>
                      <a:r>
                        <a:rPr lang="de-DE" sz="1100" b="1" i="0" dirty="0">
                          <a:solidFill>
                            <a:srgbClr val="FFFFFF"/>
                          </a:solidFill>
                          <a:latin typeface="Calibri" pitchFamily="34" charset="0"/>
                          <a:cs typeface="Calibri" pitchFamily="34" charset="0"/>
                        </a:rPr>
                        <a:t>V-CAN-16</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1.305</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800</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2.226</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395</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435</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515</a:t>
                      </a:r>
                    </a:p>
                  </a:txBody>
                  <a:tcPr marL="68580" marR="68580" marT="0" marB="0" anchor="b"/>
                </a:tc>
                <a:extLst>
                  <a:ext uri="{0D108BD9-81ED-4DB2-BD59-A6C34878D82A}">
                    <a16:rowId xmlns:a16="http://schemas.microsoft.com/office/drawing/2014/main" val="10004"/>
                  </a:ext>
                </a:extLst>
              </a:tr>
              <a:tr h="182880">
                <a:tc>
                  <a:txBody>
                    <a:bodyPr/>
                    <a:lstStyle/>
                    <a:p>
                      <a:pPr marL="0" marR="0">
                        <a:spcBef>
                          <a:spcPts val="0"/>
                        </a:spcBef>
                        <a:spcAft>
                          <a:spcPts val="0"/>
                        </a:spcAft>
                      </a:pPr>
                      <a:r>
                        <a:rPr lang="de-DE" sz="1100" b="1" i="0" dirty="0">
                          <a:solidFill>
                            <a:srgbClr val="FFFFFF"/>
                          </a:solidFill>
                          <a:latin typeface="Calibri" pitchFamily="34" charset="0"/>
                          <a:cs typeface="Calibri" pitchFamily="34" charset="0"/>
                        </a:rPr>
                        <a:t>V-WD-72</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1.200</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800</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2.256</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584</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640</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1.045</a:t>
                      </a:r>
                    </a:p>
                  </a:txBody>
                  <a:tcPr marL="68580" marR="68580" marT="0" marB="0" anchor="b"/>
                </a:tc>
                <a:extLst>
                  <a:ext uri="{0D108BD9-81ED-4DB2-BD59-A6C34878D82A}">
                    <a16:rowId xmlns:a16="http://schemas.microsoft.com/office/drawing/2014/main" val="10005"/>
                  </a:ext>
                </a:extLst>
              </a:tr>
              <a:tr h="182880">
                <a:tc>
                  <a:txBody>
                    <a:bodyPr/>
                    <a:lstStyle/>
                    <a:p>
                      <a:pPr marL="0" marR="0">
                        <a:spcBef>
                          <a:spcPts val="0"/>
                        </a:spcBef>
                        <a:spcAft>
                          <a:spcPts val="0"/>
                        </a:spcAft>
                      </a:pPr>
                      <a:r>
                        <a:rPr lang="de-DE" sz="1100" b="1" i="0" dirty="0">
                          <a:solidFill>
                            <a:srgbClr val="FFFFFF"/>
                          </a:solidFill>
                          <a:latin typeface="Calibri" pitchFamily="34" charset="0"/>
                          <a:cs typeface="Calibri" pitchFamily="34" charset="0"/>
                        </a:rPr>
                        <a:t>V-WD-27</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1.200</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800</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2.151</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395</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395</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795</a:t>
                      </a:r>
                    </a:p>
                  </a:txBody>
                  <a:tcPr marL="68580" marR="68580" marT="0" marB="0" anchor="b"/>
                </a:tc>
                <a:extLst>
                  <a:ext uri="{0D108BD9-81ED-4DB2-BD59-A6C34878D82A}">
                    <a16:rowId xmlns:a16="http://schemas.microsoft.com/office/drawing/2014/main" val="10006"/>
                  </a:ext>
                </a:extLst>
              </a:tr>
              <a:tr h="190500">
                <a:tc>
                  <a:txBody>
                    <a:bodyPr/>
                    <a:lstStyle/>
                    <a:p>
                      <a:pPr marL="0" marR="0">
                        <a:spcBef>
                          <a:spcPts val="0"/>
                        </a:spcBef>
                        <a:spcAft>
                          <a:spcPts val="0"/>
                        </a:spcAft>
                      </a:pPr>
                      <a:r>
                        <a:rPr lang="de-DE" sz="1100" b="1" i="0" dirty="0">
                          <a:solidFill>
                            <a:srgbClr val="FFFFFF"/>
                          </a:solidFill>
                          <a:latin typeface="Calibri" pitchFamily="34" charset="0"/>
                          <a:cs typeface="Calibri" pitchFamily="34" charset="0"/>
                        </a:rPr>
                        <a:t>V-WD-62</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1.200</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800</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2.076</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574</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725</a:t>
                      </a:r>
                    </a:p>
                  </a:txBody>
                  <a:tcPr marL="68580" marR="68580" marT="0" marB="0" anchor="b"/>
                </a:tc>
                <a:tc>
                  <a:txBody>
                    <a:bodyPr/>
                    <a:lstStyle/>
                    <a:p>
                      <a:pPr marL="0" marR="0" algn="ctr">
                        <a:spcBef>
                          <a:spcPts val="0"/>
                        </a:spcBef>
                        <a:spcAft>
                          <a:spcPts val="0"/>
                        </a:spcAft>
                      </a:pPr>
                      <a:r>
                        <a:rPr lang="de-DE" sz="1100" b="0" i="0" dirty="0">
                          <a:solidFill>
                            <a:srgbClr val="000000"/>
                          </a:solidFill>
                          <a:latin typeface="Calibri" pitchFamily="34" charset="0"/>
                          <a:cs typeface="Calibri" pitchFamily="34" charset="0"/>
                        </a:rPr>
                        <a:t>955</a:t>
                      </a:r>
                    </a:p>
                  </a:txBody>
                  <a:tcPr marL="68580" marR="68580" marT="0" marB="0" anchor="b"/>
                </a:tc>
                <a:extLst>
                  <a:ext uri="{0D108BD9-81ED-4DB2-BD59-A6C34878D82A}">
                    <a16:rowId xmlns:a16="http://schemas.microsoft.com/office/drawing/2014/main" val="10007"/>
                  </a:ext>
                </a:extLst>
              </a:tr>
            </a:tbl>
          </a:graphicData>
        </a:graphic>
      </p:graphicFrame>
      <p:sp>
        <p:nvSpPr>
          <p:cNvPr id="5" name="Rectangle 1"/>
          <p:cNvSpPr>
            <a:spLocks noChangeArrowheads="1"/>
          </p:cNvSpPr>
          <p:nvPr/>
        </p:nvSpPr>
        <p:spPr bwMode="auto">
          <a:xfrm>
            <a:off x="1087394" y="1864711"/>
            <a:ext cx="3385751"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de-DE" sz="1400" b="0" i="0" u="none" dirty="0">
                <a:solidFill>
                  <a:srgbClr val="595959"/>
                </a:solidFill>
                <a:latin typeface="Calibri" pitchFamily="34" charset="0"/>
                <a:cs typeface="Calibri" pitchFamily="34" charset="0"/>
              </a:rPr>
              <a:t>V-CAN-10 	1 Palette = 30 Stück</a:t>
            </a:r>
          </a:p>
          <a:p>
            <a:pPr marL="0" marR="0" lvl="0" indent="0" algn="l" defTabSz="914400" rtl="0" eaLnBrk="0" fontAlgn="base" latinLnBrk="0" hangingPunct="0">
              <a:lnSpc>
                <a:spcPct val="100000"/>
              </a:lnSpc>
              <a:spcBef>
                <a:spcPct val="0"/>
              </a:spcBef>
              <a:spcAft>
                <a:spcPct val="0"/>
              </a:spcAft>
              <a:buClrTx/>
              <a:buSzTx/>
              <a:buFontTx/>
              <a:buNone/>
              <a:tabLst/>
            </a:pPr>
            <a:r>
              <a:rPr lang="de-DE" sz="1400" b="0" i="0" u="none" dirty="0">
                <a:solidFill>
                  <a:srgbClr val="595959"/>
                </a:solidFill>
                <a:latin typeface="Calibri" pitchFamily="34" charset="0"/>
                <a:cs typeface="Calibri" pitchFamily="34" charset="0"/>
              </a:rPr>
              <a:t>V-CAN-12 	1 Palette = 24 Stück</a:t>
            </a:r>
          </a:p>
          <a:p>
            <a:pPr marL="0" marR="0" lvl="0" indent="0" algn="l" defTabSz="914400" rtl="0" eaLnBrk="0" fontAlgn="base" latinLnBrk="0" hangingPunct="0">
              <a:lnSpc>
                <a:spcPct val="100000"/>
              </a:lnSpc>
              <a:spcBef>
                <a:spcPct val="0"/>
              </a:spcBef>
              <a:spcAft>
                <a:spcPct val="0"/>
              </a:spcAft>
              <a:buClrTx/>
              <a:buSzTx/>
              <a:buFontTx/>
              <a:buNone/>
              <a:tabLst/>
            </a:pPr>
            <a:r>
              <a:rPr lang="de-DE" sz="1400" b="0" i="0" u="none" dirty="0">
                <a:solidFill>
                  <a:srgbClr val="595959"/>
                </a:solidFill>
                <a:latin typeface="Calibri" pitchFamily="34" charset="0"/>
                <a:cs typeface="Calibri" pitchFamily="34" charset="0"/>
              </a:rPr>
              <a:t>V-CAN-16 	1 Palette = 24 Stück</a:t>
            </a:r>
          </a:p>
          <a:p>
            <a:pPr marL="0" marR="0" lvl="0" indent="0" algn="l" defTabSz="914400" rtl="0" eaLnBrk="0" fontAlgn="base" latinLnBrk="0" hangingPunct="0">
              <a:lnSpc>
                <a:spcPct val="100000"/>
              </a:lnSpc>
              <a:spcBef>
                <a:spcPct val="0"/>
              </a:spcBef>
              <a:spcAft>
                <a:spcPct val="0"/>
              </a:spcAft>
              <a:buClrTx/>
              <a:buSzTx/>
              <a:buFontTx/>
              <a:buNone/>
              <a:tabLst/>
            </a:pPr>
            <a:r>
              <a:rPr lang="de-DE" sz="1400" b="0" i="0" u="none" dirty="0">
                <a:solidFill>
                  <a:srgbClr val="595959"/>
                </a:solidFill>
                <a:latin typeface="Calibri" pitchFamily="34" charset="0"/>
                <a:cs typeface="Calibri" pitchFamily="34" charset="0"/>
              </a:rPr>
              <a:t>V-WD-27 	1 Palette = 15 Stück</a:t>
            </a:r>
          </a:p>
          <a:p>
            <a:pPr marL="0" marR="0" lvl="0" indent="0" algn="l" defTabSz="914400" rtl="0" eaLnBrk="0" fontAlgn="base" latinLnBrk="0" hangingPunct="0">
              <a:lnSpc>
                <a:spcPct val="100000"/>
              </a:lnSpc>
              <a:spcBef>
                <a:spcPct val="0"/>
              </a:spcBef>
              <a:spcAft>
                <a:spcPct val="0"/>
              </a:spcAft>
              <a:buClrTx/>
              <a:buSzTx/>
              <a:buFontTx/>
              <a:buNone/>
              <a:tabLst/>
            </a:pPr>
            <a:r>
              <a:rPr lang="de-DE" sz="1400" b="0" i="0" u="none" dirty="0">
                <a:solidFill>
                  <a:srgbClr val="595959"/>
                </a:solidFill>
                <a:latin typeface="Calibri" pitchFamily="34" charset="0"/>
                <a:cs typeface="Calibri" pitchFamily="34" charset="0"/>
              </a:rPr>
              <a:t>V-WD-62 	1 Palette = 4 Stück</a:t>
            </a:r>
          </a:p>
          <a:p>
            <a:pPr marL="0" marR="0" lvl="0" indent="0" algn="l" defTabSz="914400" rtl="0" eaLnBrk="0" fontAlgn="base" latinLnBrk="0" hangingPunct="0">
              <a:lnSpc>
                <a:spcPct val="100000"/>
              </a:lnSpc>
              <a:spcBef>
                <a:spcPct val="0"/>
              </a:spcBef>
              <a:spcAft>
                <a:spcPct val="0"/>
              </a:spcAft>
              <a:buClrTx/>
              <a:buSzTx/>
              <a:buFontTx/>
              <a:buNone/>
              <a:tabLst/>
            </a:pPr>
            <a:r>
              <a:rPr lang="de-DE" sz="1400" b="0" i="0" u="none" dirty="0">
                <a:solidFill>
                  <a:srgbClr val="595959"/>
                </a:solidFill>
                <a:latin typeface="Calibri" pitchFamily="34" charset="0"/>
                <a:cs typeface="Calibri" pitchFamily="34" charset="0"/>
              </a:rPr>
              <a:t>V-WD-72 	1 Palette = 4 Stück</a:t>
            </a:r>
          </a:p>
        </p:txBody>
      </p:sp>
      <p:sp>
        <p:nvSpPr>
          <p:cNvPr id="6" name="Rectangle 5"/>
          <p:cNvSpPr/>
          <p:nvPr/>
        </p:nvSpPr>
        <p:spPr>
          <a:xfrm>
            <a:off x="1993556" y="4242139"/>
            <a:ext cx="1902941" cy="1485900"/>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7" name="Rectangle 6"/>
          <p:cNvSpPr/>
          <p:nvPr/>
        </p:nvSpPr>
        <p:spPr>
          <a:xfrm>
            <a:off x="3896497" y="4242139"/>
            <a:ext cx="2042983" cy="1485900"/>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8" name="CasellaDiTesto 9"/>
          <p:cNvSpPr txBox="1"/>
          <p:nvPr/>
        </p:nvSpPr>
        <p:spPr>
          <a:xfrm>
            <a:off x="1087394" y="1480615"/>
            <a:ext cx="2446638" cy="348109"/>
          </a:xfrm>
          <a:prstGeom prst="rect">
            <a:avLst/>
          </a:prstGeom>
          <a:noFill/>
        </p:spPr>
        <p:txBody>
          <a:bodyPr wrap="square" rtlCol="0">
            <a:spAutoFit/>
          </a:bodyPr>
          <a:lstStyle/>
          <a:p>
            <a:r>
              <a:rPr lang="de-DE" sz="1600" b="1" i="0" dirty="0">
                <a:solidFill>
                  <a:srgbClr val="575760"/>
                </a:solidFill>
                <a:latin typeface="Calibri" pitchFamily="34" charset="0"/>
                <a:cs typeface="Calibri" pitchFamily="34" charset="0"/>
              </a:rPr>
              <a:t>Stück pro Palette:</a:t>
            </a:r>
          </a:p>
        </p:txBody>
      </p:sp>
      <p:sp>
        <p:nvSpPr>
          <p:cNvPr id="9" name="CasellaDiTesto 9"/>
          <p:cNvSpPr txBox="1"/>
          <p:nvPr/>
        </p:nvSpPr>
        <p:spPr>
          <a:xfrm>
            <a:off x="1087394" y="3700713"/>
            <a:ext cx="2446638" cy="348109"/>
          </a:xfrm>
          <a:prstGeom prst="rect">
            <a:avLst/>
          </a:prstGeom>
          <a:noFill/>
        </p:spPr>
        <p:txBody>
          <a:bodyPr wrap="square" rtlCol="0">
            <a:spAutoFit/>
          </a:bodyPr>
          <a:lstStyle/>
          <a:p>
            <a:r>
              <a:rPr lang="de-DE" sz="1600" b="1" i="0" dirty="0">
                <a:solidFill>
                  <a:srgbClr val="575760"/>
                </a:solidFill>
                <a:latin typeface="Calibri" pitchFamily="34" charset="0"/>
                <a:cs typeface="Calibri" pitchFamily="34" charset="0"/>
              </a:rPr>
              <a:t>Abmessungen:</a:t>
            </a:r>
          </a:p>
        </p:txBody>
      </p:sp>
    </p:spTree>
    <p:extLst>
      <p:ext uri="{BB962C8B-B14F-4D97-AF65-F5344CB8AC3E}">
        <p14:creationId xmlns:p14="http://schemas.microsoft.com/office/powerpoint/2010/main" val="9584373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1_Custom Design">
  <a:themeElements>
    <a:clrScheme name="Custom 7">
      <a:dk1>
        <a:sysClr val="windowText" lastClr="000000"/>
      </a:dk1>
      <a:lt1>
        <a:sysClr val="window" lastClr="FFFFFF"/>
      </a:lt1>
      <a:dk2>
        <a:srgbClr val="1F497D"/>
      </a:dk2>
      <a:lt2>
        <a:srgbClr val="EEECE1"/>
      </a:lt2>
      <a:accent1>
        <a:srgbClr val="505050"/>
      </a:accent1>
      <a:accent2>
        <a:srgbClr val="009AC7"/>
      </a:accent2>
      <a:accent3>
        <a:srgbClr val="77CAE2"/>
      </a:accent3>
      <a:accent4>
        <a:srgbClr val="B6C359"/>
      </a:accent4>
      <a:accent5>
        <a:srgbClr val="E97B24"/>
      </a:accent5>
      <a:accent6>
        <a:srgbClr val="000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NNANT_PRODUCT_PPT_TEMPLATE.potx" id="{DF27CD9E-ACC5-4F2E-86DE-CE6C5A51B711}" vid="{BC4BE30B-5F67-41E7-B5A3-12F82A581A1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Brand xmlns="0376508a-3691-412d-a127-f3009102e432">
      <Value>1</Value>
    </Brand>
    <Language xmlns="0376508a-3691-412d-a127-f3009102e432">
      <Value>2</Value>
    </Language>
    <SecurityType xmlns="0376508a-3691-412d-a127-f3009102e432">Secured Only</SecurityType>
    <UserRoles xmlns="0376508a-3691-412d-a127-f3009102e432">
      <Value>6</Value>
      <Value>18</Value>
      <Value>13</Value>
    </UserRoles>
    <SalesOrg xmlns="0376508a-3691-412d-a127-f3009102e432">
      <Value>7</Value>
    </SalesOrg>
    <Innovation xmlns="0376508a-3691-412d-a127-f3009102e432"/>
    <Sold_x002d_To xmlns="0376508a-3691-412d-a127-f3009102e432" xsi:nil="true"/>
    <CustomerGroup xmlns="0376508a-3691-412d-a127-f3009102e432"/>
    <SalesDistrict xmlns="0376508a-3691-412d-a127-f3009102e432">
      <Value>4</Value>
    </SalesDistrict>
    <Customer_x0020_Name xmlns="0376508a-3691-412d-a127-f3009102e432" xsi:nil="true"/>
    <Category xmlns="0376508a-3691-412d-a127-f3009102e432">
      <Value>11</Value>
    </Category>
    <MarketingChannel xmlns="0376508a-3691-412d-a127-f3009102e432">
      <Value>3</Value>
      <Value>10</Value>
      <Value>16</Value>
      <Value>2</Value>
      <Value>1</Value>
      <Value>11</Value>
      <Value>12</Value>
      <Value>8</Value>
      <Value>15</Value>
    </MarketingChannel>
    <SalesChannel xmlns="0376508a-3691-412d-a127-f3009102e432">
      <Value>2</Value>
    </SalesChannel>
    <Applications xmlns="0376508a-3691-412d-a127-f3009102e432"/>
    <Country xmlns="0376508a-3691-412d-a127-f3009102e432"/>
    <LiteratureType xmlns="0376508a-3691-412d-a127-f3009102e432">63</LiteratureType>
    <Industry xmlns="0376508a-3691-412d-a127-f3009102e432"/>
    <Product xmlns="0376508a-3691-412d-a127-f3009102e432">
      <Value>904</Value>
      <Value>909</Value>
    </Product>
    <AssetType xmlns="0376508a-3691-412d-a127-f3009102e432">30</AssetTyp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4891378B513214FBD163B593C0FE3ED" ma:contentTypeVersion="83" ma:contentTypeDescription="Create a new document." ma:contentTypeScope="" ma:versionID="5115da493d133a476c0c57738344dbee">
  <xsd:schema xmlns:xsd="http://www.w3.org/2001/XMLSchema" xmlns:xs="http://www.w3.org/2001/XMLSchema" xmlns:p="http://schemas.microsoft.com/office/2006/metadata/properties" xmlns:ns2="0376508a-3691-412d-a127-f3009102e432" targetNamespace="http://schemas.microsoft.com/office/2006/metadata/properties" ma:root="true" ma:fieldsID="1a65478c7637a1897bef5acfda8dd048" ns2:_="">
    <xsd:import namespace="0376508a-3691-412d-a127-f3009102e432"/>
    <xsd:element name="properties">
      <xsd:complexType>
        <xsd:sequence>
          <xsd:element name="documentManagement">
            <xsd:complexType>
              <xsd:all>
                <xsd:element ref="ns2:UserRoles" minOccurs="0"/>
                <xsd:element ref="ns2:MarketingChannel" minOccurs="0"/>
                <xsd:element ref="ns2:SalesOrg" minOccurs="0"/>
                <xsd:element ref="ns2:SalesDistrict" minOccurs="0"/>
                <xsd:element ref="ns2:Country" minOccurs="0"/>
                <xsd:element ref="ns2:Language" minOccurs="0"/>
                <xsd:element ref="ns2:SalesChannel" minOccurs="0"/>
                <xsd:element ref="ns2:Brand" minOccurs="0"/>
                <xsd:element ref="ns2:Product" minOccurs="0"/>
                <xsd:element ref="ns2:Category" minOccurs="0"/>
                <xsd:element ref="ns2:AssetType" minOccurs="0"/>
                <xsd:element ref="ns2:LiteratureType" minOccurs="0"/>
                <xsd:element ref="ns2:Innovation" minOccurs="0"/>
                <xsd:element ref="ns2:Applications" minOccurs="0"/>
                <xsd:element ref="ns2:Industry" minOccurs="0"/>
                <xsd:element ref="ns2:Sold_x002d_To" minOccurs="0"/>
                <xsd:element ref="ns2:SalesDistrictTitle" minOccurs="0"/>
                <xsd:element ref="ns2:ProductStatus" minOccurs="0"/>
                <xsd:element ref="ns2:SecurityType" minOccurs="0"/>
                <xsd:element ref="ns2:CategoryTitle" minOccurs="0"/>
                <xsd:element ref="ns2:CustomerGroup" minOccurs="0"/>
                <xsd:element ref="ns2:Customer_x0020_Na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76508a-3691-412d-a127-f3009102e432" elementFormDefault="qualified">
    <xsd:import namespace="http://schemas.microsoft.com/office/2006/documentManagement/types"/>
    <xsd:import namespace="http://schemas.microsoft.com/office/infopath/2007/PartnerControls"/>
    <xsd:element name="UserRoles" ma:index="2" nillable="true" ma:displayName="UserRoles" ma:description="* * * * * * IF PUBLIC LEAVE EMPTY * * * * * *" ma:list="{e2e3de3e-ccd2-4421-b68c-37c5f4e582ab}" ma:internalName="UserRoles" ma:readOnly="false" ma:showField="USERROLE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MarketingChannel" ma:index="3" nillable="true" ma:displayName="MarketingChannel" ma:list="{ae493d90-adea-4c54-b050-fb6d6181909e}" ma:internalName="MarketingChannel" ma:readOnly="false" ma:showField="MARKETINGCHANNEL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alesOrg" ma:index="4" nillable="true" ma:displayName="SalesOrg" ma:list="{d3375561-d921-4af3-953a-7663adc0db1a}" ma:internalName="SalesOrg" ma:readOnly="false" ma:showField="SALESORG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alesDistrict" ma:index="5" nillable="true" ma:displayName="SalesDistrict" ma:list="{50370e94-047c-45fb-b566-fc64f91bea86}" ma:internalName="SalesDistrict" ma:readOnly="false" ma:showField="SALESDISTRICT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Country" ma:index="6" nillable="true" ma:displayName="Country" ma:list="{24076f44-285e-4cb9-9651-bc8b6ea3b479}" ma:internalName="Country" ma:readOnly="false" ma:showField="Key"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Language" ma:index="7" nillable="true" ma:displayName="Language" ma:list="{68445780-4283-43b4-aad2-1fc4dc5f3482}" ma:internalName="Language" ma:readOnly="false"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alesChannel" ma:index="8" nillable="true" ma:displayName="SalesChannel" ma:list="{301a598e-3474-4381-9c1f-829689d8b57b}" ma:internalName="SalesChannel" ma:readOnly="false" ma:showField="SALESCHANNEL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Brand" ma:index="9" nillable="true" ma:displayName="Brand" ma:list="{b92587f4-cafb-48a8-9d85-521e677a1cf5}" ma:internalName="Brand" ma:readOnly="false" ma:showField="BRAND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Product" ma:index="10" nillable="true" ma:displayName="Product" ma:list="{297b7c7a-5d0d-4982-9702-ea99fbb4a83e}" ma:internalName="Product"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Category" ma:index="11" nillable="true" ma:displayName="Category" ma:list="{86fa95bb-c809-49ce-a1fb-f4fb7b1949a0}" ma:internalName="Category" ma:readOnly="false" ma:showField="ASSETCATEGORY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AssetType" ma:index="12" nillable="true" ma:displayName="AssetType" ma:list="{7cf49b1b-e7dc-4c4d-adb7-5b3a783227c9}" ma:internalName="AssetType" ma:readOnly="false" ma:showField="ASSETTYPE_ID" ma:web="d2b0125b-2e6a-4122-affe-42934978f63b">
      <xsd:simpleType>
        <xsd:restriction base="dms:Lookup"/>
      </xsd:simpleType>
    </xsd:element>
    <xsd:element name="LiteratureType" ma:index="13" nillable="true" ma:displayName="LiteratureType" ma:description="BROCHURES, LEAFLETS, SPEC SHEETS &amp; RECOMMENDED PARTS ARE PUBLIC" ma:indexed="true" ma:list="{8c2f526d-9f00-4fcb-8da9-65219fb1fc57}" ma:internalName="LiteratureType" ma:readOnly="false" ma:showField="LITERATURETYPE_ID" ma:web="d2b0125b-2e6a-4122-affe-42934978f63b">
      <xsd:simpleType>
        <xsd:restriction base="dms:Lookup"/>
      </xsd:simpleType>
    </xsd:element>
    <xsd:element name="Innovation" ma:index="14" nillable="true" ma:displayName="Innovation" ma:list="{7288d138-aaf8-434c-b798-6f31447b8d88}" ma:internalName="Innovation" ma:showField="INNOVATION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Applications" ma:index="15" nillable="true" ma:displayName="Applications" ma:list="{da2ac9bf-3537-4670-a3ae-d8d75070d1b9}" ma:internalName="Applications" ma:showField="APPLICATION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Industry" ma:index="16" nillable="true" ma:displayName="Industry" ma:list="{d4223f80-87ca-4d48-85c1-b11f26073d7b}" ma:internalName="Industry" ma:showField="INDUSTRY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old_x002d_To" ma:index="17" nillable="true" ma:displayName="Sold-To" ma:internalName="Sold_x002d_To">
      <xsd:simpleType>
        <xsd:restriction base="dms:Text"/>
      </xsd:simpleType>
    </xsd:element>
    <xsd:element name="SalesDistrictTitle" ma:index="20" nillable="true" ma:displayName="SalesDistrictTitle" ma:list="{50370e94-047c-45fb-b566-fc64f91bea86}" ma:internalName="SalesDistrictTitle" ma:readOnly="true"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ProductStatus" ma:index="21" nillable="true" ma:displayName="ProductStatus" ma:list="{297B7C7A-5D0D-4982-9702-EA99FBB4A83E}" ma:internalName="ProductStatus" ma:readOnly="true" ma:showField="CalculatedStatus"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ecurityType" ma:index="26" nillable="true" ma:displayName="SecurityType" ma:default="Secured Only" ma:format="Dropdown" ma:internalName="SecurityType">
      <xsd:simpleType>
        <xsd:restriction base="dms:Choice">
          <xsd:enumeration value="Public"/>
          <xsd:enumeration value="Secured Only"/>
        </xsd:restriction>
      </xsd:simpleType>
    </xsd:element>
    <xsd:element name="CategoryTitle" ma:index="27" nillable="true" ma:displayName="CategoryTitle" ma:list="{86fa95bb-c809-49ce-a1fb-f4fb7b1949a0}" ma:internalName="CategoryTitle" ma:readOnly="true"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CustomerGroup" ma:index="28" nillable="true" ma:displayName="CustomerGroup" ma:list="{1d487369-79c1-471a-aef5-6554842fae80}" ma:internalName="CustomerGroup" ma:showField="CustomerGroupId">
      <xsd:complexType>
        <xsd:complexContent>
          <xsd:extension base="dms:MultiChoiceLookup">
            <xsd:sequence>
              <xsd:element name="Value" type="dms:Lookup" maxOccurs="unbounded" minOccurs="0" nillable="true"/>
            </xsd:sequence>
          </xsd:extension>
        </xsd:complexContent>
      </xsd:complexType>
    </xsd:element>
    <xsd:element name="Customer_x0020_Name" ma:index="29" nillable="true" ma:displayName="Customer Name" ma:list="{a26128da-408a-40e4-8f46-322bff40bfec}" ma:internalName="Customer_x0020_Name"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407EC0B-C470-4453-87FF-C2417E5ECAAF}"/>
</file>

<file path=customXml/itemProps2.xml><?xml version="1.0" encoding="utf-8"?>
<ds:datastoreItem xmlns:ds="http://schemas.openxmlformats.org/officeDocument/2006/customXml" ds:itemID="{40E28702-B32B-4F29-9B2B-7FEE99FA56DD}"/>
</file>

<file path=customXml/itemProps3.xml><?xml version="1.0" encoding="utf-8"?>
<ds:datastoreItem xmlns:ds="http://schemas.openxmlformats.org/officeDocument/2006/customXml" ds:itemID="{2A94D606-ED6E-46DA-8ED3-48BE3A4CA475}"/>
</file>

<file path=docProps/app.xml><?xml version="1.0" encoding="utf-8"?>
<Properties xmlns="http://schemas.openxmlformats.org/officeDocument/2006/extended-properties" xmlns:vt="http://schemas.openxmlformats.org/officeDocument/2006/docPropsVTypes">
  <Template>M17 PowerPoint</Template>
  <TotalTime>7</TotalTime>
  <Words>1133</Words>
  <Application>Microsoft Office PowerPoint</Application>
  <PresentationFormat>On-screen Show (4:3)</PresentationFormat>
  <Paragraphs>328</Paragraphs>
  <Slides>25</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Helvetica Light</vt:lpstr>
      <vt:lpstr>Lucida Grande</vt:lpstr>
      <vt:lpstr>1_Custom Design</vt:lpstr>
      <vt:lpstr>NEU Tennant Kesselsauger nass/trocken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Einzelheiten zu den Paletten</vt:lpstr>
    </vt:vector>
  </TitlesOfParts>
  <Company>Tennant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Vacuum Range_EMEA_Sales Presentation_DE</dc:title>
  <dc:creator>Zintl, Cristina</dc:creator>
  <cp:lastModifiedBy>Kaya, Cansu</cp:lastModifiedBy>
  <cp:revision>137</cp:revision>
  <cp:lastPrinted>2014-11-17T19:40:20Z</cp:lastPrinted>
  <dcterms:created xsi:type="dcterms:W3CDTF">2016-02-08T20:20:45Z</dcterms:created>
  <dcterms:modified xsi:type="dcterms:W3CDTF">2019-05-13T14:26:57Z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0x01010044891378B513214FBD163B593C0FE3ED</vt:lpwstr>
  </property>
</Properties>
</file>