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4" r:id="rId5"/>
    <p:sldId id="305" r:id="rId6"/>
    <p:sldId id="282" r:id="rId7"/>
    <p:sldId id="346" r:id="rId8"/>
    <p:sldId id="283" r:id="rId9"/>
    <p:sldId id="376" r:id="rId10"/>
    <p:sldId id="375" r:id="rId11"/>
    <p:sldId id="377" r:id="rId12"/>
    <p:sldId id="302" r:id="rId13"/>
  </p:sldIdLst>
  <p:sldSz cx="9144000" cy="6858000" type="screen4x3"/>
  <p:notesSz cx="7010400" cy="92964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AC7"/>
    <a:srgbClr val="939393"/>
    <a:srgbClr val="FFFFFF"/>
    <a:srgbClr val="FFFF99"/>
    <a:srgbClr val="B4CC95"/>
    <a:srgbClr val="D9D9D9"/>
    <a:srgbClr val="E8E8E8"/>
    <a:srgbClr val="E8F2F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1" autoAdjust="0"/>
    <p:restoredTop sz="95405" autoAdjust="0"/>
  </p:normalViewPr>
  <p:slideViewPr>
    <p:cSldViewPr snapToGrid="0">
      <p:cViewPr varScale="1">
        <p:scale>
          <a:sx n="110" d="100"/>
          <a:sy n="110" d="100"/>
        </p:scale>
        <p:origin x="16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438"/>
    </p:cViewPr>
  </p:sorterViewPr>
  <p:notesViewPr>
    <p:cSldViewPr snapToGrid="0">
      <p:cViewPr>
        <p:scale>
          <a:sx n="172" d="100"/>
          <a:sy n="172" d="100"/>
        </p:scale>
        <p:origin x="768" y="-16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6/5/2012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29750B-B654-4C8C-A36A-8D95A9C8E65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88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2/8/2016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CCCF2DF-31DB-44AF-A92E-B0BDDF84833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2488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797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737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3183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2595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6791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61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637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3973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3242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Confidential Information - For Internal Use Only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8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986411"/>
            <a:ext cx="8229600" cy="5433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89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46275"/>
            <a:ext cx="82296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1030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2925" y="0"/>
            <a:ext cx="9810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3175" y="0"/>
            <a:ext cx="177800" cy="1219200"/>
          </a:xfrm>
          <a:prstGeom prst="rect">
            <a:avLst/>
          </a:prstGeom>
          <a:solidFill>
            <a:srgbClr val="C1E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981075"/>
            <a:ext cx="9144000" cy="514350"/>
          </a:xfrm>
          <a:prstGeom prst="rect">
            <a:avLst/>
          </a:prstGeom>
          <a:solidFill>
            <a:srgbClr val="46B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85838"/>
            <a:ext cx="82296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54013" y="688975"/>
            <a:ext cx="5003800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spc="200" dirty="0">
                <a:solidFill>
                  <a:schemeClr val="bg1">
                    <a:lumMod val="65000"/>
                  </a:schemeClr>
                </a:solidFill>
              </a:rPr>
              <a:t>CREATING A CLEANER, SAFER, HEALTHIER WORLD.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S7 Product Guide (PAS Guide)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457200" y="1781173"/>
            <a:ext cx="8056485" cy="2773071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dirty="0"/>
              <a:t>Purpose of this internal product guide: Self-train and educate on S7 Sweeper</a:t>
            </a:r>
          </a:p>
          <a:p>
            <a:pPr>
              <a:spcBef>
                <a:spcPts val="300"/>
              </a:spcBef>
            </a:pPr>
            <a:endParaRPr lang="en-US" sz="1050" dirty="0"/>
          </a:p>
          <a:p>
            <a:pPr>
              <a:spcBef>
                <a:spcPts val="300"/>
              </a:spcBef>
            </a:pPr>
            <a:r>
              <a:rPr lang="en-US" dirty="0"/>
              <a:t>Other helpful sources for understanding these products: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Operator’s manual 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Brochure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Public Website (videos available)</a:t>
            </a:r>
          </a:p>
        </p:txBody>
      </p:sp>
      <p:sp>
        <p:nvSpPr>
          <p:cNvPr id="4102" name="TextBox 10"/>
          <p:cNvSpPr txBox="1">
            <a:spLocks noChangeArrowheads="1"/>
          </p:cNvSpPr>
          <p:nvPr/>
        </p:nvSpPr>
        <p:spPr bwMode="auto">
          <a:xfrm>
            <a:off x="4252045" y="6054256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S7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B61738-DEE9-4A8F-883C-7B114EA9C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887" y="3018049"/>
            <a:ext cx="2584088" cy="33727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0230F-477F-48F6-90C4-72D11401F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66" y="3884371"/>
            <a:ext cx="3154588" cy="22744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A3678B-F9FB-4222-B074-41FAD78394A6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Strategy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988309"/>
            <a:ext cx="2863901" cy="4122192"/>
          </a:xfrm>
        </p:spPr>
        <p:txBody>
          <a:bodyPr>
            <a:normAutofit/>
          </a:bodyPr>
          <a:lstStyle/>
          <a:p>
            <a:r>
              <a:rPr lang="en-US" sz="1900" b="1" dirty="0"/>
              <a:t>Utilize IPC machines to </a:t>
            </a:r>
            <a:endParaRPr lang="en-US" sz="1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Enhance margins – replace current outsourced walk-behind sweepers with machines from IPC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Return to similar IPC sweepers previously sold by Tennant (S8)</a:t>
            </a:r>
          </a:p>
          <a:p>
            <a:pPr lvl="1"/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Eliminate the S3 push sweeper altogether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72816D1-D03A-45D6-9FD8-BEF8F4349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August 2020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12381704-DDCA-4392-B42B-EAFFC80D7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655572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S7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15BA43-5865-43BD-B5C4-9543F6097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866" y="1809619"/>
            <a:ext cx="4751492" cy="37514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B8C848-CE30-4568-ACBA-FF83515A364D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595440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/>
              <a:t>Markets and Applications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887071"/>
              </p:ext>
            </p:extLst>
          </p:nvPr>
        </p:nvGraphicFramePr>
        <p:xfrm>
          <a:off x="457200" y="1753149"/>
          <a:ext cx="8382000" cy="33181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0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2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35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 TYPES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7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Retail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ways, check out counters, around displays, deli/cafeteria areas, ramps, side 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7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Schools and Universities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entryways, kitchens, 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classrooms, cafeterias, ramps, 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01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Healthcare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 entryways, patient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rooms, cafeterias, handicapped ramps, 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548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Hospitality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Lobbies, hallways, elevator areas, ramps sidewalks, parking lots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Logistics/                  Light Manufacturing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Aisles, in-and-around equipment, ramps employee cafeterias,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Sealed concrete,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polished concrete, coated floors, asphalt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7F9DA461-A987-4B0F-8977-777CE700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C2ABF-101D-446F-849C-6B5F6A88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409" y="5133315"/>
            <a:ext cx="2111121" cy="1407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4F5CE7-1C78-41CC-B6EF-2230FF3C0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257" y="5167794"/>
            <a:ext cx="2063153" cy="13729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AEC683-7AB2-4B93-866E-DEFE1B7F2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13" y="5161661"/>
            <a:ext cx="1880367" cy="13852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58D9E3-23C0-4651-BC5C-824F02DD1524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S7 Sweeper Product Specifications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106E8F-CD0D-4965-AB7E-980DC7CDA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9E56A2-3EA0-4FCF-BE6D-39176FC0C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635" y="4225593"/>
            <a:ext cx="2093765" cy="23331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089910-C224-47EB-A134-ADEF53849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288" y="4208708"/>
            <a:ext cx="3154588" cy="22744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F3B8EC-32F1-4EBC-93B6-CE47C64CB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88" y="1619585"/>
            <a:ext cx="8253351" cy="2503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29036E-D4B6-4C84-8156-D756A62DDD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971" t="23105" b="-1"/>
          <a:stretch/>
        </p:blipFill>
        <p:spPr>
          <a:xfrm>
            <a:off x="140677" y="6093006"/>
            <a:ext cx="2451710" cy="39015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33D8DC8-A479-48DB-9682-F55169122877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416508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S7 Key Highlights Summary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194865" y="1972900"/>
            <a:ext cx="2810092" cy="4220299"/>
          </a:xfrm>
        </p:spPr>
        <p:txBody>
          <a:bodyPr>
            <a:noAutofit/>
          </a:bodyPr>
          <a:lstStyle/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28”/ 70 cm overall path width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19.7”/50 cm main brush </a:t>
            </a:r>
          </a:p>
          <a:p>
            <a:pPr>
              <a:buClr>
                <a:srgbClr val="009AC7"/>
              </a:buClr>
            </a:pPr>
            <a:endParaRPr lang="en-US" sz="14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Sealed battery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12 v, 140 AH with built in on board charger</a:t>
            </a:r>
          </a:p>
          <a:p>
            <a:pPr>
              <a:buClr>
                <a:srgbClr val="009AC7"/>
              </a:buClr>
            </a:pPr>
            <a:endParaRPr lang="en-US" sz="20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Hopper capacity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1.6 ft3/45 L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Filtration</a:t>
            </a:r>
            <a:r>
              <a:rPr lang="en-US" sz="1400" dirty="0"/>
              <a:t> 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Pre-filter and main filter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filter at 99.5% at 5 microns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19658-E61A-4D24-AA32-059359BADD68}"/>
              </a:ext>
            </a:extLst>
          </p:cNvPr>
          <p:cNvSpPr txBox="1"/>
          <p:nvPr/>
        </p:nvSpPr>
        <p:spPr>
          <a:xfrm>
            <a:off x="3575207" y="557463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On-Board Charger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C8D2C-D030-44A5-840C-3731EB216DD2}"/>
              </a:ext>
            </a:extLst>
          </p:cNvPr>
          <p:cNvSpPr txBox="1"/>
          <p:nvPr/>
        </p:nvSpPr>
        <p:spPr>
          <a:xfrm>
            <a:off x="6318407" y="557463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Pre-Filter and Main Filter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6F1E3A0-3739-4562-A7FF-0DED3C55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0EFE0-9A5A-44A8-8B40-211A45594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063" y="2453554"/>
            <a:ext cx="2224132" cy="3035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40B68F-D43D-4F4C-A1C8-26BB26D29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407" y="2453554"/>
            <a:ext cx="2603186" cy="29766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75E7B8-E6D0-4A9F-A601-A9CE20FA660D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973928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S7 Key Highlights Summary Cont’d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324736" y="1786669"/>
            <a:ext cx="3937912" cy="4592760"/>
          </a:xfrm>
        </p:spPr>
        <p:txBody>
          <a:bodyPr>
            <a:noAutofit/>
          </a:bodyPr>
          <a:lstStyle/>
          <a:p>
            <a:pPr marL="287337" lvl="1">
              <a:buClr>
                <a:srgbClr val="009AC7"/>
              </a:buClr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Adjustable main and side 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brush set for hard floor, adjust brush height with adjustment knob under hood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Side brush adjustment; tool required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Main 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When replacing main brush - </a:t>
            </a:r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Make sure the “v” in the chevron pattern is pointing to the ground</a:t>
            </a:r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Make sure to adjust the carpet height knob back to the initial “starting point as shown on the decal</a:t>
            </a:r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8D1549-1A3C-4791-89C0-FADE5AFE2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896" y="2223821"/>
            <a:ext cx="3675287" cy="3226003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2F2F7CB-DF98-4CE7-9930-C920907DFFE0}"/>
              </a:ext>
            </a:extLst>
          </p:cNvPr>
          <p:cNvCxnSpPr>
            <a:cxnSpLocks/>
          </p:cNvCxnSpPr>
          <p:nvPr/>
        </p:nvCxnSpPr>
        <p:spPr>
          <a:xfrm flipV="1">
            <a:off x="5734975" y="3496668"/>
            <a:ext cx="968376" cy="2257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6F6CF15-13F2-465C-B75B-D7E595C0B4C7}"/>
              </a:ext>
            </a:extLst>
          </p:cNvPr>
          <p:cNvSpPr txBox="1"/>
          <p:nvPr/>
        </p:nvSpPr>
        <p:spPr>
          <a:xfrm>
            <a:off x="4970478" y="5754069"/>
            <a:ext cx="2649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initial brush  adjustment line on decal – set to hard floor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EF255E8-CEAF-43C6-BDF8-E2F381C4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B42684-370B-4FE9-B3AB-952F63461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6" y="4343279"/>
            <a:ext cx="2037844" cy="10143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2AC154-78D9-4E42-A57E-5E1DF88F7487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10721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/>
              <a:t>S7 Key Highlights Summary Cont’d</a:t>
            </a:r>
            <a:endParaRPr lang="en-US" altLang="en-US" dirty="0"/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261494" y="1811305"/>
            <a:ext cx="4997436" cy="4592760"/>
          </a:xfrm>
        </p:spPr>
        <p:txBody>
          <a:bodyPr>
            <a:noAutofit/>
          </a:bodyPr>
          <a:lstStyle/>
          <a:p>
            <a:pPr>
              <a:buClr>
                <a:srgbClr val="009AC7"/>
              </a:buClr>
            </a:pPr>
            <a:endParaRPr lang="en-US" sz="8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Simple controls with electronic filter shaker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Safety is assured with key on/off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Easily see battery status with battery discharge indicator lights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Cleaning the filter is easy with built-in electronic filter shaker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Units moves easily when engaging drive lever (1)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Pick up bulkier items with when the flap trap lever is engaged (2)</a:t>
            </a:r>
          </a:p>
          <a:p>
            <a:pPr lvl="1">
              <a:buClr>
                <a:srgbClr val="009AC7"/>
              </a:buClr>
            </a:pPr>
            <a:endParaRPr lang="en-US" sz="1400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Safe for operators and others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Breathe easy at 99.5% filtration up to 5 microns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Work when people are present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Sealed batteries ensure no overspills/splashes to harm the working environment or employees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</p:spPr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97D3248-9067-4368-BD86-2852F7BF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2EBDA2-9FFB-43B1-BD77-DC02008798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03"/>
          <a:stretch/>
        </p:blipFill>
        <p:spPr>
          <a:xfrm>
            <a:off x="7250833" y="4461301"/>
            <a:ext cx="1356067" cy="16279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CC761F-4C52-4AAD-9F1F-9501D8D4BE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7527" r="10744"/>
          <a:stretch/>
        </p:blipFill>
        <p:spPr>
          <a:xfrm rot="10800000">
            <a:off x="5413787" y="1995480"/>
            <a:ext cx="3073265" cy="23780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0B3A22-4A00-45BD-A0EA-742E16CC45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470" t="-744" r="9916" b="76318"/>
          <a:stretch/>
        </p:blipFill>
        <p:spPr>
          <a:xfrm>
            <a:off x="5084682" y="4772018"/>
            <a:ext cx="2166151" cy="9132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571522-BF81-455B-8A90-E8B3AAAE163C}"/>
              </a:ext>
            </a:extLst>
          </p:cNvPr>
          <p:cNvSpPr txBox="1"/>
          <p:nvPr/>
        </p:nvSpPr>
        <p:spPr>
          <a:xfrm>
            <a:off x="5590744" y="4499614"/>
            <a:ext cx="23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9585126-A93D-427D-AF7F-FE5BFC6B9F8D}"/>
              </a:ext>
            </a:extLst>
          </p:cNvPr>
          <p:cNvCxnSpPr>
            <a:cxnSpLocks/>
            <a:stCxn id="12" idx="1"/>
          </p:cNvCxnSpPr>
          <p:nvPr/>
        </p:nvCxnSpPr>
        <p:spPr>
          <a:xfrm>
            <a:off x="5590744" y="4684280"/>
            <a:ext cx="230813" cy="3303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7E16580-CF15-49A1-9F77-85D8DBD58403}"/>
              </a:ext>
            </a:extLst>
          </p:cNvPr>
          <p:cNvSpPr txBox="1"/>
          <p:nvPr/>
        </p:nvSpPr>
        <p:spPr>
          <a:xfrm>
            <a:off x="6553200" y="4499614"/>
            <a:ext cx="23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F49A8AD-997E-4B30-9B9B-F32A44364358}"/>
              </a:ext>
            </a:extLst>
          </p:cNvPr>
          <p:cNvCxnSpPr>
            <a:cxnSpLocks/>
          </p:cNvCxnSpPr>
          <p:nvPr/>
        </p:nvCxnSpPr>
        <p:spPr>
          <a:xfrm flipH="1">
            <a:off x="6636416" y="4703750"/>
            <a:ext cx="213810" cy="3303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7FA06AB-9785-4533-A5BB-365DD0D148E7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94333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/>
              <a:t>Warranty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55FB6CB-B8F5-4520-B5B1-9EAA8F896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F4C3C6-877E-4CDC-A14A-F6527BA10D75}"/>
              </a:ext>
            </a:extLst>
          </p:cNvPr>
          <p:cNvSpPr/>
          <p:nvPr/>
        </p:nvSpPr>
        <p:spPr>
          <a:xfrm>
            <a:off x="880605" y="2397948"/>
            <a:ext cx="52763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AC7"/>
              </a:buClr>
            </a:pPr>
            <a:r>
              <a:rPr lang="en-US" sz="3200" b="1" dirty="0"/>
              <a:t>S7 Warranty  </a:t>
            </a:r>
            <a:endParaRPr lang="en-US" sz="3200" b="1" dirty="0">
              <a:highlight>
                <a:srgbClr val="FFFF00"/>
              </a:highlight>
            </a:endParaRP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1 year parts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1 year labor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30 days travel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battery pro-rated for 12 months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879A5-06E2-48F4-B62B-24F06189553E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18434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S7 Summary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45691" y="1924716"/>
            <a:ext cx="4874722" cy="1813352"/>
          </a:xfrm>
        </p:spPr>
        <p:txBody>
          <a:bodyPr>
            <a:normAutofit/>
          </a:bodyPr>
          <a:lstStyle/>
          <a:p>
            <a:pPr marL="225425" indent="-225425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dirty="0"/>
              <a:t>Additional</a:t>
            </a:r>
            <a:r>
              <a:rPr lang="fr-FR" dirty="0"/>
              <a:t> </a:t>
            </a:r>
            <a:r>
              <a:rPr lang="en-US" dirty="0"/>
              <a:t>margin</a:t>
            </a:r>
            <a:r>
              <a:rPr lang="fr-FR" dirty="0"/>
              <a:t> </a:t>
            </a:r>
            <a:r>
              <a:rPr lang="en-US" dirty="0"/>
              <a:t>opportunities</a:t>
            </a:r>
          </a:p>
          <a:p>
            <a:pPr marL="628650" lvl="1" indent="-225425">
              <a:spcAft>
                <a:spcPts val="120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fr-FR" sz="1600" dirty="0"/>
              <a:t>Tennant/IPC product vs. </a:t>
            </a:r>
            <a:r>
              <a:rPr lang="en-US" sz="1600" dirty="0"/>
              <a:t>Outsourced</a:t>
            </a:r>
          </a:p>
          <a:p>
            <a:pPr marL="628650" lvl="1" indent="-225425">
              <a:spcAft>
                <a:spcPts val="120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Return to “known” products with the family </a:t>
            </a:r>
          </a:p>
          <a:p>
            <a:endParaRPr lang="en-US" dirty="0"/>
          </a:p>
          <a:p>
            <a:pPr marL="285750" indent="-285750">
              <a:spcAft>
                <a:spcPts val="0"/>
              </a:spcAft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3F79DC-A0EC-424A-A63F-C4EDF8429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A4F8AD-820F-483C-ABE6-BA510CB12A86}"/>
              </a:ext>
            </a:extLst>
          </p:cNvPr>
          <p:cNvSpPr/>
          <p:nvPr/>
        </p:nvSpPr>
        <p:spPr>
          <a:xfrm>
            <a:off x="3132597" y="6631077"/>
            <a:ext cx="250173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 b="1" dirty="0">
                <a:solidFill>
                  <a:srgbClr val="FF0000"/>
                </a:solidFill>
                <a:latin typeface="Arial" panose="020B0604020202020204" pitchFamily="34" charset="0"/>
              </a:rPr>
              <a:t>Confidential Information -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9071174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03339e0d0d67e9735ef2d389b49b9619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42e70a105afa13c0aba71bd4d566973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Secured Only</SecurityType>
    <UserRoles xmlns="0376508a-3691-412d-a127-f3009102e432"/>
    <SalesOrg xmlns="0376508a-3691-412d-a127-f3009102e432">
      <Value>9</Value>
    </SalesOrg>
    <Innovation xmlns="0376508a-3691-412d-a127-f3009102e432">
      <Value>1</Value>
    </Innovation>
    <Sold_x002d_To xmlns="0376508a-3691-412d-a127-f3009102e432" xsi:nil="true"/>
    <CustomerGroup xmlns="0376508a-3691-412d-a127-f3009102e432"/>
    <SalesDistrict xmlns="0376508a-3691-412d-a127-f3009102e432">
      <Value>3</Value>
    </SalesDistrict>
    <Customer_x0020_Name xmlns="0376508a-3691-412d-a127-f3009102e432" xsi:nil="true"/>
    <Category xmlns="0376508a-3691-412d-a127-f3009102e432">
      <Value>6</Value>
    </Category>
    <MarketingChannel xmlns="0376508a-3691-412d-a127-f3009102e432">
      <Value>3</Value>
      <Value>10</Value>
      <Value>16</Value>
      <Value>2</Value>
      <Value>1</Value>
      <Value>11</Value>
      <Value>12</Value>
      <Value>8</Value>
      <Value>15</Value>
    </MarketingChannel>
    <SalesChannel xmlns="0376508a-3691-412d-a127-f3009102e432">
      <Value>2</Value>
    </SalesChannel>
    <Brand xmlns="0376508a-3691-412d-a127-f3009102e432">
      <Value>1</Value>
    </Brand>
    <Language xmlns="0376508a-3691-412d-a127-f3009102e432">
      <Value>1</Value>
    </Language>
    <Applications xmlns="0376508a-3691-412d-a127-f3009102e432"/>
    <Country xmlns="0376508a-3691-412d-a127-f3009102e432"/>
    <LiteratureType xmlns="0376508a-3691-412d-a127-f3009102e432">18</LiteratureType>
    <Industry xmlns="0376508a-3691-412d-a127-f3009102e432"/>
    <Product xmlns="0376508a-3691-412d-a127-f3009102e432">
      <Value>811</Value>
    </Product>
    <AssetType xmlns="0376508a-3691-412d-a127-f3009102e432">33</AssetType>
  </documentManagement>
</p:properties>
</file>

<file path=customXml/itemProps1.xml><?xml version="1.0" encoding="utf-8"?>
<ds:datastoreItem xmlns:ds="http://schemas.openxmlformats.org/officeDocument/2006/customXml" ds:itemID="{B1F8922A-F02F-4C7F-B542-68BF33A747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8EAB80-5808-4192-B53A-0D7736CCD9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76508a-3691-412d-a127-f3009102e4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FE2994-6D8D-477E-83FE-1C655B3CDAFA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0376508a-3691-412d-a127-f3009102e43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17506</TotalTime>
  <Words>674</Words>
  <Application>Microsoft Office PowerPoint</Application>
  <PresentationFormat>On-screen Show (4:3)</PresentationFormat>
  <Paragraphs>135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S7 Product Guide (PAS Guide)</vt:lpstr>
      <vt:lpstr>Product Strategy</vt:lpstr>
      <vt:lpstr>Markets and Applications</vt:lpstr>
      <vt:lpstr>S7 Sweeper Product Specifications</vt:lpstr>
      <vt:lpstr>S7 Key Highlights Summary</vt:lpstr>
      <vt:lpstr>S7 Key Highlights Summary Cont’d</vt:lpstr>
      <vt:lpstr>S7 Key Highlights Summary Cont’d</vt:lpstr>
      <vt:lpstr>Warranty</vt:lpstr>
      <vt:lpstr>S7 Summary</vt:lpstr>
    </vt:vector>
  </TitlesOfParts>
  <Company>Tennant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T300-T300e PAS Guide-Customer Presentation</dc:title>
  <dc:creator>Commers, Barb</dc:creator>
  <cp:lastModifiedBy>Wieden, Trent</cp:lastModifiedBy>
  <cp:revision>910</cp:revision>
  <cp:lastPrinted>2016-12-09T18:18:00Z</cp:lastPrinted>
  <dcterms:created xsi:type="dcterms:W3CDTF">2012-06-05T14:24:02Z</dcterms:created>
  <dcterms:modified xsi:type="dcterms:W3CDTF">2022-07-26T17:17:25Z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2382400</vt:r8>
  </property>
  <property fmtid="{D5CDD505-2E9C-101B-9397-08002B2CF9AE}" pid="4" name="ArticulateGUID">
    <vt:lpwstr>AEADEFC3-F8C0-4ABE-9016-695B79ED14D8</vt:lpwstr>
  </property>
  <property fmtid="{D5CDD505-2E9C-101B-9397-08002B2CF9AE}" pid="5" name="ArticulatePath">
    <vt:lpwstr>T600-T600e-PAS-Guide Presentation_Final</vt:lpwstr>
  </property>
</Properties>
</file>