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64" r:id="rId5"/>
    <p:sldId id="282" r:id="rId6"/>
    <p:sldId id="346" r:id="rId7"/>
    <p:sldId id="283" r:id="rId8"/>
    <p:sldId id="376" r:id="rId9"/>
    <p:sldId id="375" r:id="rId10"/>
    <p:sldId id="377" r:id="rId11"/>
  </p:sldIdLst>
  <p:sldSz cx="9144000" cy="6858000" type="screen4x3"/>
  <p:notesSz cx="7010400" cy="9296400"/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AC7"/>
    <a:srgbClr val="939393"/>
    <a:srgbClr val="FFFFFF"/>
    <a:srgbClr val="FFFF99"/>
    <a:srgbClr val="B4CC95"/>
    <a:srgbClr val="D9D9D9"/>
    <a:srgbClr val="E8E8E8"/>
    <a:srgbClr val="E8F2F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1" autoAdjust="0"/>
    <p:restoredTop sz="95405" autoAdjust="0"/>
  </p:normalViewPr>
  <p:slideViewPr>
    <p:cSldViewPr snapToGrid="0">
      <p:cViewPr varScale="1">
        <p:scale>
          <a:sx n="110" d="100"/>
          <a:sy n="110" d="100"/>
        </p:scale>
        <p:origin x="163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438"/>
    </p:cViewPr>
  </p:sorterViewPr>
  <p:notesViewPr>
    <p:cSldViewPr snapToGrid="0">
      <p:cViewPr>
        <p:scale>
          <a:sx n="172" d="100"/>
          <a:sy n="172" d="100"/>
        </p:scale>
        <p:origin x="768" y="-16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6/5/2012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529750B-B654-4C8C-A36A-8D95A9C8E65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388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2/8/2016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CCCF2DF-31DB-44AF-A92E-B0BDDF84833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24884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7976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3183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2595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6791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61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B3B3442-A4C6-40DC-A6C8-96CC4A0CC09D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637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CCF2DF-31DB-44AF-A92E-B0BDDF848338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3973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Confidential Information - For Internal Use Only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78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986411"/>
            <a:ext cx="8229600" cy="54332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189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46275"/>
            <a:ext cx="822960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075"/>
            <a:ext cx="2133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©2020  The Tennant Company  Rev. March 2020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FF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Confidential Information - For Internal Use Only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69075"/>
            <a:ext cx="2133600" cy="2889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A9683B-B112-4496-A737-3130FD58388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1030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2925" y="0"/>
            <a:ext cx="9810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3175" y="0"/>
            <a:ext cx="177800" cy="1219200"/>
          </a:xfrm>
          <a:prstGeom prst="rect">
            <a:avLst/>
          </a:prstGeom>
          <a:solidFill>
            <a:srgbClr val="C1E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981075"/>
            <a:ext cx="9144000" cy="514350"/>
          </a:xfrm>
          <a:prstGeom prst="rect">
            <a:avLst/>
          </a:prstGeom>
          <a:solidFill>
            <a:srgbClr val="46B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85838"/>
            <a:ext cx="82296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354013" y="688975"/>
            <a:ext cx="5003800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spc="200" dirty="0">
                <a:solidFill>
                  <a:schemeClr val="bg1">
                    <a:lumMod val="65000"/>
                  </a:schemeClr>
                </a:solidFill>
              </a:rPr>
              <a:t>CREATING A CLEANER, SAFER, HEALTHIER WORLD.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200" y="911225"/>
            <a:ext cx="82296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S7 Product Guide (PAS Guide)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457200" y="1781173"/>
            <a:ext cx="8056485" cy="2773071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dirty="0"/>
              <a:t>Purpose of this internal product guide: Self-train and educate on S7 Sweeper</a:t>
            </a:r>
          </a:p>
          <a:p>
            <a:pPr>
              <a:spcBef>
                <a:spcPts val="300"/>
              </a:spcBef>
            </a:pPr>
            <a:endParaRPr lang="en-US" sz="1050" dirty="0"/>
          </a:p>
          <a:p>
            <a:pPr>
              <a:spcBef>
                <a:spcPts val="300"/>
              </a:spcBef>
            </a:pPr>
            <a:r>
              <a:rPr lang="en-US" dirty="0"/>
              <a:t>Other helpful sources for understanding these products: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Operator’s manual 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Brochure</a:t>
            </a:r>
          </a:p>
          <a:p>
            <a:pPr marL="346075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Public Website (videos available)</a:t>
            </a:r>
          </a:p>
        </p:txBody>
      </p:sp>
      <p:sp>
        <p:nvSpPr>
          <p:cNvPr id="4102" name="TextBox 10"/>
          <p:cNvSpPr txBox="1">
            <a:spLocks noChangeArrowheads="1"/>
          </p:cNvSpPr>
          <p:nvPr/>
        </p:nvSpPr>
        <p:spPr bwMode="auto">
          <a:xfrm>
            <a:off x="4252045" y="6054256"/>
            <a:ext cx="466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/>
              <a:t>S7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B61738-DEE9-4A8F-883C-7B114EA9C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3887" y="3018049"/>
            <a:ext cx="2584088" cy="33727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20230F-477F-48F6-90C4-72D11401F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766" y="3884371"/>
            <a:ext cx="3154588" cy="22744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63538" y="949325"/>
            <a:ext cx="8229600" cy="606425"/>
          </a:xfrm>
        </p:spPr>
        <p:txBody>
          <a:bodyPr/>
          <a:lstStyle/>
          <a:p>
            <a:r>
              <a:rPr lang="en-US" altLang="en-US" dirty="0"/>
              <a:t>Markets and Applications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887071"/>
              </p:ext>
            </p:extLst>
          </p:nvPr>
        </p:nvGraphicFramePr>
        <p:xfrm>
          <a:off x="457200" y="1753149"/>
          <a:ext cx="8382000" cy="331812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70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8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2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35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APPLICATION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FLOOR TYPES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4" marB="45724">
                    <a:solidFill>
                      <a:srgbClr val="B4CC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7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Retail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Aisle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ways, check out counters, around displays, deli/cafeteria areas, ramps, side 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7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Schools and Universities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Hallways,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entryways, kitchens, 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classrooms, cafeterias, ramps, sidewalks,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401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Healthcare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Hallways, entryways, patient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rooms, cafeterias, handicapped ramps, sidewalks,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548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Hospitality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Lobbies, hallways, elevator areas, ramps sidewalks, parking lots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Carpet, VCT,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polished stone, terrazzo, grouted ceramic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porcelain tile, concrete, asphalt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Logistics/                  Light Manufacturing</a:t>
                      </a: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Aisles, in-and-around equipment, ramps employee cafeterias, parking lots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Sealed concrete,</a:t>
                      </a:r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polished concrete, coated floors, asphalt 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30" marB="4573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7F9DA461-A987-4B0F-8977-777CE700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72381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0C2ABF-101D-446F-849C-6B5F6A887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409" y="5133315"/>
            <a:ext cx="2111121" cy="1407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4F5CE7-1C78-41CC-B6EF-2230FF3C0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257" y="5167794"/>
            <a:ext cx="2063153" cy="13729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AEC683-7AB2-4B93-866E-DEFE1B7F2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13" y="5161661"/>
            <a:ext cx="1880367" cy="13852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S7 Sweeper Product Specifications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5106E8F-CD0D-4965-AB7E-980DC7CDA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9E56A2-3EA0-4FCF-BE6D-39176FC0C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635" y="4225593"/>
            <a:ext cx="2093765" cy="23331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089910-C224-47EB-A134-ADEF53849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288" y="4208708"/>
            <a:ext cx="3154588" cy="22744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F3B8EC-32F1-4EBC-93B6-CE47C64CB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88" y="1619585"/>
            <a:ext cx="8253351" cy="25032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29036E-D4B6-4C84-8156-D756A62DDD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971" t="23105" b="-1"/>
          <a:stretch/>
        </p:blipFill>
        <p:spPr>
          <a:xfrm>
            <a:off x="140677" y="6093006"/>
            <a:ext cx="2451710" cy="39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8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S7 Key Highlights Summary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194865" y="1972900"/>
            <a:ext cx="2810092" cy="4220299"/>
          </a:xfrm>
        </p:spPr>
        <p:txBody>
          <a:bodyPr>
            <a:noAutofit/>
          </a:bodyPr>
          <a:lstStyle/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28”/ 70 cm overall path width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19.7”/50 cm main brush </a:t>
            </a:r>
          </a:p>
          <a:p>
            <a:pPr>
              <a:buClr>
                <a:srgbClr val="009AC7"/>
              </a:buClr>
            </a:pPr>
            <a:endParaRPr lang="en-US" sz="14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Sealed battery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12 v, 140 AH with built in on board charger</a:t>
            </a:r>
          </a:p>
          <a:p>
            <a:pPr>
              <a:buClr>
                <a:srgbClr val="009AC7"/>
              </a:buClr>
            </a:pPr>
            <a:endParaRPr lang="en-US" sz="20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Hopper capacity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1.6 ft3/45 L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Filtration</a:t>
            </a:r>
            <a:r>
              <a:rPr lang="en-US" sz="1400" dirty="0"/>
              <a:t> 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Pre-filter and main filter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Main filter at 99.5% at 5 microns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b="1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219658-E61A-4D24-AA32-059359BADD68}"/>
              </a:ext>
            </a:extLst>
          </p:cNvPr>
          <p:cNvSpPr txBox="1"/>
          <p:nvPr/>
        </p:nvSpPr>
        <p:spPr>
          <a:xfrm>
            <a:off x="3575207" y="557463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On-Board Charger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C8D2C-D030-44A5-840C-3731EB216DD2}"/>
              </a:ext>
            </a:extLst>
          </p:cNvPr>
          <p:cNvSpPr txBox="1"/>
          <p:nvPr/>
        </p:nvSpPr>
        <p:spPr>
          <a:xfrm>
            <a:off x="6318407" y="557463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Pre-Filter and Main Filter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6F1E3A0-3739-4562-A7FF-0DED3C55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E0EFE0-9A5A-44A8-8B40-211A45594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063" y="2453554"/>
            <a:ext cx="2224132" cy="30351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40B68F-D43D-4F4C-A1C8-26BB26D29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407" y="2453554"/>
            <a:ext cx="2603186" cy="297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28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S7 Key Highlights Summary Cont’d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324736" y="1786669"/>
            <a:ext cx="3937912" cy="4592760"/>
          </a:xfrm>
        </p:spPr>
        <p:txBody>
          <a:bodyPr>
            <a:noAutofit/>
          </a:bodyPr>
          <a:lstStyle/>
          <a:p>
            <a:pPr marL="287337" lvl="1">
              <a:buClr>
                <a:srgbClr val="009AC7"/>
              </a:buClr>
            </a:pP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Adjustable main and side brush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Main brush set for hard floor, adjust brush height with adjustment knob under hood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Side brush adjustment; tool required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Main brush</a:t>
            </a:r>
          </a:p>
          <a:p>
            <a:pPr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When replacing main brush - </a:t>
            </a:r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Make sure the “v” in the chevron pattern is pointing to the ground</a:t>
            </a:r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lvl="2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Make sure to adjust the carpet height knob back to the initial “starting point as shown on the decal</a:t>
            </a:r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800" b="1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8D1549-1A3C-4791-89C0-FADE5AFE2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896" y="2223821"/>
            <a:ext cx="3675287" cy="3226003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2F2F7CB-DF98-4CE7-9930-C920907DFFE0}"/>
              </a:ext>
            </a:extLst>
          </p:cNvPr>
          <p:cNvCxnSpPr>
            <a:cxnSpLocks/>
          </p:cNvCxnSpPr>
          <p:nvPr/>
        </p:nvCxnSpPr>
        <p:spPr>
          <a:xfrm flipV="1">
            <a:off x="5734975" y="3496668"/>
            <a:ext cx="968376" cy="22574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6F6CF15-13F2-465C-B75B-D7E595C0B4C7}"/>
              </a:ext>
            </a:extLst>
          </p:cNvPr>
          <p:cNvSpPr txBox="1"/>
          <p:nvPr/>
        </p:nvSpPr>
        <p:spPr>
          <a:xfrm>
            <a:off x="4970478" y="5754069"/>
            <a:ext cx="2649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initial brush  adjustment line on decal – set to hard floor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EF255E8-CEAF-43C6-BDF8-E2F381C4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B42684-370B-4FE9-B3AB-952F63461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6" y="4343279"/>
            <a:ext cx="2037844" cy="101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14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199" y="911225"/>
            <a:ext cx="8438225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/>
              <a:t>S7 Key Highlights Summary Cont’d</a:t>
            </a:r>
            <a:endParaRPr lang="en-US" altLang="en-US" dirty="0"/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261494" y="1811305"/>
            <a:ext cx="4997436" cy="4592760"/>
          </a:xfrm>
        </p:spPr>
        <p:txBody>
          <a:bodyPr>
            <a:noAutofit/>
          </a:bodyPr>
          <a:lstStyle/>
          <a:p>
            <a:pPr>
              <a:buClr>
                <a:srgbClr val="009AC7"/>
              </a:buClr>
            </a:pPr>
            <a:endParaRPr lang="en-US" sz="800" b="1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Simple controls with electronic filter shaker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Safety is assured with key on/off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Easily see battery status with battery discharge indicator lights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Cleaning the filter is easy with built-in electronic filter shaker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Units moves easily when engaging drive lever (1)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Pick up bulkier items with when the flap trap lever is engaged (2)</a:t>
            </a:r>
          </a:p>
          <a:p>
            <a:pPr lvl="1">
              <a:buClr>
                <a:srgbClr val="009AC7"/>
              </a:buClr>
            </a:pPr>
            <a:endParaRPr lang="en-US" sz="1400" dirty="0"/>
          </a:p>
          <a:p>
            <a:pPr marL="169863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b="1" dirty="0"/>
              <a:t>Safe for operators and others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Breathe easy at 99.5% filtration up to 5 microns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Work when people are present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1400" dirty="0"/>
              <a:t>Sealed batteries ensure no overspills/splashes to harm the working environment or employees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Clr>
                <a:srgbClr val="009AC7"/>
              </a:buClr>
            </a:pPr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288925"/>
          </a:xfrm>
        </p:spPr>
        <p:txBody>
          <a:bodyPr/>
          <a:lstStyle/>
          <a:p>
            <a:pPr>
              <a:defRPr/>
            </a:pPr>
            <a:fld id="{B1A9683B-B112-4496-A737-3130FD58388C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97D3248-9067-4368-BD86-2852F7BF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2EBDA2-9FFB-43B1-BD77-DC02008798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03"/>
          <a:stretch/>
        </p:blipFill>
        <p:spPr>
          <a:xfrm>
            <a:off x="7250833" y="4461301"/>
            <a:ext cx="1356067" cy="16279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CC761F-4C52-4AAD-9F1F-9501D8D4BE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7527" r="10744"/>
          <a:stretch/>
        </p:blipFill>
        <p:spPr>
          <a:xfrm rot="10800000">
            <a:off x="5413787" y="1995480"/>
            <a:ext cx="3073265" cy="23780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60B3A22-4A00-45BD-A0EA-742E16CC45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470" t="-744" r="9916" b="76318"/>
          <a:stretch/>
        </p:blipFill>
        <p:spPr>
          <a:xfrm>
            <a:off x="5084682" y="4772018"/>
            <a:ext cx="2166151" cy="9132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571522-BF81-455B-8A90-E8B3AAAE163C}"/>
              </a:ext>
            </a:extLst>
          </p:cNvPr>
          <p:cNvSpPr txBox="1"/>
          <p:nvPr/>
        </p:nvSpPr>
        <p:spPr>
          <a:xfrm>
            <a:off x="5590744" y="4499614"/>
            <a:ext cx="23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9585126-A93D-427D-AF7F-FE5BFC6B9F8D}"/>
              </a:ext>
            </a:extLst>
          </p:cNvPr>
          <p:cNvCxnSpPr>
            <a:cxnSpLocks/>
            <a:stCxn id="12" idx="1"/>
          </p:cNvCxnSpPr>
          <p:nvPr/>
        </p:nvCxnSpPr>
        <p:spPr>
          <a:xfrm>
            <a:off x="5590744" y="4684280"/>
            <a:ext cx="230813" cy="3303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7E16580-CF15-49A1-9F77-85D8DBD58403}"/>
              </a:ext>
            </a:extLst>
          </p:cNvPr>
          <p:cNvSpPr txBox="1"/>
          <p:nvPr/>
        </p:nvSpPr>
        <p:spPr>
          <a:xfrm>
            <a:off x="6553200" y="4499614"/>
            <a:ext cx="23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F49A8AD-997E-4B30-9B9B-F32A44364358}"/>
              </a:ext>
            </a:extLst>
          </p:cNvPr>
          <p:cNvCxnSpPr>
            <a:cxnSpLocks/>
          </p:cNvCxnSpPr>
          <p:nvPr/>
        </p:nvCxnSpPr>
        <p:spPr>
          <a:xfrm flipH="1">
            <a:off x="6636416" y="4703750"/>
            <a:ext cx="213810" cy="3303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33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63538" y="949325"/>
            <a:ext cx="8229600" cy="606425"/>
          </a:xfrm>
        </p:spPr>
        <p:txBody>
          <a:bodyPr/>
          <a:lstStyle/>
          <a:p>
            <a:r>
              <a:rPr lang="en-US" altLang="en-US" dirty="0"/>
              <a:t>Warranty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55FB6CB-B8F5-4520-B5B1-9EAA8F8967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28" y="6569074"/>
            <a:ext cx="2133600" cy="288925"/>
          </a:xfrm>
        </p:spPr>
        <p:txBody>
          <a:bodyPr/>
          <a:lstStyle/>
          <a:p>
            <a:pPr>
              <a:defRPr/>
            </a:pPr>
            <a:r>
              <a:rPr lang="en-US" dirty="0"/>
              <a:t>©2020  The Tennant Company       August 2020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F4C3C6-877E-4CDC-A14A-F6527BA10D75}"/>
              </a:ext>
            </a:extLst>
          </p:cNvPr>
          <p:cNvSpPr/>
          <p:nvPr/>
        </p:nvSpPr>
        <p:spPr>
          <a:xfrm>
            <a:off x="871897" y="2397948"/>
            <a:ext cx="527635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AC7"/>
              </a:buClr>
            </a:pPr>
            <a:r>
              <a:rPr lang="en-US" sz="3200" b="1" dirty="0"/>
              <a:t>S7 Warranty  </a:t>
            </a:r>
            <a:endParaRPr lang="en-US" sz="3200" b="1" dirty="0">
              <a:highlight>
                <a:srgbClr val="FFFF00"/>
              </a:highlight>
            </a:endParaRP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1-year parts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1-year labor 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30 days travel</a:t>
            </a:r>
          </a:p>
          <a:p>
            <a:pPr marL="627063" lvl="1" indent="-169863">
              <a:buClr>
                <a:srgbClr val="009AC7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battery pro-rated for 12 months</a:t>
            </a:r>
          </a:p>
        </p:txBody>
      </p:sp>
    </p:spTree>
    <p:extLst>
      <p:ext uri="{BB962C8B-B14F-4D97-AF65-F5344CB8AC3E}">
        <p14:creationId xmlns:p14="http://schemas.microsoft.com/office/powerpoint/2010/main" val="21843407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Type xmlns="0376508a-3691-412d-a127-f3009102e432">Secured Only</SecurityType>
    <UserRoles xmlns="0376508a-3691-412d-a127-f3009102e432"/>
    <SalesOrg xmlns="0376508a-3691-412d-a127-f3009102e432">
      <Value>9</Value>
    </SalesOrg>
    <Innovation xmlns="0376508a-3691-412d-a127-f3009102e432">
      <Value>1</Value>
    </Innovation>
    <Sold_x002d_To xmlns="0376508a-3691-412d-a127-f3009102e432" xsi:nil="true"/>
    <CustomerGroup xmlns="0376508a-3691-412d-a127-f3009102e432"/>
    <SalesDistrict xmlns="0376508a-3691-412d-a127-f3009102e432">
      <Value>3</Value>
    </SalesDistrict>
    <Customer_x0020_Name xmlns="0376508a-3691-412d-a127-f3009102e432" xsi:nil="true"/>
    <Category xmlns="0376508a-3691-412d-a127-f3009102e432">
      <Value>6</Value>
    </Category>
    <MarketingChannel xmlns="0376508a-3691-412d-a127-f3009102e432">
      <Value>3</Value>
      <Value>10</Value>
      <Value>16</Value>
      <Value>2</Value>
      <Value>1</Value>
      <Value>11</Value>
      <Value>12</Value>
      <Value>8</Value>
      <Value>15</Value>
    </MarketingChannel>
    <SalesChannel xmlns="0376508a-3691-412d-a127-f3009102e432">
      <Value>2</Value>
    </SalesChannel>
    <Brand xmlns="0376508a-3691-412d-a127-f3009102e432">
      <Value>1</Value>
    </Brand>
    <Language xmlns="0376508a-3691-412d-a127-f3009102e432">
      <Value>1</Value>
    </Language>
    <Applications xmlns="0376508a-3691-412d-a127-f3009102e432"/>
    <Country xmlns="0376508a-3691-412d-a127-f3009102e432"/>
    <LiteratureType xmlns="0376508a-3691-412d-a127-f3009102e432">18</LiteratureType>
    <Industry xmlns="0376508a-3691-412d-a127-f3009102e432"/>
    <Product xmlns="0376508a-3691-412d-a127-f3009102e432">
      <Value>811</Value>
    </Product>
    <AssetType xmlns="0376508a-3691-412d-a127-f3009102e432">33</Asset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91378B513214FBD163B593C0FE3ED" ma:contentTypeVersion="83" ma:contentTypeDescription="Create a new document." ma:contentTypeScope="" ma:versionID="03339e0d0d67e9735ef2d389b49b9619">
  <xsd:schema xmlns:xsd="http://www.w3.org/2001/XMLSchema" xmlns:xs="http://www.w3.org/2001/XMLSchema" xmlns:p="http://schemas.microsoft.com/office/2006/metadata/properties" xmlns:ns2="0376508a-3691-412d-a127-f3009102e432" targetNamespace="http://schemas.microsoft.com/office/2006/metadata/properties" ma:root="true" ma:fieldsID="42e70a105afa13c0aba71bd4d5669738" ns2:_="">
    <xsd:import namespace="0376508a-3691-412d-a127-f3009102e432"/>
    <xsd:element name="properties">
      <xsd:complexType>
        <xsd:sequence>
          <xsd:element name="documentManagement">
            <xsd:complexType>
              <xsd:all>
                <xsd:element ref="ns2:UserRoles" minOccurs="0"/>
                <xsd:element ref="ns2:MarketingChannel" minOccurs="0"/>
                <xsd:element ref="ns2:SalesOrg" minOccurs="0"/>
                <xsd:element ref="ns2:SalesDistrict" minOccurs="0"/>
                <xsd:element ref="ns2:Country" minOccurs="0"/>
                <xsd:element ref="ns2:Language" minOccurs="0"/>
                <xsd:element ref="ns2:SalesChannel" minOccurs="0"/>
                <xsd:element ref="ns2:Brand" minOccurs="0"/>
                <xsd:element ref="ns2:Product" minOccurs="0"/>
                <xsd:element ref="ns2:Category" minOccurs="0"/>
                <xsd:element ref="ns2:AssetType" minOccurs="0"/>
                <xsd:element ref="ns2:LiteratureType" minOccurs="0"/>
                <xsd:element ref="ns2:Innovation" minOccurs="0"/>
                <xsd:element ref="ns2:Applications" minOccurs="0"/>
                <xsd:element ref="ns2:Industry" minOccurs="0"/>
                <xsd:element ref="ns2:Sold_x002d_To" minOccurs="0"/>
                <xsd:element ref="ns2:SalesDistrictTitle" minOccurs="0"/>
                <xsd:element ref="ns2:ProductStatus" minOccurs="0"/>
                <xsd:element ref="ns2:SecurityType" minOccurs="0"/>
                <xsd:element ref="ns2:CategoryTitle" minOccurs="0"/>
                <xsd:element ref="ns2:CustomerGroup" minOccurs="0"/>
                <xsd:element ref="ns2:Customer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6508a-3691-412d-a127-f3009102e432" elementFormDefault="qualified">
    <xsd:import namespace="http://schemas.microsoft.com/office/2006/documentManagement/types"/>
    <xsd:import namespace="http://schemas.microsoft.com/office/infopath/2007/PartnerControls"/>
    <xsd:element name="UserRoles" ma:index="2" nillable="true" ma:displayName="UserRoles" ma:description="* * * * * * IF PUBLIC LEAVE EMPTY * * * * * *" ma:list="{e2e3de3e-ccd2-4421-b68c-37c5f4e582ab}" ma:internalName="UserRoles" ma:readOnly="false" ma:showField="USERROLE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rketingChannel" ma:index="3" nillable="true" ma:displayName="MarketingChannel" ma:list="{ae493d90-adea-4c54-b050-fb6d6181909e}" ma:internalName="MarketingChannel" ma:readOnly="false" ma:showField="MARKETING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Org" ma:index="4" nillable="true" ma:displayName="SalesOrg" ma:list="{d3375561-d921-4af3-953a-7663adc0db1a}" ma:internalName="SalesOrg" ma:readOnly="false" ma:showField="SALESORG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District" ma:index="5" nillable="true" ma:displayName="SalesDistrict" ma:list="{50370e94-047c-45fb-b566-fc64f91bea86}" ma:internalName="SalesDistrict" ma:readOnly="false" ma:showField="SALESDISTRICT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untry" ma:index="6" nillable="true" ma:displayName="Country" ma:list="{24076f44-285e-4cb9-9651-bc8b6ea3b479}" ma:internalName="Country" ma:readOnly="false" ma:showField="Key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nguage" ma:index="7" nillable="true" ma:displayName="Language" ma:list="{68445780-4283-43b4-aad2-1fc4dc5f3482}" ma:internalName="Language" ma:readOnly="fals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alesChannel" ma:index="8" nillable="true" ma:displayName="SalesChannel" ma:list="{301a598e-3474-4381-9c1f-829689d8b57b}" ma:internalName="SalesChannel" ma:readOnly="false" ma:showField="SALESCHANNEL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rand" ma:index="9" nillable="true" ma:displayName="Brand" ma:list="{b92587f4-cafb-48a8-9d85-521e677a1cf5}" ma:internalName="Brand" ma:readOnly="false" ma:showField="BRAND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" ma:index="10" nillable="true" ma:displayName="Product" ma:list="{297b7c7a-5d0d-4982-9702-ea99fbb4a83e}" ma:internalName="Product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ategory" ma:index="11" nillable="true" ma:displayName="Category" ma:list="{86fa95bb-c809-49ce-a1fb-f4fb7b1949a0}" ma:internalName="Category" ma:readOnly="false" ma:showField="ASSETCATEGO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Type" ma:index="12" nillable="true" ma:displayName="AssetType" ma:list="{7cf49b1b-e7dc-4c4d-adb7-5b3a783227c9}" ma:internalName="AssetType" ma:readOnly="false" ma:showField="ASSETTYPE_ID" ma:web="d2b0125b-2e6a-4122-affe-42934978f63b">
      <xsd:simpleType>
        <xsd:restriction base="dms:Lookup"/>
      </xsd:simpleType>
    </xsd:element>
    <xsd:element name="LiteratureType" ma:index="13" nillable="true" ma:displayName="LiteratureType" ma:description="BROCHURES, LEAFLETS, SPEC SHEETS &amp; RECOMMENDED PARTS ARE PUBLIC" ma:indexed="true" ma:list="{8c2f526d-9f00-4fcb-8da9-65219fb1fc57}" ma:internalName="LiteratureType" ma:readOnly="false" ma:showField="LITERATURETYPE_ID" ma:web="d2b0125b-2e6a-4122-affe-42934978f63b">
      <xsd:simpleType>
        <xsd:restriction base="dms:Lookup"/>
      </xsd:simpleType>
    </xsd:element>
    <xsd:element name="Innovation" ma:index="14" nillable="true" ma:displayName="Innovation" ma:list="{7288d138-aaf8-434c-b798-6f31447b8d88}" ma:internalName="Innovation" ma:showField="INNOV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15" nillable="true" ma:displayName="Applications" ma:list="{da2ac9bf-3537-4670-a3ae-d8d75070d1b9}" ma:internalName="Applications" ma:showField="APPLICATION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dustry" ma:index="16" nillable="true" ma:displayName="Industry" ma:list="{d4223f80-87ca-4d48-85c1-b11f26073d7b}" ma:internalName="Industry" ma:showField="INDUSTRY_ID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ld_x002d_To" ma:index="17" nillable="true" ma:displayName="Sold-To" ma:internalName="Sold_x002d_To">
      <xsd:simpleType>
        <xsd:restriction base="dms:Text"/>
      </xsd:simpleType>
    </xsd:element>
    <xsd:element name="SalesDistrictTitle" ma:index="20" nillable="true" ma:displayName="SalesDistrictTitle" ma:list="{50370e94-047c-45fb-b566-fc64f91bea86}" ma:internalName="SalesDistrict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oductStatus" ma:index="21" nillable="true" ma:displayName="ProductStatus" ma:list="{297B7C7A-5D0D-4982-9702-EA99FBB4A83E}" ma:internalName="ProductStatus" ma:readOnly="true" ma:showField="CalculatedStatus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curityType" ma:index="26" nillable="true" ma:displayName="SecurityType" ma:default="Secured Only" ma:format="Dropdown" ma:internalName="SecurityType">
      <xsd:simpleType>
        <xsd:restriction base="dms:Choice">
          <xsd:enumeration value="Public"/>
          <xsd:enumeration value="Secured Only"/>
        </xsd:restriction>
      </xsd:simpleType>
    </xsd:element>
    <xsd:element name="CategoryTitle" ma:index="27" nillable="true" ma:displayName="CategoryTitle" ma:list="{86fa95bb-c809-49ce-a1fb-f4fb7b1949a0}" ma:internalName="CategoryTitle" ma:readOnly="true" ma:showField="Title" ma:web="d2b0125b-2e6a-4122-affe-42934978f6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Group" ma:index="28" nillable="true" ma:displayName="CustomerGroup" ma:list="{1d487369-79c1-471a-aef5-6554842fae80}" ma:internalName="CustomerGroup" ma:showField="CustomerGroupI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stomer_x0020_Name" ma:index="29" nillable="true" ma:displayName="Customer Name" ma:list="{a26128da-408a-40e4-8f46-322bff40bfec}" ma:internalName="Customer_x0020_Nam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FE2994-6D8D-477E-83FE-1C655B3CDAFA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0376508a-3691-412d-a127-f3009102e43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48EAB80-5808-4192-B53A-0D7736CCD9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76508a-3691-412d-a127-f3009102e4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F8922A-F02F-4C7F-B542-68BF33A747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17507</TotalTime>
  <Words>533</Words>
  <Application>Microsoft Office PowerPoint</Application>
  <PresentationFormat>On-screen Show (4:3)</PresentationFormat>
  <Paragraphs>108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Office Theme</vt:lpstr>
      <vt:lpstr>S7 Product Guide (PAS Guide)</vt:lpstr>
      <vt:lpstr>Markets and Applications</vt:lpstr>
      <vt:lpstr>S7 Sweeper Product Specifications</vt:lpstr>
      <vt:lpstr>S7 Key Highlights Summary</vt:lpstr>
      <vt:lpstr>S7 Key Highlights Summary Cont’d</vt:lpstr>
      <vt:lpstr>S7 Key Highlights Summary Cont’d</vt:lpstr>
      <vt:lpstr>Warranty</vt:lpstr>
    </vt:vector>
  </TitlesOfParts>
  <Company>Tennant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T300-T300e PAS Guide-Customer Presentation</dc:title>
  <dc:creator>Commers, Barb</dc:creator>
  <cp:lastModifiedBy>Wieden, Trent</cp:lastModifiedBy>
  <cp:revision>911</cp:revision>
  <cp:lastPrinted>2016-12-09T18:18:00Z</cp:lastPrinted>
  <dcterms:created xsi:type="dcterms:W3CDTF">2012-06-05T14:24:02Z</dcterms:created>
  <dcterms:modified xsi:type="dcterms:W3CDTF">2022-07-26T17:17:48Z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0x01010044891378B513214FBD163B593C0FE3ED</vt:lpwstr>
  </property>
  <property fmtid="{D5CDD505-2E9C-101B-9397-08002B2CF9AE}" pid="3" name="Order">
    <vt:r8>2382400</vt:r8>
  </property>
  <property fmtid="{D5CDD505-2E9C-101B-9397-08002B2CF9AE}" pid="4" name="ArticulateGUID">
    <vt:lpwstr>AEADEFC3-F8C0-4ABE-9016-695B79ED14D8</vt:lpwstr>
  </property>
  <property fmtid="{D5CDD505-2E9C-101B-9397-08002B2CF9AE}" pid="5" name="ArticulatePath">
    <vt:lpwstr>T600-T600e-PAS-Guide Presentation_Final</vt:lpwstr>
  </property>
</Properties>
</file>