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4" r:id="rId5"/>
    <p:sldId id="305" r:id="rId6"/>
    <p:sldId id="282" r:id="rId7"/>
    <p:sldId id="346" r:id="rId8"/>
    <p:sldId id="283" r:id="rId9"/>
    <p:sldId id="375" r:id="rId10"/>
    <p:sldId id="376" r:id="rId11"/>
    <p:sldId id="378" r:id="rId12"/>
    <p:sldId id="377" r:id="rId13"/>
    <p:sldId id="302" r:id="rId14"/>
  </p:sldIdLst>
  <p:sldSz cx="9144000" cy="6858000" type="screen4x3"/>
  <p:notesSz cx="7010400" cy="92964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AC7"/>
    <a:srgbClr val="939393"/>
    <a:srgbClr val="FFFFFF"/>
    <a:srgbClr val="FFFF99"/>
    <a:srgbClr val="B4CC95"/>
    <a:srgbClr val="D9D9D9"/>
    <a:srgbClr val="E8E8E8"/>
    <a:srgbClr val="E8F2F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1" autoAdjust="0"/>
    <p:restoredTop sz="95405" autoAdjust="0"/>
  </p:normalViewPr>
  <p:slideViewPr>
    <p:cSldViewPr snapToGrid="0">
      <p:cViewPr varScale="1">
        <p:scale>
          <a:sx n="110" d="100"/>
          <a:sy n="110" d="100"/>
        </p:scale>
        <p:origin x="16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38"/>
    </p:cViewPr>
  </p:sorterViewPr>
  <p:notesViewPr>
    <p:cSldViewPr snapToGrid="0">
      <p:cViewPr>
        <p:scale>
          <a:sx n="172" d="100"/>
          <a:sy n="172" d="100"/>
        </p:scale>
        <p:origin x="768" y="-16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6/5/2012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29750B-B654-4C8C-A36A-8D95A9C8E65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88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2/8/2016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CCF2DF-31DB-44AF-A92E-B0BDDF8483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2488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797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737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3183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2595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6791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637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61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5073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3973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74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Confidential Information - For Internal Use Only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8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986411"/>
            <a:ext cx="8229600" cy="5433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Aug 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89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46275"/>
            <a:ext cx="82296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1030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2925" y="0"/>
            <a:ext cx="9810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175" y="0"/>
            <a:ext cx="177800" cy="1219200"/>
          </a:xfrm>
          <a:prstGeom prst="rect">
            <a:avLst/>
          </a:prstGeom>
          <a:solidFill>
            <a:srgbClr val="C1E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981075"/>
            <a:ext cx="9144000" cy="514350"/>
          </a:xfrm>
          <a:prstGeom prst="rect">
            <a:avLst/>
          </a:prstGeom>
          <a:solidFill>
            <a:srgbClr val="46B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85838"/>
            <a:ext cx="82296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54013" y="688975"/>
            <a:ext cx="5003800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spc="200" dirty="0">
                <a:solidFill>
                  <a:schemeClr val="bg1">
                    <a:lumMod val="65000"/>
                  </a:schemeClr>
                </a:solidFill>
              </a:rPr>
              <a:t>CREATING A CLEANER, SAFER, HEALTHIER WORLD.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2189EB-0DC2-4E9F-9E79-D9AA32809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870" y="3018208"/>
            <a:ext cx="2678369" cy="3550867"/>
          </a:xfrm>
          <a:prstGeom prst="rect">
            <a:avLst/>
          </a:prstGeom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S6 Product Guide (PAS Guide)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200" y="1781173"/>
            <a:ext cx="8056485" cy="2773071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dirty="0"/>
              <a:t>Purpose of this internal product guide: Self-train and educate on S6 Sweeper</a:t>
            </a:r>
          </a:p>
          <a:p>
            <a:pPr>
              <a:spcBef>
                <a:spcPts val="300"/>
              </a:spcBef>
            </a:pPr>
            <a:endParaRPr lang="en-US" sz="1050" dirty="0"/>
          </a:p>
          <a:p>
            <a:pPr>
              <a:spcBef>
                <a:spcPts val="300"/>
              </a:spcBef>
            </a:pPr>
            <a:r>
              <a:rPr lang="en-US" dirty="0"/>
              <a:t>Other helpful sources for understanding these products: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Operator’s manual 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Brochure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Public Website (videos available)</a:t>
            </a:r>
          </a:p>
        </p:txBody>
      </p:sp>
      <p:sp>
        <p:nvSpPr>
          <p:cNvPr id="4102" name="TextBox 10"/>
          <p:cNvSpPr txBox="1">
            <a:spLocks noChangeArrowheads="1"/>
          </p:cNvSpPr>
          <p:nvPr/>
        </p:nvSpPr>
        <p:spPr bwMode="auto">
          <a:xfrm>
            <a:off x="4252045" y="6054256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S6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5C3DB9-B97C-4A59-A2C6-F173D82175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941"/>
          <a:stretch/>
        </p:blipFill>
        <p:spPr>
          <a:xfrm>
            <a:off x="561975" y="3830407"/>
            <a:ext cx="3559969" cy="2593181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3F43E4-9954-44E3-A4A8-4D58EA3C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Strategy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988309"/>
            <a:ext cx="3028520" cy="4122192"/>
          </a:xfrm>
        </p:spPr>
        <p:txBody>
          <a:bodyPr>
            <a:normAutofit/>
          </a:bodyPr>
          <a:lstStyle/>
          <a:p>
            <a:r>
              <a:rPr lang="en-US" sz="1900" b="1" dirty="0"/>
              <a:t>Utilize IPC machines to </a:t>
            </a:r>
            <a:endParaRPr lang="en-US" sz="1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Enhance margins – replace current outsourced walk-behind sweepers with machines from IPC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Return to similar IPC sweepers previously sold by Tennant (3610)</a:t>
            </a:r>
          </a:p>
          <a:p>
            <a:pPr lvl="1"/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Eliminate the S3 push sweeper altogether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72816D1-D03A-45D6-9FD8-BEF8F4349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August 2020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12381704-DDCA-4392-B42B-EAFFC80D7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116" y="5651378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S6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214266-0BAE-4BDF-A7D1-21A0968ED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990" y="1797627"/>
            <a:ext cx="4277047" cy="358586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E403842-E793-4CBA-97FD-CB71EE7D1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595440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Markets and Applications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912164"/>
              </p:ext>
            </p:extLst>
          </p:nvPr>
        </p:nvGraphicFramePr>
        <p:xfrm>
          <a:off x="457200" y="1753149"/>
          <a:ext cx="8382000" cy="33181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0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2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35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 TYPES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7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Retail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ways, check out counters, around displays, deli/cafeteria areas, ramps, side 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7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Schools and Universities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entryways, kitchens,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classrooms, cafeterias,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0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 entryways, patient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rooms, cafeterias, handicapped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548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Hospitality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Lobbies, hallways, elevator areas, ramps sidewalks, parking lots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Logistics/                 Light Manufacturing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Aisles, ramps, employee cafeterias,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Sealed concrete,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polished concrete, coated floors, asphalt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F9DA461-A987-4B0F-8977-777CE700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C2ABF-101D-446F-849C-6B5F6A88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409" y="5133315"/>
            <a:ext cx="2111121" cy="1407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4F5CE7-1C78-41CC-B6EF-2230FF3C0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57" y="5167794"/>
            <a:ext cx="2063153" cy="13729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AEC683-7AB2-4B93-866E-DEFE1B7F2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13" y="5161661"/>
            <a:ext cx="1880367" cy="1385203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BF7192-52C2-4A80-A72E-0A59D7FAE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S6 Sweeper Product Specifications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106E8F-CD0D-4965-AB7E-980DC7CDA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04E361-EEE8-4A6C-BDBB-66B481178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617519"/>
            <a:ext cx="8888372" cy="25588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E90B24-30B9-4723-9DD7-F667EB100F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41"/>
          <a:stretch/>
        </p:blipFill>
        <p:spPr>
          <a:xfrm>
            <a:off x="2284066" y="4298166"/>
            <a:ext cx="2950369" cy="21491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54E346-C808-474E-8C98-6637C1335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4292807"/>
            <a:ext cx="2145506" cy="2205196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779A95C-CD89-4B59-89CC-C0BDEAC37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F00CBE-4371-450A-A8B5-8F34AEDCDA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985" b="1"/>
          <a:stretch/>
        </p:blipFill>
        <p:spPr>
          <a:xfrm>
            <a:off x="142876" y="6070028"/>
            <a:ext cx="2436202" cy="42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8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S6 Key Highlights Summary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194864" y="1972900"/>
            <a:ext cx="2967721" cy="4220299"/>
          </a:xfrm>
        </p:spPr>
        <p:txBody>
          <a:bodyPr>
            <a:noAutofit/>
          </a:bodyPr>
          <a:lstStyle/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25”/ 63.5 cm overall path width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Push unit</a:t>
            </a:r>
          </a:p>
          <a:p>
            <a:pPr>
              <a:buClr>
                <a:srgbClr val="009AC7"/>
              </a:buClr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Sealed battery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12 v, 42 AH with built in on board charger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Up to 2 hrs. of run time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Hopper capacity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1.25 ft</a:t>
            </a:r>
            <a:r>
              <a:rPr lang="en-US" sz="1400" baseline="30000" dirty="0"/>
              <a:t>3</a:t>
            </a:r>
            <a:r>
              <a:rPr lang="en-US" sz="1400" dirty="0"/>
              <a:t> / 35 L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Filtration</a:t>
            </a:r>
            <a:r>
              <a:rPr lang="en-US" sz="1400" dirty="0"/>
              <a:t> 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Pre-filter and main filter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filter at 99.5% at 2 microns</a:t>
            </a:r>
          </a:p>
          <a:p>
            <a:pPr marL="287337" lvl="1">
              <a:buClr>
                <a:srgbClr val="009AC7"/>
              </a:buClr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Noise Level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Low 61 dBa 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19658-E61A-4D24-AA32-059359BADD68}"/>
              </a:ext>
            </a:extLst>
          </p:cNvPr>
          <p:cNvSpPr txBox="1"/>
          <p:nvPr/>
        </p:nvSpPr>
        <p:spPr>
          <a:xfrm>
            <a:off x="3520261" y="4259428"/>
            <a:ext cx="2122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On-Board Charger with Cord Storage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C8D2C-D030-44A5-840C-3731EB216DD2}"/>
              </a:ext>
            </a:extLst>
          </p:cNvPr>
          <p:cNvSpPr txBox="1"/>
          <p:nvPr/>
        </p:nvSpPr>
        <p:spPr>
          <a:xfrm>
            <a:off x="6305840" y="60085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Pre-Filter and Main Filter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6F1E3A0-3739-4562-A7FF-0DED3C55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A3A2E7-6BAB-4133-B648-F3A7E3EB5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840" y="2096932"/>
            <a:ext cx="2274046" cy="1709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F23E6-81D3-4C78-ABF9-B356C6F7F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700" y="3886213"/>
            <a:ext cx="2364325" cy="161924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DC94AC-34CC-436D-978D-EC6BC5AA615D}"/>
              </a:ext>
            </a:extLst>
          </p:cNvPr>
          <p:cNvCxnSpPr/>
          <p:nvPr/>
        </p:nvCxnSpPr>
        <p:spPr>
          <a:xfrm flipV="1">
            <a:off x="6820186" y="2956331"/>
            <a:ext cx="343760" cy="2990707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EDAAB48-2D1A-49C2-ABB5-68844D73404E}"/>
              </a:ext>
            </a:extLst>
          </p:cNvPr>
          <p:cNvCxnSpPr>
            <a:cxnSpLocks/>
          </p:cNvCxnSpPr>
          <p:nvPr/>
        </p:nvCxnSpPr>
        <p:spPr>
          <a:xfrm flipV="1">
            <a:off x="8041830" y="5259519"/>
            <a:ext cx="57141" cy="687519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990098F-52D1-4674-BDCF-FDA64EEE5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534" y="2083485"/>
            <a:ext cx="2721768" cy="2047025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E340825-D8D6-4E79-A0B8-1E1A85C19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97392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S6 Key Highlights Summary Cont’d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258584" y="1976314"/>
            <a:ext cx="4611627" cy="4592760"/>
          </a:xfrm>
        </p:spPr>
        <p:txBody>
          <a:bodyPr>
            <a:noAutofit/>
          </a:bodyPr>
          <a:lstStyle/>
          <a:p>
            <a:pPr>
              <a:buClr>
                <a:srgbClr val="009AC7"/>
              </a:buClr>
            </a:pPr>
            <a:endParaRPr lang="en-US" sz="8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Simple controls with auto electronic filter shaker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Simple on/off button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Easily see battery status with battery discharge indicator lights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Two sweeping modes to adjust to flooring needs</a:t>
            </a:r>
          </a:p>
          <a:p>
            <a:pPr marL="1084263"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Mode 1 – light debris, smooth surfaces</a:t>
            </a:r>
          </a:p>
          <a:p>
            <a:pPr marL="1084263"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Mode 2 – for heavy debris, concrete, asphalt and carpeted surfaces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Vacuum fan switch – standard on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Cleaning the filter is easy with built-in pre-timed electronic filter shaker or can be manually engaged when desired</a:t>
            </a:r>
          </a:p>
          <a:p>
            <a:pPr lvl="1">
              <a:buClr>
                <a:srgbClr val="009AC7"/>
              </a:buClr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</p:spPr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97D3248-9067-4368-BD86-2852F7BF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A2F1C9-6C81-46A7-A2EE-453FD1DCD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64" t="8639"/>
          <a:stretch/>
        </p:blipFill>
        <p:spPr>
          <a:xfrm rot="16200000">
            <a:off x="5938893" y="1305421"/>
            <a:ext cx="2235304" cy="311675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32F3A3D-ED48-489A-B533-A1789670970D}"/>
              </a:ext>
            </a:extLst>
          </p:cNvPr>
          <p:cNvCxnSpPr>
            <a:cxnSpLocks/>
          </p:cNvCxnSpPr>
          <p:nvPr/>
        </p:nvCxnSpPr>
        <p:spPr>
          <a:xfrm flipH="1" flipV="1">
            <a:off x="7710272" y="2863796"/>
            <a:ext cx="533078" cy="1320855"/>
          </a:xfrm>
          <a:prstGeom prst="straightConnector1">
            <a:avLst/>
          </a:prstGeom>
          <a:ln w="190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88FF6FA-7811-4277-A251-13EC8933B57E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6378967" y="3459903"/>
            <a:ext cx="907399" cy="807722"/>
          </a:xfrm>
          <a:prstGeom prst="straightConnector1">
            <a:avLst/>
          </a:prstGeom>
          <a:ln w="190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68D4BE6-06DF-4186-BE89-2D30F506E90A}"/>
              </a:ext>
            </a:extLst>
          </p:cNvPr>
          <p:cNvCxnSpPr>
            <a:cxnSpLocks/>
          </p:cNvCxnSpPr>
          <p:nvPr/>
        </p:nvCxnSpPr>
        <p:spPr>
          <a:xfrm flipV="1">
            <a:off x="5628833" y="3372393"/>
            <a:ext cx="819311" cy="758175"/>
          </a:xfrm>
          <a:prstGeom prst="straightConnector1">
            <a:avLst/>
          </a:prstGeom>
          <a:ln w="190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09C2429-523B-4D31-A8DB-63EF98E91BD8}"/>
              </a:ext>
            </a:extLst>
          </p:cNvPr>
          <p:cNvSpPr txBox="1"/>
          <p:nvPr/>
        </p:nvSpPr>
        <p:spPr>
          <a:xfrm>
            <a:off x="7913899" y="4267625"/>
            <a:ext cx="1168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 addition to battery voltage, the display indicates the machine working hours (pressing once)  and  minutes (pressing twice)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22678D-7599-4D3A-A8B7-4F88C6066A97}"/>
              </a:ext>
            </a:extLst>
          </p:cNvPr>
          <p:cNvSpPr txBox="1"/>
          <p:nvPr/>
        </p:nvSpPr>
        <p:spPr>
          <a:xfrm>
            <a:off x="5017166" y="4142452"/>
            <a:ext cx="838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Sweeping mode 1 for light debris and mode 2 for heavy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2BDF6C-8F9B-44F5-A110-7EFE2488C06D}"/>
              </a:ext>
            </a:extLst>
          </p:cNvPr>
          <p:cNvSpPr txBox="1"/>
          <p:nvPr/>
        </p:nvSpPr>
        <p:spPr>
          <a:xfrm>
            <a:off x="5855388" y="4267625"/>
            <a:ext cx="10471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Manual filter shaker switch. This is in addition to the auto filter shaking that cycles every 3 minutes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325310F-DFAD-4492-BAF7-A4CA4A8EB060}"/>
              </a:ext>
            </a:extLst>
          </p:cNvPr>
          <p:cNvCxnSpPr>
            <a:cxnSpLocks/>
          </p:cNvCxnSpPr>
          <p:nvPr/>
        </p:nvCxnSpPr>
        <p:spPr>
          <a:xfrm flipV="1">
            <a:off x="7527593" y="3306965"/>
            <a:ext cx="125086" cy="877686"/>
          </a:xfrm>
          <a:prstGeom prst="straightConnector1">
            <a:avLst/>
          </a:prstGeom>
          <a:ln w="190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TextBox 4100">
            <a:extLst>
              <a:ext uri="{FF2B5EF4-FFF2-40B4-BE49-F238E27FC236}">
                <a16:creationId xmlns:a16="http://schemas.microsoft.com/office/drawing/2014/main" id="{7490E9D1-4F0A-4E3C-AC71-B0F4E9A51111}"/>
              </a:ext>
            </a:extLst>
          </p:cNvPr>
          <p:cNvSpPr txBox="1"/>
          <p:nvPr/>
        </p:nvSpPr>
        <p:spPr>
          <a:xfrm>
            <a:off x="6960139" y="4171714"/>
            <a:ext cx="87318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vac fan auto activates when sweeping mode is on. Switch is used to shut off the vac fan during sweeping mode 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9A85124-AA0A-4BC1-91B7-0689BBD4A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94333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FF7DD5C-884D-433A-9EFE-7620237C9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623419" y="1695902"/>
            <a:ext cx="1737345" cy="2192981"/>
          </a:xfrm>
          <a:prstGeom prst="rect">
            <a:avLst/>
          </a:prstGeom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S6 Key Highlights Summary Cont’d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324736" y="1717917"/>
            <a:ext cx="3257237" cy="4572880"/>
          </a:xfrm>
        </p:spPr>
        <p:txBody>
          <a:bodyPr>
            <a:noAutofit/>
          </a:bodyPr>
          <a:lstStyle/>
          <a:p>
            <a:pPr marL="287337" lvl="1">
              <a:buClr>
                <a:srgbClr val="009AC7"/>
              </a:buClr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Automatically adjusting main    </a:t>
            </a:r>
          </a:p>
          <a:p>
            <a:pPr>
              <a:buClr>
                <a:srgbClr val="009AC7"/>
              </a:buClr>
            </a:pPr>
            <a:r>
              <a:rPr lang="en-US" sz="1400" b="1" dirty="0"/>
              <a:t>   brush and adjustable side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Automatically go from soft/hard floor without adjusting main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Side brush manual adjustment; remove top cover </a:t>
            </a:r>
            <a:r>
              <a:rPr lang="en-US" sz="800" dirty="0"/>
              <a:t>(allen wrench required)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Main brush/side brush change 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No tools required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brush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Manually turn brush to see black button (right side)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Press to disengage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Side brush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Simple pinch of  two tabs</a:t>
            </a:r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F6CF15-13F2-465C-B75B-D7E595C0B4C7}"/>
              </a:ext>
            </a:extLst>
          </p:cNvPr>
          <p:cNvSpPr txBox="1"/>
          <p:nvPr/>
        </p:nvSpPr>
        <p:spPr>
          <a:xfrm>
            <a:off x="5329679" y="3910577"/>
            <a:ext cx="2360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Side brush height adjustment knob under top cover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EF255E8-CEAF-43C6-BDF8-E2F381C4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FD217-157D-4852-8577-BCA9500B95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67" b="29094"/>
          <a:stretch/>
        </p:blipFill>
        <p:spPr>
          <a:xfrm rot="16200000">
            <a:off x="6473773" y="2147542"/>
            <a:ext cx="2141685" cy="1297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BA1484-627B-428E-A368-D2221BB1F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405" y="4659256"/>
            <a:ext cx="2372595" cy="16745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9B812B-8D4A-4CBC-9911-6EF3037EA7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6572" y="4659256"/>
            <a:ext cx="2144192" cy="166650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450646D-1878-4DBD-87E0-69E5FC2EE684}"/>
              </a:ext>
            </a:extLst>
          </p:cNvPr>
          <p:cNvCxnSpPr/>
          <p:nvPr/>
        </p:nvCxnSpPr>
        <p:spPr>
          <a:xfrm>
            <a:off x="4496246" y="4807744"/>
            <a:ext cx="621506" cy="67151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5B647A14-CC8F-4555-B391-CA6A90562EEB}"/>
              </a:ext>
            </a:extLst>
          </p:cNvPr>
          <p:cNvSpPr/>
          <p:nvPr/>
        </p:nvSpPr>
        <p:spPr>
          <a:xfrm>
            <a:off x="5111911" y="3124039"/>
            <a:ext cx="288758" cy="3093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6E6BD04-193F-4849-8AF9-BA88309E5712}"/>
              </a:ext>
            </a:extLst>
          </p:cNvPr>
          <p:cNvCxnSpPr>
            <a:cxnSpLocks/>
          </p:cNvCxnSpPr>
          <p:nvPr/>
        </p:nvCxnSpPr>
        <p:spPr>
          <a:xfrm flipV="1">
            <a:off x="5400669" y="3018640"/>
            <a:ext cx="1780344" cy="21930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ECF0904-8C7E-4123-B4CD-6BFDEBD937AF}"/>
              </a:ext>
            </a:extLst>
          </p:cNvPr>
          <p:cNvSpPr txBox="1"/>
          <p:nvPr/>
        </p:nvSpPr>
        <p:spPr>
          <a:xfrm>
            <a:off x="4806999" y="6386210"/>
            <a:ext cx="399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Side brush replacement – depress two pinch tabs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0D66D9A-15BF-4729-9195-24B9AF757015}"/>
              </a:ext>
            </a:extLst>
          </p:cNvPr>
          <p:cNvSpPr/>
          <p:nvPr/>
        </p:nvSpPr>
        <p:spPr>
          <a:xfrm>
            <a:off x="8244014" y="5397022"/>
            <a:ext cx="362569" cy="3903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09E803-3252-4061-B56D-3A672BF6B03D}"/>
              </a:ext>
            </a:extLst>
          </p:cNvPr>
          <p:cNvSpPr/>
          <p:nvPr/>
        </p:nvSpPr>
        <p:spPr>
          <a:xfrm>
            <a:off x="7525312" y="5640997"/>
            <a:ext cx="362569" cy="3903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20AFE2CC-CFCA-4B57-A930-98A5DAD2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10721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S6 Key Highlights Summary Cont’d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324736" y="1786669"/>
            <a:ext cx="3937912" cy="4592760"/>
          </a:xfrm>
        </p:spPr>
        <p:txBody>
          <a:bodyPr>
            <a:noAutofit/>
          </a:bodyPr>
          <a:lstStyle/>
          <a:p>
            <a:pPr>
              <a:buClr>
                <a:srgbClr val="009AC7"/>
              </a:buClr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Safe for operators and others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Breathe easy at 99.5% filtration up to 2 microns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Work quietly when people are present at 61 dBa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Sealed batteries ensure no overspills/splashes to harm the working environment or employees</a:t>
            </a:r>
          </a:p>
          <a:p>
            <a:pPr>
              <a:buClr>
                <a:srgbClr val="009AC7"/>
              </a:buClr>
            </a:pPr>
            <a:endParaRPr lang="en-US" sz="1400" b="1" dirty="0"/>
          </a:p>
          <a:p>
            <a:pPr>
              <a:buClr>
                <a:srgbClr val="009AC7"/>
              </a:buClr>
            </a:pPr>
            <a:endParaRPr lang="en-US" sz="1400" b="1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Ergonomic adjustable handle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Handle fully adjustable to operator’s comfort with locking cam design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F6CF15-13F2-465C-B75B-D7E595C0B4C7}"/>
              </a:ext>
            </a:extLst>
          </p:cNvPr>
          <p:cNvSpPr txBox="1"/>
          <p:nvPr/>
        </p:nvSpPr>
        <p:spPr>
          <a:xfrm>
            <a:off x="5851469" y="6488414"/>
            <a:ext cx="2959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Adjustable Handle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EF255E8-CEAF-43C6-BDF8-E2F381C4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9B56A6-E1F5-421E-A466-701C4D869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424" y="4988462"/>
            <a:ext cx="1397616" cy="1499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EF3BCE-4A22-4DBB-8A7E-B77714D5B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027242" y="4954454"/>
            <a:ext cx="1508915" cy="15590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1129DC-9C51-4991-9589-BC83AC7C57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82"/>
          <a:stretch/>
        </p:blipFill>
        <p:spPr>
          <a:xfrm>
            <a:off x="5002196" y="2014517"/>
            <a:ext cx="3340843" cy="2630920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6AFBD49-7477-4834-A616-95934AE4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565272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S6 Warranty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55FB6CB-B8F5-4520-B5B1-9EAA8F89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F4C3C6-877E-4CDC-A14A-F6527BA10D75}"/>
              </a:ext>
            </a:extLst>
          </p:cNvPr>
          <p:cNvSpPr/>
          <p:nvPr/>
        </p:nvSpPr>
        <p:spPr>
          <a:xfrm>
            <a:off x="732558" y="2397948"/>
            <a:ext cx="564211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AC7"/>
              </a:buClr>
            </a:pPr>
            <a:r>
              <a:rPr lang="en-US" sz="3600" b="1" dirty="0"/>
              <a:t>S6 Warranty  </a:t>
            </a:r>
            <a:endParaRPr lang="en-US" sz="3600" b="1" dirty="0">
              <a:highlight>
                <a:srgbClr val="FFFF00"/>
              </a:highlight>
            </a:endParaRP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1 year parts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1 year labor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30 days travel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battery pro-rated for 12 months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D19CB4A-EF06-4FD0-B9EA-18AFA3EC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184340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S6 Summary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45691" y="1924716"/>
            <a:ext cx="4874722" cy="1813352"/>
          </a:xfrm>
        </p:spPr>
        <p:txBody>
          <a:bodyPr>
            <a:normAutofit/>
          </a:bodyPr>
          <a:lstStyle/>
          <a:p>
            <a:pPr marL="225425" indent="-225425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dirty="0"/>
              <a:t>Additional</a:t>
            </a:r>
            <a:r>
              <a:rPr lang="fr-FR" dirty="0"/>
              <a:t> </a:t>
            </a:r>
            <a:r>
              <a:rPr lang="en-US" dirty="0"/>
              <a:t>margin</a:t>
            </a:r>
            <a:r>
              <a:rPr lang="fr-FR" dirty="0"/>
              <a:t> </a:t>
            </a:r>
            <a:r>
              <a:rPr lang="en-US" dirty="0"/>
              <a:t>opportunities</a:t>
            </a:r>
          </a:p>
          <a:p>
            <a:pPr marL="628650" lvl="1" indent="-225425">
              <a:spcAft>
                <a:spcPts val="120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fr-FR" sz="1600" dirty="0"/>
              <a:t>Tennant/IPC product vs. </a:t>
            </a:r>
            <a:r>
              <a:rPr lang="en-US" sz="1600" dirty="0"/>
              <a:t>Outsourced</a:t>
            </a:r>
          </a:p>
          <a:p>
            <a:pPr marL="628650" lvl="1" indent="-225425">
              <a:spcAft>
                <a:spcPts val="120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Return to “known” products with the family </a:t>
            </a:r>
          </a:p>
          <a:p>
            <a:endParaRPr lang="en-US" dirty="0"/>
          </a:p>
          <a:p>
            <a:pPr marL="285750" indent="-285750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3F79DC-A0EC-424A-A63F-C4EDF8429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 2020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140E92-C681-459E-8EE9-D37FCFFD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2889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9071174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03339e0d0d67e9735ef2d389b49b9619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42e70a105afa13c0aba71bd4d566973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/>
    <SalesOrg xmlns="0376508a-3691-412d-a127-f3009102e432">
      <Value>9</Value>
    </SalesOrg>
    <Innovation xmlns="0376508a-3691-412d-a127-f3009102e432">
      <Value>1</Value>
    </Innovation>
    <Sold_x002d_To xmlns="0376508a-3691-412d-a127-f3009102e432" xsi:nil="true"/>
    <CustomerGroup xmlns="0376508a-3691-412d-a127-f3009102e432"/>
    <SalesDistrict xmlns="0376508a-3691-412d-a127-f3009102e432">
      <Value>3</Value>
    </SalesDistrict>
    <Customer_x0020_Name xmlns="0376508a-3691-412d-a127-f3009102e432" xsi:nil="true"/>
    <Category xmlns="0376508a-3691-412d-a127-f3009102e432">
      <Value>6</Value>
    </Category>
    <MarketingChannel xmlns="0376508a-3691-412d-a127-f3009102e432">
      <Value>3</Value>
      <Value>10</Value>
      <Value>16</Value>
      <Value>2</Value>
      <Value>1</Value>
      <Value>11</Value>
      <Value>12</Value>
      <Value>8</Value>
      <Value>15</Value>
    </MarketingChannel>
    <SalesChannel xmlns="0376508a-3691-412d-a127-f3009102e432">
      <Value>2</Value>
    </SalesChannel>
    <Brand xmlns="0376508a-3691-412d-a127-f3009102e432">
      <Value>1</Value>
    </Brand>
    <Language xmlns="0376508a-3691-412d-a127-f3009102e432">
      <Value>1</Value>
    </Language>
    <Applications xmlns="0376508a-3691-412d-a127-f3009102e432"/>
    <Country xmlns="0376508a-3691-412d-a127-f3009102e432"/>
    <LiteratureType xmlns="0376508a-3691-412d-a127-f3009102e432">18</LiteratureType>
    <Industry xmlns="0376508a-3691-412d-a127-f3009102e432"/>
    <Product xmlns="0376508a-3691-412d-a127-f3009102e432">
      <Value>811</Value>
    </Product>
    <AssetType xmlns="0376508a-3691-412d-a127-f3009102e432">33</AssetTyp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8EAB80-5808-4192-B53A-0D7736CCD9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76508a-3691-412d-a127-f3009102e4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FE2994-6D8D-477E-83FE-1C655B3CDAFA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0376508a-3691-412d-a127-f3009102e43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1F8922A-F02F-4C7F-B542-68BF33A747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19172</TotalTime>
  <Words>817</Words>
  <Application>Microsoft Office PowerPoint</Application>
  <PresentationFormat>On-screen Show (4:3)</PresentationFormat>
  <Paragraphs>159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S6 Product Guide (PAS Guide)</vt:lpstr>
      <vt:lpstr>Product Strategy</vt:lpstr>
      <vt:lpstr>Markets and Applications</vt:lpstr>
      <vt:lpstr>S6 Sweeper Product Specifications</vt:lpstr>
      <vt:lpstr>S6 Key Highlights Summary</vt:lpstr>
      <vt:lpstr>S6 Key Highlights Summary Cont’d</vt:lpstr>
      <vt:lpstr>S6 Key Highlights Summary Cont’d</vt:lpstr>
      <vt:lpstr>S6 Key Highlights Summary Cont’d</vt:lpstr>
      <vt:lpstr>S6 Warranty</vt:lpstr>
      <vt:lpstr>S6 Summary</vt:lpstr>
    </vt:vector>
  </TitlesOfParts>
  <Company>Tennant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T300-T300e PAS Guide-Customer Presentation</dc:title>
  <dc:creator>Commers, Barb</dc:creator>
  <cp:lastModifiedBy>Wieden, Trent</cp:lastModifiedBy>
  <cp:revision>926</cp:revision>
  <cp:lastPrinted>2016-12-09T18:18:00Z</cp:lastPrinted>
  <dcterms:created xsi:type="dcterms:W3CDTF">2012-06-05T14:24:02Z</dcterms:created>
  <dcterms:modified xsi:type="dcterms:W3CDTF">2022-07-26T17:14:28Z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2382400</vt:r8>
  </property>
  <property fmtid="{D5CDD505-2E9C-101B-9397-08002B2CF9AE}" pid="4" name="ArticulateGUID">
    <vt:lpwstr>AEADEFC3-F8C0-4ABE-9016-695B79ED14D8</vt:lpwstr>
  </property>
  <property fmtid="{D5CDD505-2E9C-101B-9397-08002B2CF9AE}" pid="5" name="ArticulatePath">
    <vt:lpwstr>T600-T600e-PAS-Guide Presentation_Final</vt:lpwstr>
  </property>
</Properties>
</file>