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4"/>
  </p:sldMasterIdLst>
  <p:notesMasterIdLst>
    <p:notesMasterId r:id="rId13"/>
  </p:notesMasterIdLst>
  <p:handoutMasterIdLst>
    <p:handoutMasterId r:id="rId14"/>
  </p:handoutMasterIdLst>
  <p:sldIdLst>
    <p:sldId id="510" r:id="rId5"/>
    <p:sldId id="511" r:id="rId6"/>
    <p:sldId id="502" r:id="rId7"/>
    <p:sldId id="503" r:id="rId8"/>
    <p:sldId id="504" r:id="rId9"/>
    <p:sldId id="509" r:id="rId10"/>
    <p:sldId id="516" r:id="rId11"/>
    <p:sldId id="515" r:id="rId12"/>
  </p:sldIdLst>
  <p:sldSz cx="9144000" cy="6858000" type="screen4x3"/>
  <p:notesSz cx="9296400" cy="7010400"/>
  <p:custDataLst>
    <p:tags r:id="rId15"/>
  </p:custDataLst>
  <p:defaultTextStyle>
    <a:defPPr>
      <a:defRPr lang="en-US"/>
    </a:defPPr>
    <a:lvl1pPr marL="0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0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4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487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656">
          <p15:clr>
            <a:srgbClr val="A4A3A4"/>
          </p15:clr>
        </p15:guide>
        <p15:guide id="2" pos="2928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  <p15:guide id="5" orient="horz" pos="3511">
          <p15:clr>
            <a:srgbClr val="A4A3A4"/>
          </p15:clr>
        </p15:guide>
        <p15:guide id="6" orient="horz" pos="2208">
          <p15:clr>
            <a:srgbClr val="A4A3A4"/>
          </p15:clr>
        </p15:guide>
        <p15:guide id="7" pos="388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intl, Cristina" initials="Z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C7"/>
    <a:srgbClr val="595959"/>
    <a:srgbClr val="009BC7"/>
    <a:srgbClr val="009BBE"/>
    <a:srgbClr val="73B632"/>
    <a:srgbClr val="0090BE"/>
    <a:srgbClr val="007EA6"/>
    <a:srgbClr val="BB0202"/>
    <a:srgbClr val="6D6E71"/>
    <a:srgbClr val="939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9167" autoAdjust="0"/>
  </p:normalViewPr>
  <p:slideViewPr>
    <p:cSldViewPr snapToGrid="0" snapToObjects="1">
      <p:cViewPr varScale="1">
        <p:scale>
          <a:sx n="91" d="100"/>
          <a:sy n="91" d="100"/>
        </p:scale>
        <p:origin x="1118" y="67"/>
      </p:cViewPr>
      <p:guideLst>
        <p:guide orient="horz" pos="218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136"/>
    </p:cViewPr>
  </p:sorterViewPr>
  <p:notesViewPr>
    <p:cSldViewPr snapToGrid="0" snapToObjects="1">
      <p:cViewPr varScale="1">
        <p:scale>
          <a:sx n="112" d="100"/>
          <a:sy n="112" d="100"/>
        </p:scale>
        <p:origin x="2364" y="108"/>
      </p:cViewPr>
      <p:guideLst>
        <p:guide orient="horz" pos="4656"/>
        <p:guide pos="2928"/>
        <p:guide orient="horz" pos="2928"/>
        <p:guide pos="2208"/>
        <p:guide orient="horz" pos="3511"/>
        <p:guide orient="horz" pos="2208"/>
        <p:guide pos="388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8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300"/>
            </a:lvl1pPr>
          </a:lstStyle>
          <a:p>
            <a:fld id="{044A6BFE-9AF9-7C4F-B302-64CD1F87FBE0}" type="datetime1">
              <a:rPr lang="en-US" smtClean="0"/>
              <a:t>7/24/2020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8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300"/>
            </a:lvl1pPr>
          </a:lstStyle>
          <a:p>
            <a:fld id="{ABDAE3C6-9575-4B4D-9937-ABA3BDF3F5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982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8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300"/>
            </a:lvl1pPr>
          </a:lstStyle>
          <a:p>
            <a:fld id="{70A44E0C-DE4A-054B-AA47-B6F6A43B21F6}" type="datetime1">
              <a:rPr lang="en-US" smtClean="0"/>
              <a:t>7/24/2020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7050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4" tIns="46587" rIns="93174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8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300"/>
            </a:lvl1pPr>
          </a:lstStyle>
          <a:p>
            <a:fld id="{1489C3B9-B0A0-4414-9F4A-F6C2F087AA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8095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0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4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87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11215"/>
            <a:ext cx="9144000" cy="54482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65326" y="2130426"/>
            <a:ext cx="5221478" cy="1183640"/>
          </a:xfrm>
        </p:spPr>
        <p:txBody>
          <a:bodyPr/>
          <a:lstStyle>
            <a:lvl1pPr algn="ctr">
              <a:lnSpc>
                <a:spcPct val="80000"/>
              </a:lnSpc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5326" y="3423163"/>
            <a:ext cx="5221478" cy="985345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411288"/>
            <a:ext cx="3208131" cy="544671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07510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3208131" cy="6858000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662663" y="1673997"/>
            <a:ext cx="5029058" cy="1183640"/>
          </a:xfrm>
        </p:spPr>
        <p:txBody>
          <a:bodyPr/>
          <a:lstStyle>
            <a:lvl1pPr algn="ctr">
              <a:lnSpc>
                <a:spcPct val="80000"/>
              </a:lnSpc>
              <a:defRPr sz="4400" b="1">
                <a:solidFill>
                  <a:srgbClr val="0090BE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662663" y="2966734"/>
            <a:ext cx="5029058" cy="985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308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 b="1">
                <a:solidFill>
                  <a:srgbClr val="009BB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buClr>
                <a:srgbClr val="009BC7"/>
              </a:buClr>
              <a:defRPr/>
            </a:lvl1pPr>
            <a:lvl2pPr>
              <a:buClr>
                <a:srgbClr val="009BC7"/>
              </a:buClr>
              <a:defRPr/>
            </a:lvl2pPr>
            <a:lvl3pPr>
              <a:buClr>
                <a:srgbClr val="009BC7"/>
              </a:buClr>
              <a:defRPr/>
            </a:lvl3pPr>
            <a:lvl4pPr>
              <a:buClr>
                <a:srgbClr val="009BC7"/>
              </a:buClr>
              <a:defRPr/>
            </a:lvl4pPr>
            <a:lvl5pPr>
              <a:buClr>
                <a:srgbClr val="009BC7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199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47" b="52"/>
          <a:stretch/>
        </p:blipFill>
        <p:spPr>
          <a:xfrm>
            <a:off x="1" y="-3576"/>
            <a:ext cx="9144000" cy="6861576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83402" y="318468"/>
            <a:ext cx="2509138" cy="781652"/>
          </a:xfrm>
        </p:spPr>
        <p:txBody>
          <a:bodyPr/>
          <a:lstStyle>
            <a:lvl1pPr>
              <a:defRPr sz="2400">
                <a:solidFill>
                  <a:srgbClr val="009BC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3509492" y="1588368"/>
            <a:ext cx="1147106" cy="555127"/>
            <a:chOff x="3556813" y="1727987"/>
            <a:chExt cx="1147106" cy="555127"/>
          </a:xfrm>
        </p:grpSpPr>
        <p:sp>
          <p:nvSpPr>
            <p:cNvPr id="29" name="Rectangle 28"/>
            <p:cNvSpPr/>
            <p:nvPr/>
          </p:nvSpPr>
          <p:spPr>
            <a:xfrm>
              <a:off x="3556813" y="1727987"/>
              <a:ext cx="1147106" cy="5193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indent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Current </a:t>
              </a:r>
              <a:br>
                <a:rPr lang="en-US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Situation: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3599185" y="2283114"/>
              <a:ext cx="1001898" cy="0"/>
            </a:xfrm>
            <a:prstGeom prst="line">
              <a:avLst/>
            </a:prstGeom>
            <a:ln>
              <a:solidFill>
                <a:schemeClr val="accent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 userDrawn="1"/>
        </p:nvGrpSpPr>
        <p:grpSpPr>
          <a:xfrm>
            <a:off x="3509493" y="2971791"/>
            <a:ext cx="1288333" cy="407600"/>
            <a:chOff x="4657990" y="4112264"/>
            <a:chExt cx="1715988" cy="542901"/>
          </a:xfrm>
        </p:grpSpPr>
        <p:sp>
          <p:nvSpPr>
            <p:cNvPr id="33" name="Rectangle 32"/>
            <p:cNvSpPr/>
            <p:nvPr/>
          </p:nvSpPr>
          <p:spPr>
            <a:xfrm>
              <a:off x="4657990" y="4112264"/>
              <a:ext cx="1715988" cy="4919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dirty="0">
                  <a:solidFill>
                    <a:srgbClr val="E97B2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Challenge: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4760999" y="4655165"/>
              <a:ext cx="1334472" cy="0"/>
            </a:xfrm>
            <a:prstGeom prst="line">
              <a:avLst/>
            </a:prstGeom>
            <a:ln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 userDrawn="1"/>
        </p:nvGrpSpPr>
        <p:grpSpPr>
          <a:xfrm>
            <a:off x="3509492" y="4349579"/>
            <a:ext cx="1082974" cy="405804"/>
            <a:chOff x="4657990" y="5832721"/>
            <a:chExt cx="1442461" cy="540509"/>
          </a:xfrm>
        </p:grpSpPr>
        <p:sp>
          <p:nvSpPr>
            <p:cNvPr id="37" name="Rectangle 36"/>
            <p:cNvSpPr/>
            <p:nvPr/>
          </p:nvSpPr>
          <p:spPr>
            <a:xfrm>
              <a:off x="4657990" y="5832721"/>
              <a:ext cx="1442461" cy="4919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Solution: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4760999" y="6373230"/>
              <a:ext cx="1334473" cy="0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ounded Rectangle 38"/>
          <p:cNvSpPr/>
          <p:nvPr userDrawn="1"/>
        </p:nvSpPr>
        <p:spPr>
          <a:xfrm>
            <a:off x="3424491" y="1518439"/>
            <a:ext cx="5274568" cy="1296498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 userDrawn="1"/>
        </p:nvSpPr>
        <p:spPr>
          <a:xfrm>
            <a:off x="3424491" y="2895039"/>
            <a:ext cx="5274568" cy="1296498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 userDrawn="1"/>
        </p:nvSpPr>
        <p:spPr>
          <a:xfrm>
            <a:off x="3424491" y="4271639"/>
            <a:ext cx="5274568" cy="1508935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ontent Placeholder 6"/>
          <p:cNvSpPr>
            <a:spLocks noGrp="1"/>
          </p:cNvSpPr>
          <p:nvPr>
            <p:ph sz="quarter" idx="11" hasCustomPrompt="1"/>
          </p:nvPr>
        </p:nvSpPr>
        <p:spPr>
          <a:xfrm>
            <a:off x="4794423" y="1611063"/>
            <a:ext cx="3793953" cy="1111250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</p:txBody>
      </p:sp>
      <p:sp>
        <p:nvSpPr>
          <p:cNvPr id="43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794423" y="4374293"/>
            <a:ext cx="3793953" cy="1207438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</p:txBody>
      </p:sp>
      <p:sp>
        <p:nvSpPr>
          <p:cNvPr id="44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4423" y="2987662"/>
            <a:ext cx="3793953" cy="1111250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</p:txBody>
      </p:sp>
      <p:sp>
        <p:nvSpPr>
          <p:cNvPr id="4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50324" y="1518439"/>
            <a:ext cx="2999232" cy="42653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10981" y="2234960"/>
            <a:ext cx="298271" cy="419874"/>
          </a:xfrm>
          <a:prstGeom prst="rect">
            <a:avLst/>
          </a:prstGeom>
        </p:spPr>
      </p:pic>
      <p:pic>
        <p:nvPicPr>
          <p:cNvPr id="46" name="Picture 45" descr="ICON_question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5697" y="3447887"/>
            <a:ext cx="228838" cy="692006"/>
          </a:xfrm>
          <a:prstGeom prst="rect">
            <a:avLst/>
          </a:prstGeom>
        </p:spPr>
      </p:pic>
      <p:pic>
        <p:nvPicPr>
          <p:cNvPr id="47" name="Picture 46" descr="ICON_lightbulb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6450" y="4831630"/>
            <a:ext cx="407332" cy="57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6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450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 descr="Quotes Testimonial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029" y="530774"/>
            <a:ext cx="8795942" cy="6327226"/>
          </a:xfrm>
          <a:prstGeom prst="rect">
            <a:avLst/>
          </a:prstGeom>
        </p:spPr>
      </p:pic>
      <p:sp>
        <p:nvSpPr>
          <p:cNvPr id="4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1162052" y="977901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rgbClr val="009AC7"/>
                </a:solidFill>
              </a:defRPr>
            </a:lvl1pPr>
          </a:lstStyle>
          <a:p>
            <a:pPr lvl="0"/>
            <a:r>
              <a:rPr lang="en-US" dirty="0"/>
              <a:t>Enter quote here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3439371" y="2682430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Enter quote here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1632861" y="4453360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Enter quote here</a:t>
            </a:r>
          </a:p>
        </p:txBody>
      </p:sp>
    </p:spTree>
    <p:extLst>
      <p:ext uri="{BB962C8B-B14F-4D97-AF65-F5344CB8AC3E}">
        <p14:creationId xmlns:p14="http://schemas.microsoft.com/office/powerpoint/2010/main" val="329089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50848"/>
            <a:ext cx="9144000" cy="5408632"/>
          </a:xfrm>
          <a:prstGeom prst="rect">
            <a:avLst/>
          </a:prstGeom>
        </p:spPr>
      </p:pic>
      <p:pic>
        <p:nvPicPr>
          <p:cNvPr id="3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46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919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016872"/>
            <a:ext cx="9144000" cy="1249933"/>
          </a:xfrm>
        </p:spPr>
        <p:txBody>
          <a:bodyPr/>
          <a:lstStyle>
            <a:lvl1pPr marL="0" algn="ctr" defTabSz="45707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95713" y="3314198"/>
            <a:ext cx="2282021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 userDrawn="1"/>
        </p:nvSpPr>
        <p:spPr>
          <a:xfrm>
            <a:off x="235438" y="2516193"/>
            <a:ext cx="2802566" cy="3921464"/>
          </a:xfrm>
          <a:prstGeom prst="roundRect">
            <a:avLst>
              <a:gd name="adj" fmla="val 3530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422953" y="3314198"/>
            <a:ext cx="2282021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 userDrawn="1"/>
        </p:nvSpPr>
        <p:spPr>
          <a:xfrm>
            <a:off x="3162678" y="2516193"/>
            <a:ext cx="2802566" cy="3918704"/>
          </a:xfrm>
          <a:prstGeom prst="roundRect">
            <a:avLst>
              <a:gd name="adj" fmla="val 4418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357796" y="3472295"/>
            <a:ext cx="2557850" cy="2553664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3285036" y="3464079"/>
            <a:ext cx="2557850" cy="2553664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  <a:p>
            <a:pPr lvl="0"/>
            <a:r>
              <a:rPr lang="en-US" dirty="0"/>
              <a:t>XXX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488884" y="2611055"/>
            <a:ext cx="2295679" cy="688558"/>
          </a:xfrm>
        </p:spPr>
        <p:txBody>
          <a:bodyPr/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lang="en-US" sz="1800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en-US" dirty="0"/>
              <a:t>TITLE HERE</a:t>
            </a:r>
          </a:p>
          <a:p>
            <a:pPr lvl="0"/>
            <a:r>
              <a:rPr lang="en-US" dirty="0"/>
              <a:t>TITLE HERE</a:t>
            </a:r>
          </a:p>
        </p:txBody>
      </p:sp>
      <p:sp>
        <p:nvSpPr>
          <p:cNvPr id="11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3416124" y="2611055"/>
            <a:ext cx="2295679" cy="688558"/>
          </a:xfrm>
        </p:spPr>
        <p:txBody>
          <a:bodyPr/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lang="en-US" sz="1800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en-US" dirty="0"/>
              <a:t>TITLE HERE</a:t>
            </a:r>
          </a:p>
          <a:p>
            <a:pPr lvl="0"/>
            <a:r>
              <a:rPr lang="en-US" dirty="0"/>
              <a:t>TITLE HERE</a:t>
            </a:r>
          </a:p>
        </p:txBody>
      </p:sp>
      <p:sp>
        <p:nvSpPr>
          <p:cNvPr id="12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6089652" y="2516193"/>
            <a:ext cx="2798763" cy="39187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4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96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5426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2032316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2pPr marL="693738" indent="-236538">
              <a:buFont typeface="Wingdings" charset="2"/>
              <a:buChar char="§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438150"/>
            <a:ext cx="6332335" cy="11382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</a:lstStyle>
          <a:p>
            <a:pPr lvl="0" algn="ctr">
              <a:lnSpc>
                <a:spcPct val="70000"/>
              </a:lnSpc>
            </a:pPr>
            <a:r>
              <a:rPr lang="en-US" sz="5400" b="1">
                <a:solidFill>
                  <a:schemeClr val="tx1"/>
                </a:solidFill>
              </a:rPr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148" y="1"/>
            <a:ext cx="1003852" cy="100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7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5" y="195808"/>
            <a:ext cx="7409793" cy="781652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/>
          <a:p>
            <a:r>
              <a:rPr lang="en-US" dirty="0"/>
              <a:t>Click to edit Master title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01" tIns="45700" rIns="91401" bIns="457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36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703" r:id="rId2"/>
    <p:sldLayoutId id="2147483693" r:id="rId3"/>
    <p:sldLayoutId id="2147483696" r:id="rId4"/>
    <p:sldLayoutId id="2147483697" r:id="rId5"/>
    <p:sldLayoutId id="2147483702" r:id="rId6"/>
    <p:sldLayoutId id="2147483698" r:id="rId7"/>
    <p:sldLayoutId id="2147483699" r:id="rId8"/>
    <p:sldLayoutId id="2147483704" r:id="rId9"/>
    <p:sldLayoutId id="2147483705" r:id="rId10"/>
    <p:sldLayoutId id="2147483706" r:id="rId11"/>
  </p:sldLayoutIdLst>
  <p:txStyles>
    <p:titleStyle>
      <a:lvl1pPr algn="l" defTabSz="914009" rtl="0" eaLnBrk="1" latinLnBrk="0" hangingPunct="1">
        <a:spcBef>
          <a:spcPct val="0"/>
        </a:spcBef>
        <a:buNone/>
        <a:defRPr sz="4800" b="1" kern="1200">
          <a:solidFill>
            <a:srgbClr val="0090BE"/>
          </a:solidFill>
          <a:latin typeface="Calibri"/>
          <a:ea typeface="+mj-ea"/>
          <a:cs typeface="Calibri"/>
        </a:defRPr>
      </a:lvl1pPr>
    </p:titleStyle>
    <p:bodyStyle>
      <a:lvl1pPr marL="284042" indent="-284042" algn="l" defTabSz="914009" rtl="0" eaLnBrk="1" latinLnBrk="0" hangingPunct="1">
        <a:spcBef>
          <a:spcPct val="20000"/>
        </a:spcBef>
        <a:buClr>
          <a:schemeClr val="accent2"/>
        </a:buClr>
        <a:buFont typeface="Lucida Grande"/>
        <a:buChar char="✓"/>
        <a:defRPr sz="2000" kern="1200">
          <a:solidFill>
            <a:schemeClr val="accent1"/>
          </a:solidFill>
          <a:latin typeface="Calibri"/>
          <a:ea typeface="+mn-ea"/>
          <a:cs typeface="Calibri"/>
        </a:defRPr>
      </a:lvl1pPr>
      <a:lvl2pPr marL="693441" indent="-236437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800" kern="1200">
          <a:solidFill>
            <a:schemeClr val="accent1"/>
          </a:solidFill>
          <a:latin typeface="Calibri"/>
          <a:ea typeface="+mn-ea"/>
          <a:cs typeface="Calibri"/>
        </a:defRPr>
      </a:lvl2pPr>
      <a:lvl3pPr marL="1086973" indent="-172964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Calibri"/>
          <a:ea typeface="+mn-ea"/>
          <a:cs typeface="Calibri"/>
        </a:defRPr>
      </a:lvl3pPr>
      <a:lvl4pPr marL="1599513" indent="-228501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Calibri"/>
          <a:ea typeface="+mn-ea"/>
          <a:cs typeface="Calibri"/>
        </a:defRPr>
      </a:lvl4pPr>
      <a:lvl5pPr marL="2056519" indent="-228501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»"/>
        <a:defRPr sz="1400" kern="1200">
          <a:solidFill>
            <a:schemeClr val="accent1"/>
          </a:solidFill>
          <a:latin typeface="Calibri"/>
          <a:ea typeface="+mn-ea"/>
          <a:cs typeface="Calibri"/>
        </a:defRPr>
      </a:lvl5pPr>
      <a:lvl6pPr marL="2513525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28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33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38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5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9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12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7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22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26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31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34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2" t="4124" r="18981" b="6083"/>
          <a:stretch/>
        </p:blipFill>
        <p:spPr>
          <a:xfrm>
            <a:off x="201478" y="2118194"/>
            <a:ext cx="5123396" cy="47398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53618" y="2546552"/>
            <a:ext cx="4190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9AC7"/>
                </a:solidFill>
                <a:cs typeface="Arial" panose="020B0604020202020204" pitchFamily="34" charset="0"/>
              </a:rPr>
              <a:t>PRESENTER NAME   MONTH.DATE.YEAR</a:t>
            </a:r>
            <a:endParaRPr lang="en-US" sz="2800" b="1" dirty="0">
              <a:solidFill>
                <a:srgbClr val="009AC7"/>
              </a:solidFill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42944" y="1363452"/>
            <a:ext cx="5401056" cy="107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7800" b="1" dirty="0">
                <a:solidFill>
                  <a:srgbClr val="009AC7"/>
                </a:solidFill>
                <a:cs typeface="Arial" panose="020B0604020202020204" pitchFamily="34" charset="0"/>
              </a:rPr>
              <a:t>S16</a:t>
            </a:r>
            <a:r>
              <a:rPr lang="en-US" altLang="en-US" sz="2000" b="1" dirty="0">
                <a:solidFill>
                  <a:srgbClr val="009AC7"/>
                </a:solidFill>
                <a:cs typeface="Arial" panose="020B0604020202020204" pitchFamily="34" charset="0"/>
              </a:rPr>
              <a:t> BATTERY RIDE-ON SWEEPER</a:t>
            </a:r>
          </a:p>
        </p:txBody>
      </p:sp>
    </p:spTree>
    <p:extLst>
      <p:ext uri="{BB962C8B-B14F-4D97-AF65-F5344CB8AC3E}">
        <p14:creationId xmlns:p14="http://schemas.microsoft.com/office/powerpoint/2010/main" val="1447824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8" t="12561" r="28305" b="6987"/>
          <a:stretch/>
        </p:blipFill>
        <p:spPr>
          <a:xfrm>
            <a:off x="5641383" y="3144598"/>
            <a:ext cx="3261549" cy="3598485"/>
          </a:xfrm>
          <a:prstGeom prst="rect">
            <a:avLst/>
          </a:prstGeom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23" y="4842869"/>
            <a:ext cx="735363" cy="735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361" y="1556230"/>
            <a:ext cx="5084065" cy="5016372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9BBE"/>
              </a:buClr>
              <a:buSzPct val="150000"/>
              <a:buNone/>
              <a:defRPr/>
            </a:pPr>
            <a:r>
              <a:rPr lang="en-US" altLang="en-US" sz="1800" b="1" dirty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Reduce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Costs to Clean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Excellent sweeping and edge-cleaning 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Large hopper capacity and wide sweep path</a:t>
            </a:r>
          </a:p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9BBE"/>
              </a:buClr>
              <a:buSzPct val="150000"/>
              <a:buNone/>
              <a:defRPr/>
            </a:pPr>
            <a:r>
              <a:rPr lang="en-US" altLang="en-US" sz="1800" b="1" dirty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Maintain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 Health and Safety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Exceptional multi-stage dust control 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Fume-free battery operation</a:t>
            </a:r>
          </a:p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None/>
              <a:defRPr/>
            </a:pPr>
            <a:r>
              <a:rPr lang="en-US" altLang="en-US" sz="1800" b="1" dirty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Enhance</a:t>
            </a:r>
            <a:r>
              <a:rPr lang="en-US" altLang="en-US" sz="1800" dirty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Facility Image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Proven performance on carpet and hard floors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Consistent brush pressure regardless of surface                             </a:t>
            </a:r>
          </a:p>
          <a:p>
            <a:pPr marL="47504" indent="0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None/>
              <a:defRPr/>
            </a:pPr>
            <a:r>
              <a:rPr lang="en-US" altLang="en-US" sz="1800" b="1" dirty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Easy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 Operation &amp; Maintenance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Intuitive operator controls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Tool-free access to main parts</a:t>
            </a:r>
            <a:endParaRPr lang="en-US" altLang="en-US" sz="1800" dirty="0">
              <a:solidFill>
                <a:srgbClr val="595959"/>
              </a:solidFill>
              <a:latin typeface="+mn-lt"/>
              <a:cs typeface="Arial" panose="020B0604020202020204" pitchFamily="34" charset="0"/>
            </a:endParaRPr>
          </a:p>
          <a:p>
            <a:pPr marL="512762" lvl="3" indent="0">
              <a:spcBef>
                <a:spcPct val="0"/>
              </a:spcBef>
              <a:spcAft>
                <a:spcPts val="600"/>
              </a:spcAft>
              <a:buClr>
                <a:srgbClr val="009AC7"/>
              </a:buClr>
              <a:buSzPct val="150000"/>
              <a:buNone/>
              <a:defRPr/>
            </a:pPr>
            <a:endParaRPr lang="en-US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41208" y="148194"/>
            <a:ext cx="6524373" cy="9964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endParaRPr lang="en-US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dolla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146" y="1390515"/>
            <a:ext cx="887866" cy="887866"/>
          </a:xfrm>
          <a:prstGeom prst="rect">
            <a:avLst/>
          </a:prstGeom>
        </p:spPr>
      </p:pic>
      <p:pic>
        <p:nvPicPr>
          <p:cNvPr id="23" name="Picture 22" descr="facility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785" y="3692084"/>
            <a:ext cx="888100" cy="888100"/>
          </a:xfrm>
          <a:prstGeom prst="rect">
            <a:avLst/>
          </a:prstGeom>
        </p:spPr>
      </p:pic>
      <p:pic>
        <p:nvPicPr>
          <p:cNvPr id="24" name="Picture 23" descr="health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145" y="2541299"/>
            <a:ext cx="887867" cy="887867"/>
          </a:xfrm>
          <a:prstGeom prst="rect">
            <a:avLst/>
          </a:prstGeom>
        </p:spPr>
      </p:pic>
      <p:sp>
        <p:nvSpPr>
          <p:cNvPr id="32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S16 BATTERY RIDE-ON SWEEPER</a:t>
            </a:r>
            <a: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ADVANTAGES</a:t>
            </a:r>
            <a: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8587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5" t="5932" r="20678" b="13013"/>
          <a:stretch/>
        </p:blipFill>
        <p:spPr>
          <a:xfrm>
            <a:off x="3865001" y="3192569"/>
            <a:ext cx="4300770" cy="3222582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3664853" y="2507185"/>
            <a:ext cx="5202559" cy="5202559"/>
          </a:xfrm>
          <a:prstGeom prst="ellipse">
            <a:avLst/>
          </a:prstGeom>
          <a:noFill/>
          <a:ln w="28575">
            <a:solidFill>
              <a:srgbClr val="009AC7">
                <a:alpha val="61176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sp>
        <p:nvSpPr>
          <p:cNvPr id="10245" name="Content Placeholder 2"/>
          <p:cNvSpPr txBox="1">
            <a:spLocks/>
          </p:cNvSpPr>
          <p:nvPr/>
        </p:nvSpPr>
        <p:spPr bwMode="auto">
          <a:xfrm>
            <a:off x="412751" y="1643727"/>
            <a:ext cx="3938432" cy="3012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693738" indent="-236538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087438" indent="-173038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95959"/>
                </a:solidFill>
                <a:latin typeface="+mn-lt"/>
              </a:rPr>
              <a:t>Warehousing &amp; Logistics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Manufacturing and </a:t>
            </a:r>
            <a:r>
              <a:rPr lang="nl-BE" altLang="en-US" dirty="0" smtClean="0">
                <a:solidFill>
                  <a:srgbClr val="595959"/>
                </a:solidFill>
                <a:latin typeface="+mn-lt"/>
              </a:rPr>
              <a:t>Aggregate Industry</a:t>
            </a:r>
            <a:endParaRPr lang="en-US" altLang="en-US" dirty="0">
              <a:solidFill>
                <a:srgbClr val="595959"/>
              </a:solidFill>
              <a:latin typeface="+mn-lt"/>
            </a:endParaRP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95959"/>
                </a:solidFill>
                <a:latin typeface="+mn-lt"/>
              </a:rPr>
              <a:t>Outdoor Parking Lots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95959"/>
                </a:solidFill>
                <a:latin typeface="+mn-lt"/>
              </a:rPr>
              <a:t>Hospitality 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S16 BATTERY RIDE-ON SWEEPER</a:t>
            </a:r>
            <a: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KEY MARKETS</a:t>
            </a:r>
            <a: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701139" y="2225219"/>
            <a:ext cx="884663" cy="884663"/>
            <a:chOff x="6714526" y="1221887"/>
            <a:chExt cx="884663" cy="884663"/>
          </a:xfrm>
        </p:grpSpPr>
        <p:sp>
          <p:nvSpPr>
            <p:cNvPr id="16" name="Oval 15"/>
            <p:cNvSpPr/>
            <p:nvPr/>
          </p:nvSpPr>
          <p:spPr>
            <a:xfrm>
              <a:off x="6762574" y="1249444"/>
              <a:ext cx="788565" cy="7885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4526" y="1221887"/>
              <a:ext cx="884663" cy="884663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4532468" y="2377583"/>
            <a:ext cx="916318" cy="916318"/>
            <a:chOff x="8024099" y="1478289"/>
            <a:chExt cx="916318" cy="916318"/>
          </a:xfrm>
        </p:grpSpPr>
        <p:sp>
          <p:nvSpPr>
            <p:cNvPr id="18" name="Oval 17"/>
            <p:cNvSpPr/>
            <p:nvPr/>
          </p:nvSpPr>
          <p:spPr>
            <a:xfrm>
              <a:off x="8088372" y="1542166"/>
              <a:ext cx="788565" cy="7885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4099" y="1478289"/>
              <a:ext cx="916318" cy="916318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282" y="3675612"/>
            <a:ext cx="914400" cy="9144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197" y="32939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20925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 txBox="1">
            <a:spLocks/>
          </p:cNvSpPr>
          <p:nvPr/>
        </p:nvSpPr>
        <p:spPr bwMode="auto">
          <a:xfrm>
            <a:off x="460997" y="1566436"/>
            <a:ext cx="8249866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>
              <a:solidFill>
                <a:srgbClr val="009A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rgbClr val="009AC7"/>
                </a:solidFill>
                <a:latin typeface="+mn-lt"/>
              </a:rPr>
              <a:t>Reduce Costs to Clean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rgbClr val="595959"/>
                </a:solidFill>
                <a:latin typeface="+mn-lt"/>
              </a:rPr>
              <a:t>Excellent sweeping and edge cleaning performance </a:t>
            </a:r>
            <a:r>
              <a:rPr lang="en-US" altLang="en-US" sz="1500" dirty="0" smtClean="0">
                <a:solidFill>
                  <a:srgbClr val="595959"/>
                </a:solidFill>
                <a:latin typeface="+mn-lt"/>
              </a:rPr>
              <a:t>reduce </a:t>
            </a:r>
            <a:r>
              <a:rPr lang="en-US" altLang="en-US" sz="1500" dirty="0">
                <a:solidFill>
                  <a:srgbClr val="595959"/>
                </a:solidFill>
                <a:latin typeface="+mn-lt"/>
              </a:rPr>
              <a:t>the need for multiple passes.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rgbClr val="595959"/>
                </a:solidFill>
                <a:latin typeface="+mn-lt"/>
              </a:rPr>
              <a:t>Optional second sweeping side brush increases productivity by providing a wider sweep path.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rgbClr val="595959"/>
                </a:solidFill>
                <a:latin typeface="+mn-lt"/>
              </a:rPr>
              <a:t>Powered high dump eliminates the need to manually handle debris, helping to lower labor costs.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rgbClr val="595959"/>
                </a:solidFill>
                <a:latin typeface="+mn-lt"/>
              </a:rPr>
              <a:t>A wide sweep path and large hopper capacity maximize productivity.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rgbClr val="595959"/>
                </a:solidFill>
                <a:latin typeface="+mn-lt"/>
              </a:rPr>
              <a:t>FiberShield™ lint screen captures fibers for maximum efficiency when sweeping </a:t>
            </a:r>
            <a:r>
              <a:rPr lang="en-US" altLang="en-US" sz="1500" dirty="0" smtClean="0">
                <a:solidFill>
                  <a:srgbClr val="595959"/>
                </a:solidFill>
                <a:latin typeface="+mn-lt"/>
              </a:rPr>
              <a:t>carpeted </a:t>
            </a:r>
            <a:r>
              <a:rPr lang="en-US" altLang="en-US" sz="1500" dirty="0">
                <a:solidFill>
                  <a:srgbClr val="595959"/>
                </a:solidFill>
                <a:latin typeface="+mn-lt"/>
              </a:rPr>
              <a:t>surfaces.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altLang="en-US" sz="1600" b="1" dirty="0">
              <a:solidFill>
                <a:srgbClr val="009A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rgbClr val="009AC7"/>
                </a:solidFill>
                <a:latin typeface="+mn-lt"/>
              </a:rPr>
              <a:t>Maintain Health &amp; Safety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Multi-stage filtration system and powerful filter shaker </a:t>
            </a:r>
            <a:r>
              <a:rPr lang="en-US" sz="1500" dirty="0" smtClean="0"/>
              <a:t>maintain </a:t>
            </a:r>
            <a:r>
              <a:rPr lang="en-US" sz="1500" dirty="0"/>
              <a:t>air quality by containing dust.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Fume-free cleaning performance helps to maintain a safe environment.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VarioHeight™ handle on the low-dump model provides ergonomic operation for various operators.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Timed filter shaking system effectively cleans the filter and ensures optimal dust control.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Optional </a:t>
            </a:r>
            <a:r>
              <a:rPr lang="en-US" sz="1500" dirty="0" smtClean="0"/>
              <a:t>FOPS </a:t>
            </a:r>
            <a:r>
              <a:rPr lang="en-US" sz="1500" dirty="0"/>
              <a:t>certified overhead guard helps increase safety in the most severe environments.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grpSp>
        <p:nvGrpSpPr>
          <p:cNvPr id="4" name="Group 3"/>
          <p:cNvGrpSpPr/>
          <p:nvPr/>
        </p:nvGrpSpPr>
        <p:grpSpPr>
          <a:xfrm>
            <a:off x="6211888" y="1256829"/>
            <a:ext cx="2932112" cy="619125"/>
            <a:chOff x="6167438" y="1627188"/>
            <a:chExt cx="2932112" cy="619125"/>
          </a:xfrm>
        </p:grpSpPr>
        <p:grpSp>
          <p:nvGrpSpPr>
            <p:cNvPr id="2" name="Group 1"/>
            <p:cNvGrpSpPr/>
            <p:nvPr/>
          </p:nvGrpSpPr>
          <p:grpSpPr>
            <a:xfrm>
              <a:off x="6167438" y="1636713"/>
              <a:ext cx="2932112" cy="609600"/>
              <a:chOff x="6167438" y="1636713"/>
              <a:chExt cx="2932112" cy="6096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6729413" y="1636713"/>
                <a:ext cx="2370137" cy="60016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Arial" panose="020B0604020202020204" pitchFamily="34" charset="0"/>
                  </a:rPr>
                  <a:t>PRODUCT FEATURES FOCUSED ON </a:t>
                </a:r>
                <a:r>
                  <a:rPr lang="en-US" sz="1100" b="1" dirty="0">
                    <a:solidFill>
                      <a:srgbClr val="0090BE"/>
                    </a:solidFill>
                    <a:cs typeface="Arial" panose="020B0604020202020204" pitchFamily="34" charset="0"/>
                  </a:rPr>
                  <a:t>REDUCING COST &amp; MAINTAINING HEALTH &amp; SAFETY</a:t>
                </a:r>
              </a:p>
            </p:txBody>
          </p:sp>
          <p:pic>
            <p:nvPicPr>
              <p:cNvPr id="8197" name="Picture 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7438" y="1665288"/>
                <a:ext cx="561975" cy="581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17" name="Straight Connector 16"/>
            <p:cNvCxnSpPr/>
            <p:nvPr/>
          </p:nvCxnSpPr>
          <p:spPr>
            <a:xfrm>
              <a:off x="6729413" y="1627188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200" name="Title 2"/>
          <p:cNvSpPr txBox="1">
            <a:spLocks/>
          </p:cNvSpPr>
          <p:nvPr/>
        </p:nvSpPr>
        <p:spPr bwMode="auto">
          <a:xfrm>
            <a:off x="14288" y="222989"/>
            <a:ext cx="67865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8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>SENTINEL RIDER SWEEPER</a:t>
            </a:r>
            <a:b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5400" b="1" dirty="0">
                <a:solidFill>
                  <a:schemeClr val="bg1"/>
                </a:solidFill>
                <a:latin typeface="Arial" panose="020B0604020202020204" pitchFamily="34" charset="0"/>
              </a:rPr>
              <a:t>BUILT-IN RESULTS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S16 BATTERY RIDE-ON SWEEPER</a:t>
            </a:r>
            <a: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BUILT-IN RESULTS</a:t>
            </a:r>
            <a: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801514" y="1896842"/>
            <a:ext cx="230028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30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 txBox="1">
            <a:spLocks/>
          </p:cNvSpPr>
          <p:nvPr/>
        </p:nvSpPr>
        <p:spPr bwMode="auto">
          <a:xfrm>
            <a:off x="339724" y="1594423"/>
            <a:ext cx="8461375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>
              <a:solidFill>
                <a:srgbClr val="009B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rgbClr val="009BC7"/>
                </a:solidFill>
                <a:latin typeface="+mn-lt"/>
              </a:rPr>
              <a:t>Enhance Facility Image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MaxPro™ sweeping technology provides consistent brush pressure regardless of surface and debris.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Proven performance on carpeted surfaces helps achieve excellent carpet cleaning results.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Impressive ramp climbing capabilities </a:t>
            </a:r>
            <a:r>
              <a:rPr lang="en-US" sz="1500" dirty="0" smtClean="0"/>
              <a:t>provide </a:t>
            </a:r>
            <a:r>
              <a:rPr lang="en-US" sz="1500" dirty="0"/>
              <a:t>effective sweeping in parking and loading dock areas.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Eco-Mode™ extends runtime and allows for anytime cleaning.</a:t>
            </a: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>
              <a:solidFill>
                <a:srgbClr val="009B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rgbClr val="009BC7"/>
                </a:solidFill>
                <a:latin typeface="+mn-lt"/>
              </a:rPr>
              <a:t>Easy Operation &amp; Maintenance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1-Step™ start button simplifies operation with recent machine settings automatically engaged. 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Operator-forward design helps reduce fatigue and increase operator safety and visibility.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 smtClean="0"/>
              <a:t>Easy-to-identify </a:t>
            </a:r>
            <a:r>
              <a:rPr lang="en-US" sz="1500" dirty="0"/>
              <a:t>yellow touch points help simplify preventative maintenance. 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No-tool access to all common maintenance items reduces time spent on maintenance. 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Available dry vacuum wand provides convenient cleaning off aisle and in tight spaces</a:t>
            </a:r>
            <a:r>
              <a:rPr lang="en-US" sz="1400" dirty="0"/>
              <a:t>.</a:t>
            </a: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95959"/>
              </a:solidFill>
              <a:latin typeface="+mn-lt"/>
            </a:endParaRP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95959"/>
              </a:solidFill>
              <a:latin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189769" y="1266604"/>
            <a:ext cx="2932112" cy="655637"/>
            <a:chOff x="6167438" y="1627188"/>
            <a:chExt cx="2932112" cy="655637"/>
          </a:xfrm>
        </p:grpSpPr>
        <p:sp>
          <p:nvSpPr>
            <p:cNvPr id="3" name="Rectangle 2"/>
            <p:cNvSpPr/>
            <p:nvPr/>
          </p:nvSpPr>
          <p:spPr>
            <a:xfrm>
              <a:off x="6729413" y="1636713"/>
              <a:ext cx="2370137" cy="6001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PRODUCT FEATURES FOCUSED ON </a:t>
              </a:r>
              <a:r>
                <a:rPr lang="en-US" sz="1100" b="1" dirty="0">
                  <a:solidFill>
                    <a:srgbClr val="009AC7"/>
                  </a:solidFill>
                  <a:cs typeface="Arial" panose="020B0604020202020204" pitchFamily="34" charset="0"/>
                </a:rPr>
                <a:t>ENHANCING IMAGE &amp; EASY OPERATION &amp; MAINTENANCE</a:t>
              </a:r>
            </a:p>
          </p:txBody>
        </p:sp>
        <p:pic>
          <p:nvPicPr>
            <p:cNvPr id="9221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438" y="1665288"/>
              <a:ext cx="56197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6729413" y="1627188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729413" y="2282825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224" name="Title 2"/>
          <p:cNvSpPr txBox="1">
            <a:spLocks/>
          </p:cNvSpPr>
          <p:nvPr/>
        </p:nvSpPr>
        <p:spPr bwMode="auto">
          <a:xfrm>
            <a:off x="-189185" y="258620"/>
            <a:ext cx="8072437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6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500" dirty="0">
                <a:solidFill>
                  <a:schemeClr val="bg1"/>
                </a:solidFill>
                <a:latin typeface="Arial" panose="020B0604020202020204" pitchFamily="34" charset="0"/>
              </a:rPr>
              <a:t>SENTINEL RIDER WEEPER</a:t>
            </a: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/>
            </a:r>
            <a:b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4800" b="1" dirty="0">
                <a:solidFill>
                  <a:schemeClr val="bg1"/>
                </a:solidFill>
                <a:latin typeface="Arial" panose="020B0604020202020204" pitchFamily="34" charset="0"/>
              </a:rPr>
              <a:t>BUILT TO YO NEEDS</a:t>
            </a: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 bwMode="auto">
          <a:xfrm>
            <a:off x="14288" y="222989"/>
            <a:ext cx="67865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8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>SENTINEL RIDER SWEEPER</a:t>
            </a:r>
            <a:b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5400" b="1" dirty="0">
                <a:solidFill>
                  <a:schemeClr val="bg1"/>
                </a:solidFill>
                <a:latin typeface="Arial" panose="020B0604020202020204" pitchFamily="34" charset="0"/>
              </a:rPr>
              <a:t>BUILT-IN RESULTS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469106" y="71819"/>
            <a:ext cx="6535217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S16 BATTERY RIDE-ON SWEEPER</a:t>
            </a:r>
            <a: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BUILT-IN RESULTS</a:t>
            </a:r>
            <a: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0837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43388" y="2159000"/>
            <a:ext cx="9144000" cy="4698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17341" y="2693460"/>
            <a:ext cx="8653507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009AC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Increased versatility:</a:t>
            </a:r>
            <a:r>
              <a:rPr lang="en-US" sz="1500" dirty="0">
                <a:solidFill>
                  <a:srgbClr val="009AC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Available in both high dump and all new low dump configurations, MaxPro™ sweeping technology allows for effective sweeping across a broader surface type and debris set. Additionally, S16 is available with either onboard or offboard battery </a:t>
            </a:r>
            <a:r>
              <a:rPr lang="en-US" sz="1500" dirty="0" smtClean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chargers.</a:t>
            </a:r>
            <a:endParaRPr lang="en-US" sz="1500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009AC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productivity:</a:t>
            </a:r>
            <a:r>
              <a:rPr lang="en-US" sz="1500" dirty="0">
                <a:solidFill>
                  <a:srgbClr val="009AC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9% wider sweep path than 6200 and 20% larger hopper means the S16 is able clean more area quicker with fewer dumps. Eco-Mode™ allows up to 20% additional runtime </a:t>
            </a:r>
            <a:r>
              <a:rPr lang="en-US" sz="1500" dirty="0" smtClean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vs. </a:t>
            </a:r>
            <a:r>
              <a:rPr lang="en-US" sz="15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standard cleaning mode which leads to more time cleaning between charges.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500" b="1" dirty="0" smtClean="0">
                <a:solidFill>
                  <a:srgbClr val="009AC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sweeping performance:</a:t>
            </a:r>
            <a:r>
              <a:rPr lang="en-US" sz="1500" dirty="0" smtClean="0">
                <a:solidFill>
                  <a:srgbClr val="009AC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S16 features the </a:t>
            </a:r>
            <a:r>
              <a:rPr lang="en-US" sz="1500" dirty="0" err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MaxPro</a:t>
            </a:r>
            <a:r>
              <a:rPr lang="en-US" sz="15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™ sweeping system that automatically </a:t>
            </a:r>
            <a:r>
              <a:rPr lang="en-US" sz="1500" dirty="0" smtClean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provides consistent </a:t>
            </a:r>
            <a:r>
              <a:rPr lang="en-US" sz="15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power to the main brush to </a:t>
            </a:r>
            <a:r>
              <a:rPr lang="en-US" sz="1500" dirty="0" smtClean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deliver consistent </a:t>
            </a:r>
            <a:r>
              <a:rPr lang="en-US" sz="15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cleaning results across various </a:t>
            </a:r>
            <a:r>
              <a:rPr lang="en-US" sz="1500" dirty="0" smtClean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surfaces and </a:t>
            </a:r>
            <a:r>
              <a:rPr lang="en-US" sz="15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debris types</a:t>
            </a:r>
            <a:r>
              <a:rPr lang="en-US" sz="1500" dirty="0" smtClean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5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S16 also features 33% longer bristles on the main brush that contributes to better sweeping performance vs. 6200, especially as the main brush wears.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500" b="1" dirty="0" smtClean="0">
                <a:solidFill>
                  <a:srgbClr val="009AC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Increased </a:t>
            </a:r>
            <a:r>
              <a:rPr lang="en-US" sz="1500" b="1" dirty="0">
                <a:solidFill>
                  <a:srgbClr val="009AC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gradeability:</a:t>
            </a:r>
            <a:r>
              <a:rPr lang="en-US" sz="1500" dirty="0">
                <a:solidFill>
                  <a:srgbClr val="009AC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S16 climbs grades up to 12 degrees, which is 2 degrees more than the </a:t>
            </a:r>
            <a:r>
              <a:rPr lang="en-US" sz="1500" dirty="0" smtClean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6200. </a:t>
            </a:r>
            <a:r>
              <a:rPr lang="en-US" sz="15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allows operators to be able to more effectively clean in parking and loading dock areas.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009AC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Enhanced filtering system:</a:t>
            </a:r>
            <a:r>
              <a:rPr lang="en-US" sz="1500" dirty="0">
                <a:solidFill>
                  <a:srgbClr val="009AC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multi-stage filtration system with a powerful filter shaker system maintains air quality by effectively containing dust during the sweeping process. The S16 has 95% more filter area than the 6200 and an extremely effective timed, shaker system that features a shaker plate design. Additionally, S16 is available with HEPA filtration to address the needs of customers wanting to further filter the airflow exhausted from the machine</a:t>
            </a:r>
            <a:r>
              <a:rPr lang="en-US" sz="1500" dirty="0" smtClean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500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3981362" y="1504790"/>
            <a:ext cx="1005225" cy="1005225"/>
          </a:xfrm>
          <a:prstGeom prst="ellipse">
            <a:avLst/>
          </a:prstGeom>
          <a:solidFill>
            <a:srgbClr val="1780A7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rgbClr val="009BC9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80994" y="1666166"/>
            <a:ext cx="816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endParaRPr lang="en-US" sz="3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36638" y="1596958"/>
            <a:ext cx="1178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95959"/>
                </a:solidFill>
                <a:cs typeface="Arial" panose="020B0604020202020204" pitchFamily="34" charset="0"/>
              </a:rPr>
              <a:t>S16</a:t>
            </a:r>
            <a:endParaRPr lang="en-US" sz="4000" dirty="0">
              <a:solidFill>
                <a:srgbClr val="595959"/>
              </a:solidFill>
              <a:cs typeface="Arial" panose="020B060402020202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17341" y="19456"/>
            <a:ext cx="6936084" cy="11061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500"/>
              </a:lnSpc>
            </a:pP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</a:t>
            </a:r>
            <a:endParaRPr lang="en-US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4500"/>
              </a:lnSpc>
            </a:pP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ENHANCEMENTS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4"/>
          <p:cNvSpPr txBox="1">
            <a:spLocks/>
          </p:cNvSpPr>
          <p:nvPr/>
        </p:nvSpPr>
        <p:spPr>
          <a:xfrm>
            <a:off x="541208" y="-48768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2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S16 BATTERY RIDE-ON SWEEPER</a:t>
            </a:r>
            <a: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KEY ENHANCEMENTS</a:t>
            </a:r>
            <a: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99361" y="1596958"/>
            <a:ext cx="1362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95959"/>
                </a:solidFill>
                <a:cs typeface="Arial" panose="020B0604020202020204" pitchFamily="34" charset="0"/>
              </a:rPr>
              <a:t>6200</a:t>
            </a:r>
            <a:endParaRPr lang="en-US" sz="4000" dirty="0">
              <a:solidFill>
                <a:srgbClr val="595959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3" t="4815" r="19583" b="6790"/>
          <a:stretch/>
        </p:blipFill>
        <p:spPr>
          <a:xfrm>
            <a:off x="836935" y="1092975"/>
            <a:ext cx="1610319" cy="14706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170" y="1010154"/>
            <a:ext cx="1710707" cy="155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14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5"/>
          <a:stretch/>
        </p:blipFill>
        <p:spPr>
          <a:xfrm>
            <a:off x="6698702" y="3057187"/>
            <a:ext cx="2320329" cy="14265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7"/>
          <a:stretch/>
        </p:blipFill>
        <p:spPr>
          <a:xfrm>
            <a:off x="6741052" y="1470660"/>
            <a:ext cx="2284877" cy="1456983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4"/>
            <a:ext cx="8229600" cy="5003796"/>
          </a:xfrm>
        </p:spPr>
        <p:txBody>
          <a:bodyPr/>
          <a:lstStyle/>
          <a:p>
            <a:pPr marL="0" indent="0">
              <a:spcBef>
                <a:spcPts val="500"/>
              </a:spcBef>
              <a:buClr>
                <a:schemeClr val="accent1"/>
              </a:buClr>
              <a:buNone/>
              <a:defRPr/>
            </a:pPr>
            <a:r>
              <a:rPr lang="en-US" altLang="en-US" sz="1800" b="1" dirty="0">
                <a:solidFill>
                  <a:srgbClr val="009BBE"/>
                </a:solidFill>
              </a:rPr>
              <a:t>Productivity and Ease of Operation:</a:t>
            </a:r>
            <a:endParaRPr lang="en-US" altLang="en-US" sz="1800" dirty="0">
              <a:solidFill>
                <a:srgbClr val="009BBE"/>
              </a:solidFill>
              <a:ea typeface="Arial Unicode MS" panose="020B0604020202020204" pitchFamily="34" charset="-128"/>
            </a:endParaRP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595959"/>
                </a:solidFill>
              </a:rPr>
              <a:t>Extended sweep path with second sweeping side brush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595959"/>
                </a:solidFill>
              </a:rPr>
              <a:t>Dry vacuum wand</a:t>
            </a:r>
          </a:p>
          <a:p>
            <a:pPr marL="0" indent="0">
              <a:spcBef>
                <a:spcPts val="900"/>
              </a:spcBef>
              <a:buClr>
                <a:srgbClr val="009AC7"/>
              </a:buClr>
              <a:buNone/>
              <a:defRPr/>
            </a:pPr>
            <a:r>
              <a:rPr lang="en-US" sz="1800" b="1" dirty="0">
                <a:solidFill>
                  <a:srgbClr val="009AC7"/>
                </a:solidFill>
              </a:rPr>
              <a:t>Power:  </a:t>
            </a:r>
            <a:endParaRPr lang="en-US" altLang="en-US" sz="1800" dirty="0">
              <a:solidFill>
                <a:srgbClr val="009AC7"/>
              </a:solidFill>
            </a:endParaRP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solidFill>
                  <a:srgbClr val="595959"/>
                </a:solidFill>
              </a:rPr>
              <a:t>Gel and wet battery options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nl-BE" altLang="en-US" sz="1600" dirty="0" smtClean="0">
                <a:solidFill>
                  <a:srgbClr val="595959"/>
                </a:solidFill>
              </a:rPr>
              <a:t>Onboard and offboard chargers</a:t>
            </a:r>
            <a:endParaRPr lang="en-US" altLang="en-US" sz="1600" dirty="0">
              <a:solidFill>
                <a:srgbClr val="595959"/>
              </a:solidFill>
            </a:endParaRPr>
          </a:p>
          <a:p>
            <a:pPr marL="0" indent="0">
              <a:spcBef>
                <a:spcPts val="900"/>
              </a:spcBef>
              <a:buClr>
                <a:srgbClr val="009AC7"/>
              </a:buClr>
              <a:buNone/>
              <a:defRPr/>
            </a:pPr>
            <a:r>
              <a:rPr lang="en-US" sz="1800" b="1" dirty="0" smtClean="0">
                <a:solidFill>
                  <a:srgbClr val="009AC7"/>
                </a:solidFill>
              </a:rPr>
              <a:t>Technologies</a:t>
            </a:r>
            <a:r>
              <a:rPr lang="en-US" sz="1800" b="1" dirty="0">
                <a:solidFill>
                  <a:srgbClr val="009AC7"/>
                </a:solidFill>
              </a:rPr>
              <a:t>:</a:t>
            </a:r>
            <a:r>
              <a:rPr lang="en-US" altLang="en-US" sz="1800" dirty="0">
                <a:solidFill>
                  <a:srgbClr val="009AC7"/>
                </a:solidFill>
              </a:rPr>
              <a:t> 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/>
              <a:t>IRIS</a:t>
            </a:r>
            <a:r>
              <a:rPr lang="en-US" altLang="en-US" sz="1600" dirty="0"/>
              <a:t>® </a:t>
            </a:r>
            <a:r>
              <a:rPr lang="en-US" altLang="en-US" sz="1600" dirty="0" smtClean="0"/>
              <a:t>Fleet Manager</a:t>
            </a:r>
            <a:endParaRPr lang="en-US" altLang="en-US" sz="1600" dirty="0"/>
          </a:p>
          <a:p>
            <a:pPr marL="0" indent="0">
              <a:spcBef>
                <a:spcPts val="900"/>
              </a:spcBef>
              <a:buClr>
                <a:srgbClr val="009AC7"/>
              </a:buClr>
              <a:buNone/>
              <a:defRPr/>
            </a:pPr>
            <a:r>
              <a:rPr lang="en-US" sz="1800" b="1" dirty="0">
                <a:solidFill>
                  <a:srgbClr val="009AC7"/>
                </a:solidFill>
              </a:rPr>
              <a:t>Operator &amp; Machine Protection: </a:t>
            </a:r>
            <a:endParaRPr lang="en-US" altLang="en-US" sz="1800" dirty="0">
              <a:solidFill>
                <a:srgbClr val="009AC7"/>
              </a:solidFill>
            </a:endParaRP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/>
              <a:t>FOPS certified overhead guard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595959"/>
                </a:solidFill>
              </a:rPr>
              <a:t>Blue light</a:t>
            </a:r>
          </a:p>
          <a:p>
            <a:pPr marL="0" indent="0">
              <a:spcBef>
                <a:spcPts val="900"/>
              </a:spcBef>
              <a:buClr>
                <a:srgbClr val="505050"/>
              </a:buClr>
              <a:buNone/>
              <a:defRPr/>
            </a:pPr>
            <a:r>
              <a:rPr lang="en-US" altLang="en-US" sz="1800" b="1" dirty="0">
                <a:solidFill>
                  <a:srgbClr val="009AC7"/>
                </a:solidFill>
              </a:rPr>
              <a:t>Dust Control: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/>
              <a:t>HEPA </a:t>
            </a:r>
            <a:r>
              <a:rPr lang="en-US" altLang="en-US" sz="1600" dirty="0" smtClean="0"/>
              <a:t>filtration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nl-BE" altLang="en-US" sz="1600" dirty="0"/>
              <a:t>Side brush skirts</a:t>
            </a:r>
            <a:endParaRPr lang="en-US" altLang="en-US" sz="1600" dirty="0"/>
          </a:p>
          <a:p>
            <a:pPr eaLnBrk="1" hangingPunct="1">
              <a:spcBef>
                <a:spcPts val="500"/>
              </a:spcBef>
              <a:spcAft>
                <a:spcPts val="200"/>
              </a:spcAft>
              <a:defRPr/>
            </a:pPr>
            <a:endParaRPr lang="en-US" altLang="en-US" sz="800" dirty="0"/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S16 BATTERY RIDE-ON SWEEPER</a:t>
            </a:r>
            <a: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OPTIONAL FEATURES</a:t>
            </a:r>
            <a: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2" t="-312" r="30175" b="312"/>
          <a:stretch/>
        </p:blipFill>
        <p:spPr>
          <a:xfrm>
            <a:off x="6922495" y="4530685"/>
            <a:ext cx="1872741" cy="23273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1941" y="5154135"/>
            <a:ext cx="2160258" cy="170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39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6" t="10468" r="18946" b="5321"/>
          <a:stretch/>
        </p:blipFill>
        <p:spPr>
          <a:xfrm>
            <a:off x="4572000" y="2259932"/>
            <a:ext cx="4253652" cy="365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9" t="5790" r="20388" b="6258"/>
          <a:stretch/>
        </p:blipFill>
        <p:spPr>
          <a:xfrm>
            <a:off x="618700" y="2193396"/>
            <a:ext cx="3953300" cy="3657600"/>
          </a:xfrm>
          <a:prstGeom prst="rect">
            <a:avLst/>
          </a:prstGeom>
        </p:spPr>
      </p:pic>
      <p:sp>
        <p:nvSpPr>
          <p:cNvPr id="9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THANK YOU</a:t>
            </a:r>
            <a:r>
              <a:rPr lang="en-US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009AC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62812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1_Custom Design">
  <a:themeElements>
    <a:clrScheme name="Custom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05050"/>
      </a:accent1>
      <a:accent2>
        <a:srgbClr val="009AC7"/>
      </a:accent2>
      <a:accent3>
        <a:srgbClr val="77CAE2"/>
      </a:accent3>
      <a:accent4>
        <a:srgbClr val="B6C359"/>
      </a:accent4>
      <a:accent5>
        <a:srgbClr val="E97B2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NNANT_PRODUCT_PPT_TEMPLATE.potx" id="{DF27CD9E-ACC5-4F2E-86DE-CE6C5A51B711}" vid="{BC4BE30B-5F67-41E7-B5A3-12F82A581A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rand xmlns="0376508a-3691-412d-a127-f3009102e432">
      <Value>1</Value>
    </Brand>
    <Language xmlns="0376508a-3691-412d-a127-f3009102e432">
      <Value>31</Value>
      <Value>36</Value>
      <Value>9</Value>
    </Language>
    <SecurityType xmlns="0376508a-3691-412d-a127-f3009102e432">Secured Only</SecurityType>
    <UserRoles xmlns="0376508a-3691-412d-a127-f3009102e432">
      <Value>6</Value>
      <Value>18</Value>
      <Value>13</Value>
    </UserRoles>
    <SalesOrg xmlns="0376508a-3691-412d-a127-f3009102e432">
      <Value>6</Value>
      <Value>7</Value>
    </SalesOrg>
    <Innovation xmlns="0376508a-3691-412d-a127-f3009102e432"/>
    <Sold_x002d_To xmlns="0376508a-3691-412d-a127-f3009102e432" xsi:nil="true"/>
    <CustomerGroup xmlns="0376508a-3691-412d-a127-f3009102e432"/>
    <SalesDistrict xmlns="0376508a-3691-412d-a127-f3009102e432">
      <Value>4</Value>
    </SalesDistrict>
    <Customer_x0020_Name xmlns="0376508a-3691-412d-a127-f3009102e432" xsi:nil="true"/>
    <Category xmlns="0376508a-3691-412d-a127-f3009102e432">
      <Value>9</Value>
    </Category>
    <MarketingChannel xmlns="0376508a-3691-412d-a127-f3009102e432">
      <Value>3</Value>
      <Value>10</Value>
      <Value>16</Value>
      <Value>11</Value>
      <Value>8</Value>
      <Value>15</Value>
    </MarketingChannel>
    <SalesChannel xmlns="0376508a-3691-412d-a127-f3009102e432">
      <Value>1</Value>
    </SalesChannel>
    <Applications xmlns="0376508a-3691-412d-a127-f3009102e432"/>
    <Country xmlns="0376508a-3691-412d-a127-f3009102e432"/>
    <LiteratureType xmlns="0376508a-3691-412d-a127-f3009102e432">21</LiteratureType>
    <Industry xmlns="0376508a-3691-412d-a127-f3009102e432"/>
    <Product xmlns="0376508a-3691-412d-a127-f3009102e432">
      <Value>941</Value>
    </Product>
    <AssetType xmlns="0376508a-3691-412d-a127-f3009102e432">33</AssetTyp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891378B513214FBD163B593C0FE3ED" ma:contentTypeVersion="83" ma:contentTypeDescription="Create a new document." ma:contentTypeScope="" ma:versionID="5115da493d133a476c0c57738344dbee">
  <xsd:schema xmlns:xsd="http://www.w3.org/2001/XMLSchema" xmlns:xs="http://www.w3.org/2001/XMLSchema" xmlns:p="http://schemas.microsoft.com/office/2006/metadata/properties" xmlns:ns2="0376508a-3691-412d-a127-f3009102e432" targetNamespace="http://schemas.microsoft.com/office/2006/metadata/properties" ma:root="true" ma:fieldsID="1a65478c7637a1897bef5acfda8dd048" ns2:_="">
    <xsd:import namespace="0376508a-3691-412d-a127-f3009102e432"/>
    <xsd:element name="properties">
      <xsd:complexType>
        <xsd:sequence>
          <xsd:element name="documentManagement">
            <xsd:complexType>
              <xsd:all>
                <xsd:element ref="ns2:UserRoles" minOccurs="0"/>
                <xsd:element ref="ns2:MarketingChannel" minOccurs="0"/>
                <xsd:element ref="ns2:SalesOrg" minOccurs="0"/>
                <xsd:element ref="ns2:SalesDistrict" minOccurs="0"/>
                <xsd:element ref="ns2:Country" minOccurs="0"/>
                <xsd:element ref="ns2:Language" minOccurs="0"/>
                <xsd:element ref="ns2:SalesChannel" minOccurs="0"/>
                <xsd:element ref="ns2:Brand" minOccurs="0"/>
                <xsd:element ref="ns2:Product" minOccurs="0"/>
                <xsd:element ref="ns2:Category" minOccurs="0"/>
                <xsd:element ref="ns2:AssetType" minOccurs="0"/>
                <xsd:element ref="ns2:LiteratureType" minOccurs="0"/>
                <xsd:element ref="ns2:Innovation" minOccurs="0"/>
                <xsd:element ref="ns2:Applications" minOccurs="0"/>
                <xsd:element ref="ns2:Industry" minOccurs="0"/>
                <xsd:element ref="ns2:Sold_x002d_To" minOccurs="0"/>
                <xsd:element ref="ns2:SalesDistrictTitle" minOccurs="0"/>
                <xsd:element ref="ns2:ProductStatus" minOccurs="0"/>
                <xsd:element ref="ns2:SecurityType" minOccurs="0"/>
                <xsd:element ref="ns2:CategoryTitle" minOccurs="0"/>
                <xsd:element ref="ns2:CustomerGroup" minOccurs="0"/>
                <xsd:element ref="ns2:Customer_x0020_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6508a-3691-412d-a127-f3009102e432" elementFormDefault="qualified">
    <xsd:import namespace="http://schemas.microsoft.com/office/2006/documentManagement/types"/>
    <xsd:import namespace="http://schemas.microsoft.com/office/infopath/2007/PartnerControls"/>
    <xsd:element name="UserRoles" ma:index="2" nillable="true" ma:displayName="UserRoles" ma:description="* * * * * * IF PUBLIC LEAVE EMPTY * * * * * *" ma:list="{e2e3de3e-ccd2-4421-b68c-37c5f4e582ab}" ma:internalName="UserRoles" ma:readOnly="false" ma:showField="USERROLE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arketingChannel" ma:index="3" nillable="true" ma:displayName="MarketingChannel" ma:list="{ae493d90-adea-4c54-b050-fb6d6181909e}" ma:internalName="MarketingChannel" ma:readOnly="false" ma:showField="MARKETING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Org" ma:index="4" nillable="true" ma:displayName="SalesOrg" ma:list="{d3375561-d921-4af3-953a-7663adc0db1a}" ma:internalName="SalesOrg" ma:readOnly="false" ma:showField="SALESORG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District" ma:index="5" nillable="true" ma:displayName="SalesDistrict" ma:list="{50370e94-047c-45fb-b566-fc64f91bea86}" ma:internalName="SalesDistrict" ma:readOnly="false" ma:showField="SALESDISTRICT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untry" ma:index="6" nillable="true" ma:displayName="Country" ma:list="{24076f44-285e-4cb9-9651-bc8b6ea3b479}" ma:internalName="Country" ma:readOnly="false" ma:showField="Key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nguage" ma:index="7" nillable="true" ma:displayName="Language" ma:list="{68445780-4283-43b4-aad2-1fc4dc5f3482}" ma:internalName="Language" ma:readOnly="fals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Channel" ma:index="8" nillable="true" ma:displayName="SalesChannel" ma:list="{301a598e-3474-4381-9c1f-829689d8b57b}" ma:internalName="SalesChannel" ma:readOnly="false" ma:showField="SALES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rand" ma:index="9" nillable="true" ma:displayName="Brand" ma:list="{b92587f4-cafb-48a8-9d85-521e677a1cf5}" ma:internalName="Brand" ma:readOnly="false" ma:showField="BRAND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" ma:index="10" nillable="true" ma:displayName="Product" ma:list="{297b7c7a-5d0d-4982-9702-ea99fbb4a83e}" ma:internalName="Product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" ma:index="11" nillable="true" ma:displayName="Category" ma:list="{86fa95bb-c809-49ce-a1fb-f4fb7b1949a0}" ma:internalName="Category" ma:readOnly="false" ma:showField="ASSETCATEGO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Type" ma:index="12" nillable="true" ma:displayName="AssetType" ma:list="{7cf49b1b-e7dc-4c4d-adb7-5b3a783227c9}" ma:internalName="AssetType" ma:readOnly="false" ma:showField="ASSETTYPE_ID" ma:web="d2b0125b-2e6a-4122-affe-42934978f63b">
      <xsd:simpleType>
        <xsd:restriction base="dms:Lookup"/>
      </xsd:simpleType>
    </xsd:element>
    <xsd:element name="LiteratureType" ma:index="13" nillable="true" ma:displayName="LiteratureType" ma:description="BROCHURES, LEAFLETS, SPEC SHEETS &amp; RECOMMENDED PARTS ARE PUBLIC" ma:indexed="true" ma:list="{8c2f526d-9f00-4fcb-8da9-65219fb1fc57}" ma:internalName="LiteratureType" ma:readOnly="false" ma:showField="LITERATURETYPE_ID" ma:web="d2b0125b-2e6a-4122-affe-42934978f63b">
      <xsd:simpleType>
        <xsd:restriction base="dms:Lookup"/>
      </xsd:simpleType>
    </xsd:element>
    <xsd:element name="Innovation" ma:index="14" nillable="true" ma:displayName="Innovation" ma:list="{7288d138-aaf8-434c-b798-6f31447b8d88}" ma:internalName="Innovation" ma:showField="INNOV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15" nillable="true" ma:displayName="Applications" ma:list="{da2ac9bf-3537-4670-a3ae-d8d75070d1b9}" ma:internalName="Applications" ma:showField="APPLIC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ustry" ma:index="16" nillable="true" ma:displayName="Industry" ma:list="{d4223f80-87ca-4d48-85c1-b11f26073d7b}" ma:internalName="Industry" ma:showField="INDUST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old_x002d_To" ma:index="17" nillable="true" ma:displayName="Sold-To" ma:internalName="Sold_x002d_To">
      <xsd:simpleType>
        <xsd:restriction base="dms:Text"/>
      </xsd:simpleType>
    </xsd:element>
    <xsd:element name="SalesDistrictTitle" ma:index="20" nillable="true" ma:displayName="SalesDistrictTitle" ma:list="{50370e94-047c-45fb-b566-fc64f91bea86}" ma:internalName="SalesDistrict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Status" ma:index="21" nillable="true" ma:displayName="ProductStatus" ma:list="{297B7C7A-5D0D-4982-9702-EA99FBB4A83E}" ma:internalName="ProductStatus" ma:readOnly="true" ma:showField="CalculatedStatus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ecurityType" ma:index="26" nillable="true" ma:displayName="SecurityType" ma:default="Secured Only" ma:format="Dropdown" ma:internalName="SecurityType">
      <xsd:simpleType>
        <xsd:restriction base="dms:Choice">
          <xsd:enumeration value="Public"/>
          <xsd:enumeration value="Secured Only"/>
        </xsd:restriction>
      </xsd:simpleType>
    </xsd:element>
    <xsd:element name="CategoryTitle" ma:index="27" nillable="true" ma:displayName="CategoryTitle" ma:list="{86fa95bb-c809-49ce-a1fb-f4fb7b1949a0}" ma:internalName="Category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Group" ma:index="28" nillable="true" ma:displayName="CustomerGroup" ma:list="{1d487369-79c1-471a-aef5-6554842fae80}" ma:internalName="CustomerGroup" ma:showField="CustomerGroupI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_x0020_Name" ma:index="29" nillable="true" ma:displayName="Customer Name" ma:list="{a26128da-408a-40e4-8f46-322bff40bfec}" ma:internalName="Customer_x0020_Nam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E28702-B32B-4F29-9B2B-7FEE99FA56DD}">
  <ds:schemaRefs>
    <ds:schemaRef ds:uri="http://schemas.openxmlformats.org/package/2006/metadata/core-properties"/>
    <ds:schemaRef ds:uri="http://purl.org/dc/elements/1.1/"/>
    <ds:schemaRef ds:uri="a34b554d-fde0-4200-94a1-08f230035bbc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E606B8E-4A22-4002-A879-523111D1F427}"/>
</file>

<file path=customXml/itemProps3.xml><?xml version="1.0" encoding="utf-8"?>
<ds:datastoreItem xmlns:ds="http://schemas.openxmlformats.org/officeDocument/2006/customXml" ds:itemID="{5407EC0B-C470-4453-87FF-C2417E5ECA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M17 PowerPoint</Template>
  <TotalTime>4708</TotalTime>
  <Words>717</Words>
  <Application>Microsoft Office PowerPoint</Application>
  <PresentationFormat>On-screen Show (4:3)</PresentationFormat>
  <Paragraphs>82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 Unicode MS</vt:lpstr>
      <vt:lpstr>Arial</vt:lpstr>
      <vt:lpstr>Calibri</vt:lpstr>
      <vt:lpstr>Lucida Grande</vt:lpstr>
      <vt:lpstr>Wingdings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Tennant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S16-customer presentation-en-emea</dc:title>
  <dc:creator>Zintl, Cristina</dc:creator>
  <cp:lastModifiedBy>Sehmke, Stefan</cp:lastModifiedBy>
  <cp:revision>76</cp:revision>
  <cp:lastPrinted>2014-11-17T19:40:20Z</cp:lastPrinted>
  <dcterms:created xsi:type="dcterms:W3CDTF">2016-02-08T20:20:45Z</dcterms:created>
  <dcterms:modified xsi:type="dcterms:W3CDTF">2020-07-24T10:31:51Z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0x01010044891378B513214FBD163B593C0FE3ED</vt:lpwstr>
  </property>
</Properties>
</file>