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1" r:id="rId4"/>
  </p:sldMasterIdLst>
  <p:notesMasterIdLst>
    <p:notesMasterId r:id="rId13"/>
  </p:notesMasterIdLst>
  <p:handoutMasterIdLst>
    <p:handoutMasterId r:id="rId14"/>
  </p:handoutMasterIdLst>
  <p:sldIdLst>
    <p:sldId id="510" r:id="rId5"/>
    <p:sldId id="511" r:id="rId6"/>
    <p:sldId id="502" r:id="rId7"/>
    <p:sldId id="503" r:id="rId8"/>
    <p:sldId id="504" r:id="rId9"/>
    <p:sldId id="509" r:id="rId10"/>
    <p:sldId id="516" r:id="rId11"/>
    <p:sldId id="515" r:id="rId12"/>
  </p:sldIdLst>
  <p:sldSz cx="9144000" cy="6858000" type="screen4x3"/>
  <p:notesSz cx="9296400" cy="7010400"/>
  <p:custDataLst>
    <p:tags r:id="rId15"/>
  </p:custDataLst>
  <p:defaultTextStyle>
    <a:defPPr>
      <a:defRPr lang="en-US"/>
    </a:defPPr>
    <a:lvl1pPr marL="0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70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39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208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278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348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417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487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556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84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4656">
          <p15:clr>
            <a:srgbClr val="A4A3A4"/>
          </p15:clr>
        </p15:guide>
        <p15:guide id="2" pos="2928">
          <p15:clr>
            <a:srgbClr val="A4A3A4"/>
          </p15:clr>
        </p15:guide>
        <p15:guide id="3" orient="horz" pos="2928">
          <p15:clr>
            <a:srgbClr val="A4A3A4"/>
          </p15:clr>
        </p15:guide>
        <p15:guide id="4" pos="2208">
          <p15:clr>
            <a:srgbClr val="A4A3A4"/>
          </p15:clr>
        </p15:guide>
        <p15:guide id="5" orient="horz" pos="3511">
          <p15:clr>
            <a:srgbClr val="A4A3A4"/>
          </p15:clr>
        </p15:guide>
        <p15:guide id="6" orient="horz" pos="2208">
          <p15:clr>
            <a:srgbClr val="A4A3A4"/>
          </p15:clr>
        </p15:guide>
        <p15:guide id="7" pos="388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Zintl, Cristina" initials="Z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C7"/>
    <a:srgbClr val="595959"/>
    <a:srgbClr val="009BC7"/>
    <a:srgbClr val="009BBE"/>
    <a:srgbClr val="73B632"/>
    <a:srgbClr val="0090BE"/>
    <a:srgbClr val="007EA6"/>
    <a:srgbClr val="BB0202"/>
    <a:srgbClr val="6D6E71"/>
    <a:srgbClr val="9395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9167" autoAdjust="0"/>
  </p:normalViewPr>
  <p:slideViewPr>
    <p:cSldViewPr snapToGrid="0" snapToObjects="1">
      <p:cViewPr varScale="1">
        <p:scale>
          <a:sx n="87" d="100"/>
          <a:sy n="87" d="100"/>
        </p:scale>
        <p:origin x="-960" y="-90"/>
      </p:cViewPr>
      <p:guideLst>
        <p:guide orient="horz" pos="218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136"/>
    </p:cViewPr>
  </p:sorterViewPr>
  <p:notesViewPr>
    <p:cSldViewPr snapToGrid="0" snapToObjects="1">
      <p:cViewPr varScale="1">
        <p:scale>
          <a:sx n="112" d="100"/>
          <a:sy n="112" d="100"/>
        </p:scale>
        <p:origin x="2364" y="108"/>
      </p:cViewPr>
      <p:guideLst>
        <p:guide orient="horz" pos="4656"/>
        <p:guide orient="horz" pos="2928"/>
        <p:guide orient="horz" pos="3511"/>
        <p:guide orient="horz" pos="2208"/>
        <p:guide pos="2928"/>
        <p:guide pos="2208"/>
        <p:guide pos="388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8" y="0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300"/>
            </a:lvl1pPr>
          </a:lstStyle>
          <a:p>
            <a:fld id="{044A6BFE-9AF9-7C4F-B302-64CD1F87FBE0}" type="datetime1">
              <a:rPr lang="en-US" smtClean="0"/>
              <a:t>7/31/2020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8" y="6658664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300"/>
            </a:lvl1pPr>
          </a:lstStyle>
          <a:p>
            <a:fld id="{ABDAE3C6-9575-4B4D-9937-ABA3BDF3F5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4982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8" y="0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300"/>
            </a:lvl1pPr>
          </a:lstStyle>
          <a:p>
            <a:fld id="{70A44E0C-DE4A-054B-AA47-B6F6A43B21F6}" type="datetime1">
              <a:rPr lang="en-US" smtClean="0"/>
              <a:t>7/31/2020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7050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vert="horz" lIns="93174" tIns="46587" rIns="93174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8" y="6658664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300"/>
            </a:lvl1pPr>
          </a:lstStyle>
          <a:p>
            <a:fld id="{1489C3B9-B0A0-4414-9F4A-F6C2F087AA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8095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70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39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08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278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348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417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87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556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11215"/>
            <a:ext cx="9144000" cy="54482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65326" y="2130426"/>
            <a:ext cx="5221478" cy="1183640"/>
          </a:xfrm>
        </p:spPr>
        <p:txBody>
          <a:bodyPr/>
          <a:lstStyle>
            <a:lvl1pPr algn="ctr">
              <a:lnSpc>
                <a:spcPct val="80000"/>
              </a:lnSpc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65326" y="3423163"/>
            <a:ext cx="5221478" cy="985345"/>
          </a:xfr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</a:defRPr>
            </a:lvl1pPr>
            <a:lvl2pPr marL="4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5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450" y="0"/>
            <a:ext cx="987552" cy="98755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1411288"/>
            <a:ext cx="3208131" cy="5446712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507510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3208131" cy="6858000"/>
          </a:xfrm>
        </p:spPr>
        <p:txBody>
          <a:bodyPr/>
          <a:lstStyle>
            <a:lvl1pPr>
              <a:defRPr>
                <a:latin typeface="Calibri"/>
                <a:cs typeface="Calibri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3662663" y="1673997"/>
            <a:ext cx="5029058" cy="1183640"/>
          </a:xfrm>
        </p:spPr>
        <p:txBody>
          <a:bodyPr/>
          <a:lstStyle>
            <a:lvl1pPr algn="ctr">
              <a:lnSpc>
                <a:spcPct val="80000"/>
              </a:lnSpc>
              <a:defRPr sz="4400" b="1">
                <a:solidFill>
                  <a:srgbClr val="0090BE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3662663" y="2966734"/>
            <a:ext cx="5029058" cy="9853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5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450" y="0"/>
            <a:ext cx="987552" cy="98755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6308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 b="1">
                <a:solidFill>
                  <a:srgbClr val="009BB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>
              <a:buClr>
                <a:srgbClr val="009BC7"/>
              </a:buClr>
              <a:defRPr/>
            </a:lvl1pPr>
            <a:lvl2pPr>
              <a:buClr>
                <a:srgbClr val="009BC7"/>
              </a:buClr>
              <a:defRPr/>
            </a:lvl2pPr>
            <a:lvl3pPr>
              <a:buClr>
                <a:srgbClr val="009BC7"/>
              </a:buClr>
              <a:defRPr/>
            </a:lvl3pPr>
            <a:lvl4pPr>
              <a:buClr>
                <a:srgbClr val="009BC7"/>
              </a:buClr>
              <a:defRPr/>
            </a:lvl4pPr>
            <a:lvl5pPr>
              <a:buClr>
                <a:srgbClr val="009BC7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450" y="0"/>
            <a:ext cx="987552" cy="98755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9199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47" b="52"/>
          <a:stretch/>
        </p:blipFill>
        <p:spPr>
          <a:xfrm>
            <a:off x="1" y="-3576"/>
            <a:ext cx="9144000" cy="6861576"/>
          </a:xfrm>
          <a:prstGeom prst="rect">
            <a:avLst/>
          </a:prstGeom>
        </p:spPr>
      </p:pic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383402" y="318468"/>
            <a:ext cx="2509138" cy="781652"/>
          </a:xfrm>
        </p:spPr>
        <p:txBody>
          <a:bodyPr/>
          <a:lstStyle>
            <a:lvl1pPr>
              <a:defRPr sz="2400">
                <a:solidFill>
                  <a:srgbClr val="009BC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27" name="Group 26"/>
          <p:cNvGrpSpPr/>
          <p:nvPr userDrawn="1"/>
        </p:nvGrpSpPr>
        <p:grpSpPr>
          <a:xfrm>
            <a:off x="3509492" y="1588368"/>
            <a:ext cx="1147106" cy="555127"/>
            <a:chOff x="3556813" y="1727987"/>
            <a:chExt cx="1147106" cy="555127"/>
          </a:xfrm>
        </p:grpSpPr>
        <p:sp>
          <p:nvSpPr>
            <p:cNvPr id="29" name="Rectangle 28"/>
            <p:cNvSpPr/>
            <p:nvPr/>
          </p:nvSpPr>
          <p:spPr>
            <a:xfrm>
              <a:off x="3556813" y="1727987"/>
              <a:ext cx="1147106" cy="5193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indent="0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Current </a:t>
              </a:r>
              <a:br>
                <a:rPr lang="en-US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Situation:</a:t>
              </a:r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3599185" y="2283114"/>
              <a:ext cx="1001898" cy="0"/>
            </a:xfrm>
            <a:prstGeom prst="line">
              <a:avLst/>
            </a:prstGeom>
            <a:ln>
              <a:solidFill>
                <a:schemeClr val="accent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 userDrawn="1"/>
        </p:nvGrpSpPr>
        <p:grpSpPr>
          <a:xfrm>
            <a:off x="3509493" y="2971791"/>
            <a:ext cx="1288333" cy="407600"/>
            <a:chOff x="4657990" y="4112264"/>
            <a:chExt cx="1715988" cy="542901"/>
          </a:xfrm>
        </p:grpSpPr>
        <p:sp>
          <p:nvSpPr>
            <p:cNvPr id="33" name="Rectangle 32"/>
            <p:cNvSpPr/>
            <p:nvPr/>
          </p:nvSpPr>
          <p:spPr>
            <a:xfrm>
              <a:off x="4657990" y="4112264"/>
              <a:ext cx="1715988" cy="4919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dirty="0">
                  <a:solidFill>
                    <a:srgbClr val="E97B2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Challenge:</a:t>
              </a:r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4760999" y="4655165"/>
              <a:ext cx="1334472" cy="0"/>
            </a:xfrm>
            <a:prstGeom prst="line">
              <a:avLst/>
            </a:prstGeom>
            <a:ln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 userDrawn="1"/>
        </p:nvGrpSpPr>
        <p:grpSpPr>
          <a:xfrm>
            <a:off x="3509492" y="4349579"/>
            <a:ext cx="1082974" cy="405804"/>
            <a:chOff x="4657990" y="5832721"/>
            <a:chExt cx="1442461" cy="540509"/>
          </a:xfrm>
        </p:grpSpPr>
        <p:sp>
          <p:nvSpPr>
            <p:cNvPr id="37" name="Rectangle 36"/>
            <p:cNvSpPr/>
            <p:nvPr/>
          </p:nvSpPr>
          <p:spPr>
            <a:xfrm>
              <a:off x="4657990" y="5832721"/>
              <a:ext cx="1442461" cy="4919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Solution:</a:t>
              </a:r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4760999" y="6373230"/>
              <a:ext cx="1334473" cy="0"/>
            </a:xfrm>
            <a:prstGeom prst="line">
              <a:avLst/>
            </a:prstGeom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ounded Rectangle 38"/>
          <p:cNvSpPr/>
          <p:nvPr userDrawn="1"/>
        </p:nvSpPr>
        <p:spPr>
          <a:xfrm>
            <a:off x="3424491" y="1518439"/>
            <a:ext cx="5274568" cy="1296498"/>
          </a:xfrm>
          <a:prstGeom prst="roundRect">
            <a:avLst>
              <a:gd name="adj" fmla="val 9157"/>
            </a:avLst>
          </a:prstGeom>
          <a:noFill/>
          <a:ln w="1905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644" tIns="34322" rIns="68644" bIns="34322" spcCol="0"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 userDrawn="1"/>
        </p:nvSpPr>
        <p:spPr>
          <a:xfrm>
            <a:off x="3424491" y="2895039"/>
            <a:ext cx="5274568" cy="1296498"/>
          </a:xfrm>
          <a:prstGeom prst="roundRect">
            <a:avLst>
              <a:gd name="adj" fmla="val 9157"/>
            </a:avLst>
          </a:prstGeom>
          <a:noFill/>
          <a:ln w="19050" cmpd="sng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644" tIns="34322" rIns="68644" bIns="34322" spcCol="0"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ounded Rectangle 40"/>
          <p:cNvSpPr/>
          <p:nvPr userDrawn="1"/>
        </p:nvSpPr>
        <p:spPr>
          <a:xfrm>
            <a:off x="3424491" y="4271639"/>
            <a:ext cx="5274568" cy="1508935"/>
          </a:xfrm>
          <a:prstGeom prst="roundRect">
            <a:avLst>
              <a:gd name="adj" fmla="val 9157"/>
            </a:avLst>
          </a:prstGeom>
          <a:noFill/>
          <a:ln w="1905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644" tIns="34322" rIns="68644" bIns="34322" spcCol="0"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Content Placeholder 6"/>
          <p:cNvSpPr>
            <a:spLocks noGrp="1"/>
          </p:cNvSpPr>
          <p:nvPr>
            <p:ph sz="quarter" idx="11" hasCustomPrompt="1"/>
          </p:nvPr>
        </p:nvSpPr>
        <p:spPr>
          <a:xfrm>
            <a:off x="4794423" y="1611063"/>
            <a:ext cx="3793953" cy="1111250"/>
          </a:xfrm>
        </p:spPr>
        <p:txBody>
          <a:bodyPr/>
          <a:lstStyle>
            <a:lvl1pPr marL="284042" indent="-284042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XXX</a:t>
            </a:r>
          </a:p>
          <a:p>
            <a:pPr lvl="0"/>
            <a:r>
              <a:rPr lang="en-US" dirty="0"/>
              <a:t>XXX</a:t>
            </a:r>
          </a:p>
          <a:p>
            <a:pPr lvl="0"/>
            <a:r>
              <a:rPr lang="en-US" dirty="0"/>
              <a:t>XXX</a:t>
            </a:r>
          </a:p>
        </p:txBody>
      </p:sp>
      <p:sp>
        <p:nvSpPr>
          <p:cNvPr id="43" name="Content Placeholder 6"/>
          <p:cNvSpPr>
            <a:spLocks noGrp="1"/>
          </p:cNvSpPr>
          <p:nvPr>
            <p:ph sz="quarter" idx="12" hasCustomPrompt="1"/>
          </p:nvPr>
        </p:nvSpPr>
        <p:spPr>
          <a:xfrm>
            <a:off x="4794423" y="4374293"/>
            <a:ext cx="3793953" cy="1207438"/>
          </a:xfrm>
        </p:spPr>
        <p:txBody>
          <a:bodyPr/>
          <a:lstStyle>
            <a:lvl1pPr marL="284042" indent="-284042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XXX</a:t>
            </a:r>
          </a:p>
          <a:p>
            <a:pPr lvl="0"/>
            <a:r>
              <a:rPr lang="en-US" dirty="0"/>
              <a:t>XXX</a:t>
            </a:r>
          </a:p>
          <a:p>
            <a:pPr lvl="0"/>
            <a:r>
              <a:rPr lang="en-US" dirty="0"/>
              <a:t>XXX</a:t>
            </a:r>
          </a:p>
        </p:txBody>
      </p:sp>
      <p:sp>
        <p:nvSpPr>
          <p:cNvPr id="44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4423" y="2987662"/>
            <a:ext cx="3793953" cy="1111250"/>
          </a:xfrm>
        </p:spPr>
        <p:txBody>
          <a:bodyPr/>
          <a:lstStyle>
            <a:lvl1pPr marL="284042" indent="-284042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XXX</a:t>
            </a:r>
          </a:p>
          <a:p>
            <a:pPr lvl="0"/>
            <a:r>
              <a:rPr lang="en-US" dirty="0"/>
              <a:t>XXX</a:t>
            </a:r>
          </a:p>
          <a:p>
            <a:pPr lvl="0"/>
            <a:r>
              <a:rPr lang="en-US" dirty="0"/>
              <a:t>XXX</a:t>
            </a:r>
          </a:p>
        </p:txBody>
      </p:sp>
      <p:sp>
        <p:nvSpPr>
          <p:cNvPr id="4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50324" y="1518439"/>
            <a:ext cx="2999232" cy="42653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10981" y="2234960"/>
            <a:ext cx="298271" cy="419874"/>
          </a:xfrm>
          <a:prstGeom prst="rect">
            <a:avLst/>
          </a:prstGeom>
        </p:spPr>
      </p:pic>
      <p:pic>
        <p:nvPicPr>
          <p:cNvPr id="46" name="Picture 45" descr="ICON_question.jp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5697" y="3447887"/>
            <a:ext cx="228838" cy="692006"/>
          </a:xfrm>
          <a:prstGeom prst="rect">
            <a:avLst/>
          </a:prstGeom>
        </p:spPr>
      </p:pic>
      <p:pic>
        <p:nvPicPr>
          <p:cNvPr id="47" name="Picture 46" descr="ICON_lightbulb.jp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6450" y="4831630"/>
            <a:ext cx="407332" cy="57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769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450" y="0"/>
            <a:ext cx="987552" cy="98755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3450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 descr="Quotes Testimonial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029" y="530774"/>
            <a:ext cx="8795942" cy="6327226"/>
          </a:xfrm>
          <a:prstGeom prst="rect">
            <a:avLst/>
          </a:prstGeom>
        </p:spPr>
      </p:pic>
      <p:sp>
        <p:nvSpPr>
          <p:cNvPr id="4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1162052" y="977901"/>
            <a:ext cx="5203825" cy="1470025"/>
          </a:xfrm>
        </p:spPr>
        <p:txBody>
          <a:bodyPr/>
          <a:lstStyle>
            <a:lvl1pPr marL="0" indent="0">
              <a:buNone/>
              <a:defRPr baseline="0">
                <a:solidFill>
                  <a:srgbClr val="009AC7"/>
                </a:solidFill>
              </a:defRPr>
            </a:lvl1pPr>
          </a:lstStyle>
          <a:p>
            <a:pPr lvl="0"/>
            <a:r>
              <a:rPr lang="en-US" dirty="0"/>
              <a:t>Enter quote here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3439371" y="2682430"/>
            <a:ext cx="5203825" cy="1470025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Enter quote here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3" hasCustomPrompt="1"/>
          </p:nvPr>
        </p:nvSpPr>
        <p:spPr>
          <a:xfrm>
            <a:off x="1632861" y="4453360"/>
            <a:ext cx="5203825" cy="1470025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Enter quote here</a:t>
            </a:r>
          </a:p>
        </p:txBody>
      </p:sp>
    </p:spTree>
    <p:extLst>
      <p:ext uri="{BB962C8B-B14F-4D97-AF65-F5344CB8AC3E}">
        <p14:creationId xmlns:p14="http://schemas.microsoft.com/office/powerpoint/2010/main" val="3290897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50848"/>
            <a:ext cx="9144000" cy="5408632"/>
          </a:xfrm>
          <a:prstGeom prst="rect">
            <a:avLst/>
          </a:prstGeom>
        </p:spPr>
      </p:pic>
      <p:pic>
        <p:nvPicPr>
          <p:cNvPr id="3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450" y="0"/>
            <a:ext cx="987552" cy="98755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469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9190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1016872"/>
            <a:ext cx="9144000" cy="1249933"/>
          </a:xfrm>
        </p:spPr>
        <p:txBody>
          <a:bodyPr/>
          <a:lstStyle>
            <a:lvl1pPr marL="0" algn="ctr" defTabSz="45707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accent2"/>
                </a:solidFill>
                <a:latin typeface="Calibri"/>
                <a:ea typeface="+mn-ea"/>
                <a:cs typeface="Calibri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495713" y="3314198"/>
            <a:ext cx="2282021" cy="0"/>
          </a:xfrm>
          <a:prstGeom prst="line">
            <a:avLst/>
          </a:prstGeom>
          <a:ln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/>
          <p:cNvSpPr/>
          <p:nvPr userDrawn="1"/>
        </p:nvSpPr>
        <p:spPr>
          <a:xfrm>
            <a:off x="235438" y="2516193"/>
            <a:ext cx="2802566" cy="3921464"/>
          </a:xfrm>
          <a:prstGeom prst="roundRect">
            <a:avLst>
              <a:gd name="adj" fmla="val 3530"/>
            </a:avLst>
          </a:prstGeom>
          <a:noFill/>
          <a:ln w="1905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644" tIns="34322" rIns="68644" bIns="34322" spcCol="0"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3422953" y="3314198"/>
            <a:ext cx="2282021" cy="0"/>
          </a:xfrm>
          <a:prstGeom prst="line">
            <a:avLst/>
          </a:prstGeom>
          <a:ln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 userDrawn="1"/>
        </p:nvSpPr>
        <p:spPr>
          <a:xfrm>
            <a:off x="3162678" y="2516193"/>
            <a:ext cx="2802566" cy="3918704"/>
          </a:xfrm>
          <a:prstGeom prst="roundRect">
            <a:avLst>
              <a:gd name="adj" fmla="val 4418"/>
            </a:avLst>
          </a:prstGeom>
          <a:noFill/>
          <a:ln w="1905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644" tIns="34322" rIns="68644" bIns="34322" spcCol="0"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357796" y="3472295"/>
            <a:ext cx="2557850" cy="2553664"/>
          </a:xfrm>
        </p:spPr>
        <p:txBody>
          <a:bodyPr/>
          <a:lstStyle>
            <a:lvl1pPr marL="284042" indent="-284042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XXX</a:t>
            </a:r>
          </a:p>
          <a:p>
            <a:pPr lvl="0"/>
            <a:r>
              <a:rPr lang="en-US" dirty="0"/>
              <a:t>XXX</a:t>
            </a:r>
          </a:p>
          <a:p>
            <a:pPr lvl="0"/>
            <a:r>
              <a:rPr lang="en-US" dirty="0"/>
              <a:t>XXX</a:t>
            </a:r>
          </a:p>
        </p:txBody>
      </p:sp>
      <p:sp>
        <p:nvSpPr>
          <p:cNvPr id="9" name="Content Placeholder 6"/>
          <p:cNvSpPr>
            <a:spLocks noGrp="1"/>
          </p:cNvSpPr>
          <p:nvPr>
            <p:ph sz="quarter" idx="14" hasCustomPrompt="1"/>
          </p:nvPr>
        </p:nvSpPr>
        <p:spPr>
          <a:xfrm>
            <a:off x="3285036" y="3464079"/>
            <a:ext cx="2557850" cy="2553664"/>
          </a:xfrm>
        </p:spPr>
        <p:txBody>
          <a:bodyPr/>
          <a:lstStyle>
            <a:lvl1pPr marL="284042" indent="-284042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XXX</a:t>
            </a:r>
          </a:p>
          <a:p>
            <a:pPr lvl="0"/>
            <a:r>
              <a:rPr lang="en-US" dirty="0"/>
              <a:t>XXX</a:t>
            </a:r>
          </a:p>
          <a:p>
            <a:pPr lvl="0"/>
            <a:r>
              <a:rPr lang="en-US" dirty="0"/>
              <a:t>XXX</a:t>
            </a:r>
          </a:p>
        </p:txBody>
      </p:sp>
      <p:sp>
        <p:nvSpPr>
          <p:cNvPr id="10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488884" y="2611055"/>
            <a:ext cx="2295679" cy="688558"/>
          </a:xfrm>
        </p:spPr>
        <p:txBody>
          <a:bodyPr/>
          <a:lstStyle>
            <a:lvl1pPr marL="0" indent="0" algn="ctr">
              <a:buClr>
                <a:schemeClr val="accent1"/>
              </a:buClr>
              <a:buFont typeface="Arial" panose="020B0604020202020204" pitchFamily="34" charset="0"/>
              <a:buNone/>
              <a:defRPr lang="en-US" sz="1800" kern="1200" dirty="0">
                <a:solidFill>
                  <a:schemeClr val="accent2"/>
                </a:solidFill>
                <a:latin typeface="Calibri"/>
                <a:ea typeface="+mn-ea"/>
                <a:cs typeface="Calibri"/>
              </a:defRPr>
            </a:lvl1pPr>
          </a:lstStyle>
          <a:p>
            <a:pPr lvl="0"/>
            <a:r>
              <a:rPr lang="en-US" dirty="0"/>
              <a:t>TITLE HERE</a:t>
            </a:r>
          </a:p>
          <a:p>
            <a:pPr lvl="0"/>
            <a:r>
              <a:rPr lang="en-US" dirty="0"/>
              <a:t>TITLE HERE</a:t>
            </a:r>
          </a:p>
        </p:txBody>
      </p:sp>
      <p:sp>
        <p:nvSpPr>
          <p:cNvPr id="11" name="Content Placeholder 6"/>
          <p:cNvSpPr>
            <a:spLocks noGrp="1"/>
          </p:cNvSpPr>
          <p:nvPr>
            <p:ph sz="quarter" idx="16" hasCustomPrompt="1"/>
          </p:nvPr>
        </p:nvSpPr>
        <p:spPr>
          <a:xfrm>
            <a:off x="3416124" y="2611055"/>
            <a:ext cx="2295679" cy="688558"/>
          </a:xfrm>
        </p:spPr>
        <p:txBody>
          <a:bodyPr/>
          <a:lstStyle>
            <a:lvl1pPr marL="0" indent="0" algn="ctr">
              <a:buClr>
                <a:schemeClr val="accent1"/>
              </a:buClr>
              <a:buFont typeface="Arial" panose="020B0604020202020204" pitchFamily="34" charset="0"/>
              <a:buNone/>
              <a:defRPr lang="en-US" sz="1800" kern="1200" dirty="0">
                <a:solidFill>
                  <a:schemeClr val="accent2"/>
                </a:solidFill>
                <a:latin typeface="Calibri"/>
                <a:ea typeface="+mn-ea"/>
                <a:cs typeface="Calibri"/>
              </a:defRPr>
            </a:lvl1pPr>
          </a:lstStyle>
          <a:p>
            <a:pPr lvl="0"/>
            <a:r>
              <a:rPr lang="en-US" dirty="0"/>
              <a:t>TITLE HERE</a:t>
            </a:r>
          </a:p>
          <a:p>
            <a:pPr lvl="0"/>
            <a:r>
              <a:rPr lang="en-US" dirty="0"/>
              <a:t>TITLE HERE</a:t>
            </a:r>
          </a:p>
        </p:txBody>
      </p:sp>
      <p:sp>
        <p:nvSpPr>
          <p:cNvPr id="12" name="Picture Placeholder 22"/>
          <p:cNvSpPr>
            <a:spLocks noGrp="1"/>
          </p:cNvSpPr>
          <p:nvPr>
            <p:ph type="pic" sz="quarter" idx="17"/>
          </p:nvPr>
        </p:nvSpPr>
        <p:spPr>
          <a:xfrm>
            <a:off x="6089652" y="2516193"/>
            <a:ext cx="2798763" cy="391870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14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450" y="0"/>
            <a:ext cx="987552" cy="98755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96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5426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2032316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>
            <a:lvl2pPr marL="693738" indent="-236538">
              <a:buFont typeface="Wingdings" charset="2"/>
              <a:buChar char="§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438150"/>
            <a:ext cx="6332335" cy="11382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/>
            </a:lvl1pPr>
          </a:lstStyle>
          <a:p>
            <a:pPr lvl="0" algn="ctr">
              <a:lnSpc>
                <a:spcPct val="70000"/>
              </a:lnSpc>
            </a:pPr>
            <a:r>
              <a:rPr lang="en-US" sz="5400" b="1">
                <a:solidFill>
                  <a:schemeClr val="tx1"/>
                </a:solidFill>
              </a:rPr>
              <a:t>Click to edit Master text styles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148" y="1"/>
            <a:ext cx="1003852" cy="100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27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5" y="195808"/>
            <a:ext cx="7409793" cy="781652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/>
          <a:p>
            <a:r>
              <a:rPr lang="en-US" dirty="0"/>
              <a:t>Click to edit Master title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01" tIns="45700" rIns="91401" bIns="4570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364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703" r:id="rId2"/>
    <p:sldLayoutId id="2147483693" r:id="rId3"/>
    <p:sldLayoutId id="2147483696" r:id="rId4"/>
    <p:sldLayoutId id="2147483697" r:id="rId5"/>
    <p:sldLayoutId id="2147483702" r:id="rId6"/>
    <p:sldLayoutId id="2147483698" r:id="rId7"/>
    <p:sldLayoutId id="2147483699" r:id="rId8"/>
    <p:sldLayoutId id="2147483704" r:id="rId9"/>
    <p:sldLayoutId id="2147483705" r:id="rId10"/>
    <p:sldLayoutId id="2147483706" r:id="rId11"/>
  </p:sldLayoutIdLst>
  <p:txStyles>
    <p:titleStyle>
      <a:lvl1pPr algn="l" defTabSz="914009" rtl="0" eaLnBrk="1" latinLnBrk="0" hangingPunct="1">
        <a:spcBef>
          <a:spcPct val="0"/>
        </a:spcBef>
        <a:buNone/>
        <a:defRPr sz="4800" b="1" kern="1200">
          <a:solidFill>
            <a:srgbClr val="0090BE"/>
          </a:solidFill>
          <a:latin typeface="Calibri"/>
          <a:ea typeface="+mj-ea"/>
          <a:cs typeface="Calibri"/>
        </a:defRPr>
      </a:lvl1pPr>
    </p:titleStyle>
    <p:bodyStyle>
      <a:lvl1pPr marL="284042" indent="-284042" algn="l" defTabSz="914009" rtl="0" eaLnBrk="1" latinLnBrk="0" hangingPunct="1">
        <a:spcBef>
          <a:spcPct val="20000"/>
        </a:spcBef>
        <a:buClr>
          <a:schemeClr val="accent2"/>
        </a:buClr>
        <a:buFont typeface="Lucida Grande"/>
        <a:buChar char="✓"/>
        <a:defRPr sz="2000" kern="1200">
          <a:solidFill>
            <a:schemeClr val="accent1"/>
          </a:solidFill>
          <a:latin typeface="Calibri"/>
          <a:ea typeface="+mn-ea"/>
          <a:cs typeface="Calibri"/>
        </a:defRPr>
      </a:lvl1pPr>
      <a:lvl2pPr marL="693441" indent="-236437" algn="l" defTabSz="914009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–"/>
        <a:defRPr sz="1800" kern="1200">
          <a:solidFill>
            <a:schemeClr val="accent1"/>
          </a:solidFill>
          <a:latin typeface="Calibri"/>
          <a:ea typeface="+mn-ea"/>
          <a:cs typeface="Calibri"/>
        </a:defRPr>
      </a:lvl2pPr>
      <a:lvl3pPr marL="1086973" indent="-172964" algn="l" defTabSz="914009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accent1"/>
          </a:solidFill>
          <a:latin typeface="Calibri"/>
          <a:ea typeface="+mn-ea"/>
          <a:cs typeface="Calibri"/>
        </a:defRPr>
      </a:lvl3pPr>
      <a:lvl4pPr marL="1599513" indent="-228501" algn="l" defTabSz="914009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–"/>
        <a:defRPr sz="1400" kern="1200">
          <a:solidFill>
            <a:schemeClr val="accent1"/>
          </a:solidFill>
          <a:latin typeface="Calibri"/>
          <a:ea typeface="+mn-ea"/>
          <a:cs typeface="Calibri"/>
        </a:defRPr>
      </a:lvl4pPr>
      <a:lvl5pPr marL="2056519" indent="-228501" algn="l" defTabSz="914009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»"/>
        <a:defRPr sz="1400" kern="1200">
          <a:solidFill>
            <a:schemeClr val="accent1"/>
          </a:solidFill>
          <a:latin typeface="Calibri"/>
          <a:ea typeface="+mn-ea"/>
          <a:cs typeface="Calibri"/>
        </a:defRPr>
      </a:lvl5pPr>
      <a:lvl6pPr marL="2513525" indent="-228501" algn="l" defTabSz="9140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528" indent="-228501" algn="l" defTabSz="9140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533" indent="-228501" algn="l" defTabSz="9140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538" indent="-228501" algn="l" defTabSz="9140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05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09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12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17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22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26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31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034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2" t="4124" r="18981" b="6083"/>
          <a:stretch/>
        </p:blipFill>
        <p:spPr>
          <a:xfrm>
            <a:off x="201478" y="2118194"/>
            <a:ext cx="5123396" cy="473980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734543" y="2617303"/>
            <a:ext cx="4190382" cy="830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i="0" dirty="0" smtClean="0">
                <a:solidFill>
                  <a:srgbClr val="009AC7"/>
                </a:solidFill>
              </a:rPr>
              <a:t>NAME DES PRÄSENTATORS MONAT.DATUM.JAHR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42944" y="1043679"/>
            <a:ext cx="5401056" cy="1219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de-DE" sz="7800" b="1" i="0" dirty="0" smtClean="0">
                <a:solidFill>
                  <a:srgbClr val="009AC7"/>
                </a:solidFill>
              </a:rPr>
              <a:t>S16</a:t>
            </a:r>
            <a:r>
              <a:rPr lang="de-DE" sz="2000" b="1" i="0" dirty="0" smtClean="0">
                <a:solidFill>
                  <a:srgbClr val="009AC7"/>
                </a:solidFill>
              </a:rPr>
              <a:t> BATTERIEBETRIEBENE</a:t>
            </a:r>
          </a:p>
          <a:p>
            <a:pPr>
              <a:lnSpc>
                <a:spcPts val="1000"/>
              </a:lnSpc>
              <a:spcBef>
                <a:spcPct val="0"/>
              </a:spcBef>
              <a:buFontTx/>
              <a:buNone/>
            </a:pPr>
            <a:r>
              <a:rPr lang="de-DE" sz="2000" b="1" i="0" dirty="0" smtClean="0">
                <a:solidFill>
                  <a:srgbClr val="009AC7"/>
                </a:solidFill>
              </a:rPr>
              <a:t>AUFSITZ-KEHRSAUGMASCHINE</a:t>
            </a:r>
          </a:p>
        </p:txBody>
      </p:sp>
    </p:spTree>
    <p:extLst>
      <p:ext uri="{BB962C8B-B14F-4D97-AF65-F5344CB8AC3E}">
        <p14:creationId xmlns:p14="http://schemas.microsoft.com/office/powerpoint/2010/main" val="144782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78" t="12561" r="28305" b="6987"/>
          <a:stretch/>
        </p:blipFill>
        <p:spPr>
          <a:xfrm>
            <a:off x="5641383" y="3144598"/>
            <a:ext cx="3261549" cy="3598485"/>
          </a:xfrm>
          <a:prstGeom prst="rect">
            <a:avLst/>
          </a:prstGeom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334" y="5080994"/>
            <a:ext cx="735363" cy="735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361" y="1794355"/>
            <a:ext cx="6101464" cy="5016372"/>
          </a:xfrm>
        </p:spPr>
        <p:txBody>
          <a:bodyPr/>
          <a:lstStyle/>
          <a:p>
            <a:pPr marL="0" indent="0">
              <a:spcBef>
                <a:spcPct val="0"/>
              </a:spcBef>
              <a:spcAft>
                <a:spcPts val="800"/>
              </a:spcAft>
              <a:buClr>
                <a:srgbClr val="009BBE"/>
              </a:buClr>
              <a:buSzPct val="150000"/>
              <a:buNone/>
              <a:defRPr/>
            </a:pPr>
            <a:r>
              <a:rPr lang="de-DE" sz="1800" b="1" i="0" dirty="0" smtClean="0">
                <a:solidFill>
                  <a:srgbClr val="009AC7"/>
                </a:solidFill>
              </a:rPr>
              <a:t>Verringerte </a:t>
            </a:r>
            <a:r>
              <a:rPr lang="de-DE" sz="1800" b="0" i="0" dirty="0" smtClean="0">
                <a:solidFill>
                  <a:srgbClr val="595959"/>
                </a:solidFill>
              </a:rPr>
              <a:t>Reinigungskosten</a:t>
            </a:r>
          </a:p>
          <a:p>
            <a:pPr lvl="1">
              <a:spcBef>
                <a:spcPct val="0"/>
              </a:spcBef>
              <a:spcAft>
                <a:spcPts val="8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de-DE" sz="1400" b="0" i="0" dirty="0" smtClean="0">
                <a:solidFill>
                  <a:srgbClr val="595959"/>
                </a:solidFill>
              </a:rPr>
              <a:t>Ausgezeichnete Kehrleistung und Eckenreinigung </a:t>
            </a:r>
          </a:p>
          <a:p>
            <a:pPr lvl="1">
              <a:spcBef>
                <a:spcPct val="0"/>
              </a:spcBef>
              <a:spcAft>
                <a:spcPts val="8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de-DE" sz="1400" b="0" i="0" dirty="0" smtClean="0">
                <a:solidFill>
                  <a:srgbClr val="595959"/>
                </a:solidFill>
              </a:rPr>
              <a:t>Großes Kehrgutbehälter-Fassungsvermögen und breite Kehrbahn</a:t>
            </a:r>
          </a:p>
          <a:p>
            <a:pPr marL="0" indent="0">
              <a:spcBef>
                <a:spcPct val="0"/>
              </a:spcBef>
              <a:spcAft>
                <a:spcPts val="800"/>
              </a:spcAft>
              <a:buClr>
                <a:srgbClr val="009BBE"/>
              </a:buClr>
              <a:buSzPct val="150000"/>
              <a:buNone/>
              <a:defRPr/>
            </a:pPr>
            <a:r>
              <a:rPr lang="de-DE" sz="1800" b="1" i="0" dirty="0" smtClean="0">
                <a:solidFill>
                  <a:srgbClr val="009AC7"/>
                </a:solidFill>
              </a:rPr>
              <a:t>Erhalt </a:t>
            </a:r>
            <a:r>
              <a:rPr lang="de-DE" sz="1800" dirty="0">
                <a:solidFill>
                  <a:srgbClr val="595959"/>
                </a:solidFill>
              </a:rPr>
              <a:t>von </a:t>
            </a:r>
            <a:r>
              <a:rPr lang="de-DE" sz="1800" b="0" i="0" dirty="0" smtClean="0">
                <a:solidFill>
                  <a:srgbClr val="595959"/>
                </a:solidFill>
              </a:rPr>
              <a:t>Gesundheit und Arbeitssicherheit</a:t>
            </a:r>
          </a:p>
          <a:p>
            <a:pPr lvl="1">
              <a:spcBef>
                <a:spcPct val="0"/>
              </a:spcBef>
              <a:spcAft>
                <a:spcPts val="8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de-DE" sz="1400" b="0" i="0" dirty="0" smtClean="0">
                <a:solidFill>
                  <a:srgbClr val="595959"/>
                </a:solidFill>
              </a:rPr>
              <a:t>Hervorragende mehrstufige Staubkontrolle </a:t>
            </a:r>
          </a:p>
          <a:p>
            <a:pPr lvl="1">
              <a:spcBef>
                <a:spcPct val="0"/>
              </a:spcBef>
              <a:spcAft>
                <a:spcPts val="8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de-DE" sz="1400" b="0" i="0" dirty="0" smtClean="0">
                <a:solidFill>
                  <a:srgbClr val="595959"/>
                </a:solidFill>
              </a:rPr>
              <a:t>Abgasfreier Batteriebetrieb</a:t>
            </a:r>
          </a:p>
          <a:p>
            <a:pPr marL="0" indent="0">
              <a:spcBef>
                <a:spcPct val="0"/>
              </a:spcBef>
              <a:spcAft>
                <a:spcPts val="800"/>
              </a:spcAft>
              <a:buClr>
                <a:srgbClr val="009AC7"/>
              </a:buClr>
              <a:buSzPct val="150000"/>
              <a:buNone/>
              <a:defRPr/>
            </a:pPr>
            <a:r>
              <a:rPr lang="de-DE" sz="1800" b="1" i="0" dirty="0" smtClean="0">
                <a:solidFill>
                  <a:srgbClr val="009AC7"/>
                </a:solidFill>
              </a:rPr>
              <a:t>Verbessertes</a:t>
            </a:r>
            <a:r>
              <a:rPr lang="de-DE" sz="1800" b="0" i="0" dirty="0" smtClean="0">
                <a:solidFill>
                  <a:srgbClr val="009AC7"/>
                </a:solidFill>
              </a:rPr>
              <a:t> </a:t>
            </a:r>
            <a:r>
              <a:rPr lang="de-DE" sz="1800" b="0" i="0" dirty="0" smtClean="0">
                <a:solidFill>
                  <a:srgbClr val="595959"/>
                </a:solidFill>
              </a:rPr>
              <a:t>Erscheinungsbild des Objekts</a:t>
            </a:r>
          </a:p>
          <a:p>
            <a:pPr lvl="1">
              <a:spcBef>
                <a:spcPct val="0"/>
              </a:spcBef>
              <a:spcAft>
                <a:spcPts val="8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de-DE" sz="1400" b="0" i="0" dirty="0" smtClean="0">
                <a:solidFill>
                  <a:srgbClr val="595959"/>
                </a:solidFill>
              </a:rPr>
              <a:t>Nachgewiesene Leistungsfähigkeit auf Teppich- </a:t>
            </a:r>
            <a:br>
              <a:rPr lang="de-DE" sz="1400" b="0" i="0" dirty="0" smtClean="0">
                <a:solidFill>
                  <a:srgbClr val="595959"/>
                </a:solidFill>
              </a:rPr>
            </a:br>
            <a:r>
              <a:rPr lang="de-DE" sz="1400" b="0" i="0" dirty="0" smtClean="0">
                <a:solidFill>
                  <a:srgbClr val="595959"/>
                </a:solidFill>
              </a:rPr>
              <a:t>und Hartböden</a:t>
            </a:r>
          </a:p>
          <a:p>
            <a:pPr lvl="1">
              <a:spcBef>
                <a:spcPct val="0"/>
              </a:spcBef>
              <a:spcAft>
                <a:spcPts val="8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de-DE" sz="1400" b="0" i="0" dirty="0" smtClean="0">
                <a:solidFill>
                  <a:srgbClr val="595959"/>
                </a:solidFill>
              </a:rPr>
              <a:t>Konstanter Kehrwalzendruck, unabhängig von </a:t>
            </a:r>
            <a:br>
              <a:rPr lang="de-DE" sz="1400" b="0" i="0" dirty="0" smtClean="0">
                <a:solidFill>
                  <a:srgbClr val="595959"/>
                </a:solidFill>
              </a:rPr>
            </a:br>
            <a:r>
              <a:rPr lang="de-DE" sz="1400" b="0" i="0" dirty="0" smtClean="0">
                <a:solidFill>
                  <a:srgbClr val="595959"/>
                </a:solidFill>
              </a:rPr>
              <a:t>der Oberfläche </a:t>
            </a:r>
          </a:p>
          <a:p>
            <a:pPr marL="47504" indent="0">
              <a:spcBef>
                <a:spcPct val="0"/>
              </a:spcBef>
              <a:spcAft>
                <a:spcPts val="800"/>
              </a:spcAft>
              <a:buClr>
                <a:srgbClr val="009AC7"/>
              </a:buClr>
              <a:buSzPct val="150000"/>
              <a:buNone/>
              <a:defRPr/>
            </a:pPr>
            <a:r>
              <a:rPr lang="de-DE" sz="1800" b="1" i="0" dirty="0" smtClean="0">
                <a:solidFill>
                  <a:srgbClr val="009AC7"/>
                </a:solidFill>
              </a:rPr>
              <a:t>Einfache </a:t>
            </a:r>
            <a:r>
              <a:rPr lang="de-DE" sz="1800" b="0" i="0" dirty="0" smtClean="0">
                <a:solidFill>
                  <a:srgbClr val="595959"/>
                </a:solidFill>
              </a:rPr>
              <a:t>Bedienung und Wartung</a:t>
            </a:r>
          </a:p>
          <a:p>
            <a:pPr lvl="1">
              <a:spcBef>
                <a:spcPct val="0"/>
              </a:spcBef>
              <a:spcAft>
                <a:spcPts val="8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de-DE" sz="1400" b="0" i="0" dirty="0" smtClean="0">
                <a:solidFill>
                  <a:srgbClr val="595959"/>
                </a:solidFill>
              </a:rPr>
              <a:t>Intuitive Steuerung</a:t>
            </a:r>
          </a:p>
          <a:p>
            <a:pPr lvl="1">
              <a:spcBef>
                <a:spcPct val="0"/>
              </a:spcBef>
              <a:spcAft>
                <a:spcPts val="8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de-DE" sz="1400" b="0" i="0" dirty="0" smtClean="0">
                <a:solidFill>
                  <a:srgbClr val="595959"/>
                </a:solidFill>
              </a:rPr>
              <a:t>Werkzeugloser Zugang zu den wichtigsten Teilen</a:t>
            </a:r>
          </a:p>
          <a:p>
            <a:pPr marL="512762" lvl="3" indent="0">
              <a:spcBef>
                <a:spcPct val="0"/>
              </a:spcBef>
              <a:spcAft>
                <a:spcPts val="800"/>
              </a:spcAft>
              <a:buClr>
                <a:srgbClr val="009AC7"/>
              </a:buClr>
              <a:buSzPct val="150000"/>
              <a:buNone/>
              <a:defRPr/>
            </a:pPr>
            <a:endParaRPr lang="en-US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541208" y="148194"/>
            <a:ext cx="6524373" cy="99642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endParaRPr lang="en-US"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 descr="dollar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082" y="1552440"/>
            <a:ext cx="887866" cy="887866"/>
          </a:xfrm>
          <a:prstGeom prst="rect">
            <a:avLst/>
          </a:prstGeom>
        </p:spPr>
      </p:pic>
      <p:pic>
        <p:nvPicPr>
          <p:cNvPr id="23" name="Picture 22" descr="facility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965" y="3568259"/>
            <a:ext cx="888100" cy="888100"/>
          </a:xfrm>
          <a:prstGeom prst="rect">
            <a:avLst/>
          </a:prstGeom>
        </p:spPr>
      </p:pic>
      <p:pic>
        <p:nvPicPr>
          <p:cNvPr id="24" name="Picture 23" descr="health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082" y="2579399"/>
            <a:ext cx="887867" cy="887867"/>
          </a:xfrm>
          <a:prstGeom prst="rect">
            <a:avLst/>
          </a:prstGeom>
        </p:spPr>
      </p:pic>
      <p:sp>
        <p:nvSpPr>
          <p:cNvPr id="32" name="Title 4"/>
          <p:cNvSpPr txBox="1">
            <a:spLocks/>
          </p:cNvSpPr>
          <p:nvPr/>
        </p:nvSpPr>
        <p:spPr>
          <a:xfrm>
            <a:off x="541208" y="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de-DE" sz="3000" b="0" dirty="0">
                <a:solidFill>
                  <a:srgbClr val="009AC7"/>
                </a:solidFill>
              </a:rPr>
              <a:t>S16 BATTERIEBETRIEBENE AUFSITZ-</a:t>
            </a:r>
          </a:p>
          <a:p>
            <a:pPr defTabSz="457070">
              <a:lnSpc>
                <a:spcPts val="2400"/>
              </a:lnSpc>
              <a:spcBef>
                <a:spcPts val="0"/>
              </a:spcBef>
            </a:pPr>
            <a:r>
              <a:rPr lang="de-DE" sz="3000" b="0" dirty="0">
                <a:solidFill>
                  <a:srgbClr val="009AC7"/>
                </a:solidFill>
              </a:rPr>
              <a:t>KEHRSAUGMASCHINE – </a:t>
            </a:r>
            <a:endParaRPr lang="de-DE" sz="5000" spc="-100" dirty="0">
              <a:solidFill>
                <a:srgbClr val="009AC7"/>
              </a:solidFill>
            </a:endParaRPr>
          </a:p>
          <a:p>
            <a:pPr defTabSz="457070">
              <a:lnSpc>
                <a:spcPts val="4700"/>
              </a:lnSpc>
              <a:spcBef>
                <a:spcPts val="0"/>
              </a:spcBef>
            </a:pPr>
            <a:r>
              <a:rPr lang="de-DE" sz="5000" spc="-100" dirty="0">
                <a:solidFill>
                  <a:srgbClr val="009AC7"/>
                </a:solidFill>
              </a:rPr>
              <a:t>VORTEILE</a:t>
            </a:r>
            <a:endParaRPr lang="en" sz="5000" spc="-100" dirty="0">
              <a:solidFill>
                <a:srgbClr val="009AC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58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5" t="5932" r="20678" b="13013"/>
          <a:stretch/>
        </p:blipFill>
        <p:spPr>
          <a:xfrm>
            <a:off x="3865001" y="3192569"/>
            <a:ext cx="4300770" cy="3222582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3664853" y="2507185"/>
            <a:ext cx="5202559" cy="5202559"/>
          </a:xfrm>
          <a:prstGeom prst="ellipse">
            <a:avLst/>
          </a:prstGeom>
          <a:noFill/>
          <a:ln w="28575">
            <a:solidFill>
              <a:srgbClr val="009AC7">
                <a:alpha val="61176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tx1"/>
                </a:solidFill>
                <a:prstDash val="dash"/>
              </a:ln>
              <a:noFill/>
            </a:endParaRPr>
          </a:p>
        </p:txBody>
      </p:sp>
      <p:sp>
        <p:nvSpPr>
          <p:cNvPr id="10245" name="Content Placeholder 2"/>
          <p:cNvSpPr txBox="1">
            <a:spLocks/>
          </p:cNvSpPr>
          <p:nvPr/>
        </p:nvSpPr>
        <p:spPr bwMode="auto">
          <a:xfrm>
            <a:off x="540000" y="1759837"/>
            <a:ext cx="4429853" cy="3012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693738" indent="-236538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087438" indent="-173038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spcAft>
                <a:spcPts val="600"/>
              </a:spcAft>
              <a:buClr>
                <a:srgbClr val="009AC7"/>
              </a:buClr>
              <a:buSzPct val="70000"/>
              <a:buFont typeface="Arial" panose="020B0604020202020204" pitchFamily="34" charset="0"/>
              <a:buChar char="•"/>
            </a:pPr>
            <a:r>
              <a:rPr lang="de-DE" b="0" i="0" dirty="0" smtClean="0">
                <a:solidFill>
                  <a:srgbClr val="595959"/>
                </a:solidFill>
              </a:rPr>
              <a:t>Lager und Logistik</a:t>
            </a:r>
          </a:p>
          <a:p>
            <a:pPr defTabSz="914400">
              <a:spcAft>
                <a:spcPts val="600"/>
              </a:spcAft>
              <a:buClr>
                <a:srgbClr val="009AC7"/>
              </a:buClr>
              <a:buSzPct val="70000"/>
              <a:buFont typeface="Arial" panose="020B0604020202020204" pitchFamily="34" charset="0"/>
              <a:buChar char="•"/>
            </a:pPr>
            <a:r>
              <a:rPr lang="de-DE" b="0" i="0" dirty="0" smtClean="0">
                <a:solidFill>
                  <a:srgbClr val="595959"/>
                </a:solidFill>
              </a:rPr>
              <a:t>Fertigungs- und </a:t>
            </a:r>
            <a:br>
              <a:rPr lang="de-DE" b="0" i="0" dirty="0" smtClean="0">
                <a:solidFill>
                  <a:srgbClr val="595959"/>
                </a:solidFill>
              </a:rPr>
            </a:br>
            <a:r>
              <a:rPr lang="de-DE" b="0" i="0" dirty="0" smtClean="0">
                <a:solidFill>
                  <a:srgbClr val="595959"/>
                </a:solidFill>
              </a:rPr>
              <a:t>Zuschlagstoffindustrie</a:t>
            </a:r>
          </a:p>
          <a:p>
            <a:pPr defTabSz="914400">
              <a:spcAft>
                <a:spcPts val="600"/>
              </a:spcAft>
              <a:buClr>
                <a:srgbClr val="009AC7"/>
              </a:buClr>
              <a:buSzPct val="70000"/>
              <a:buFont typeface="Arial" panose="020B0604020202020204" pitchFamily="34" charset="0"/>
              <a:buChar char="•"/>
            </a:pPr>
            <a:r>
              <a:rPr lang="de-DE" b="0" i="0" dirty="0" smtClean="0">
                <a:solidFill>
                  <a:srgbClr val="595959"/>
                </a:solidFill>
              </a:rPr>
              <a:t>Außenparkplätze</a:t>
            </a:r>
          </a:p>
          <a:p>
            <a:pPr defTabSz="914400">
              <a:spcAft>
                <a:spcPts val="600"/>
              </a:spcAft>
              <a:buClr>
                <a:srgbClr val="009AC7"/>
              </a:buClr>
              <a:buSzPct val="70000"/>
              <a:buFont typeface="Arial" panose="020B0604020202020204" pitchFamily="34" charset="0"/>
              <a:buChar char="•"/>
            </a:pPr>
            <a:r>
              <a:rPr lang="de-DE" b="0" i="0" dirty="0" smtClean="0">
                <a:solidFill>
                  <a:srgbClr val="595959"/>
                </a:solidFill>
              </a:rPr>
              <a:t>Hotels und Gastronomie </a:t>
            </a:r>
          </a:p>
        </p:txBody>
      </p:sp>
      <p:sp>
        <p:nvSpPr>
          <p:cNvPr id="14" name="Title 4"/>
          <p:cNvSpPr txBox="1">
            <a:spLocks/>
          </p:cNvSpPr>
          <p:nvPr/>
        </p:nvSpPr>
        <p:spPr>
          <a:xfrm>
            <a:off x="541208" y="0"/>
            <a:ext cx="8602792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de-DE" sz="3000" b="0" dirty="0">
                <a:solidFill>
                  <a:srgbClr val="009AC7"/>
                </a:solidFill>
              </a:rPr>
              <a:t>S16 BATTERIEBETRIEBENE AUFSITZ-</a:t>
            </a:r>
          </a:p>
          <a:p>
            <a:pPr defTabSz="457070">
              <a:lnSpc>
                <a:spcPts val="2400"/>
              </a:lnSpc>
              <a:spcBef>
                <a:spcPts val="0"/>
              </a:spcBef>
            </a:pPr>
            <a:r>
              <a:rPr lang="de-DE" sz="3000" b="0" dirty="0">
                <a:solidFill>
                  <a:srgbClr val="009AC7"/>
                </a:solidFill>
              </a:rPr>
              <a:t>KEHRSAUGMASCHINE – </a:t>
            </a:r>
            <a:endParaRPr lang="de-DE" sz="5000" spc="-100" dirty="0">
              <a:solidFill>
                <a:srgbClr val="009AC7"/>
              </a:solidFill>
            </a:endParaRPr>
          </a:p>
          <a:p>
            <a:pPr defTabSz="457070">
              <a:lnSpc>
                <a:spcPts val="4700"/>
              </a:lnSpc>
              <a:spcBef>
                <a:spcPts val="0"/>
              </a:spcBef>
            </a:pPr>
            <a:r>
              <a:rPr lang="de-DE" sz="5000" spc="-100" dirty="0">
                <a:solidFill>
                  <a:srgbClr val="009AC7"/>
                </a:solidFill>
              </a:rPr>
              <a:t>SCHWERPUNKTBRANCHEN</a:t>
            </a:r>
            <a:r>
              <a:rPr lang="en" sz="5000" spc="-100" dirty="0">
                <a:solidFill>
                  <a:srgbClr val="009AC7"/>
                </a:solidFill>
              </a:rPr>
              <a:t/>
            </a:r>
            <a:br>
              <a:rPr lang="en" sz="5000" spc="-100" dirty="0">
                <a:solidFill>
                  <a:srgbClr val="009AC7"/>
                </a:solidFill>
              </a:rPr>
            </a:br>
            <a:endParaRPr lang="en" sz="5000" spc="-100" dirty="0">
              <a:solidFill>
                <a:srgbClr val="009AC7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701139" y="2225219"/>
            <a:ext cx="884663" cy="884663"/>
            <a:chOff x="6714526" y="1221887"/>
            <a:chExt cx="884663" cy="884663"/>
          </a:xfrm>
        </p:grpSpPr>
        <p:sp>
          <p:nvSpPr>
            <p:cNvPr id="16" name="Oval 15"/>
            <p:cNvSpPr/>
            <p:nvPr/>
          </p:nvSpPr>
          <p:spPr>
            <a:xfrm>
              <a:off x="6762574" y="1249444"/>
              <a:ext cx="788565" cy="78856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14526" y="1221887"/>
              <a:ext cx="884663" cy="884663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4532468" y="2377583"/>
            <a:ext cx="916318" cy="916318"/>
            <a:chOff x="8024099" y="1478289"/>
            <a:chExt cx="916318" cy="916318"/>
          </a:xfrm>
        </p:grpSpPr>
        <p:sp>
          <p:nvSpPr>
            <p:cNvPr id="18" name="Oval 17"/>
            <p:cNvSpPr/>
            <p:nvPr/>
          </p:nvSpPr>
          <p:spPr>
            <a:xfrm>
              <a:off x="8088372" y="1542166"/>
              <a:ext cx="788565" cy="78856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24099" y="1478289"/>
              <a:ext cx="916318" cy="916318"/>
            </a:xfrm>
            <a:prstGeom prst="rect">
              <a:avLst/>
            </a:prstGeom>
          </p:spPr>
        </p:pic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282" y="3675612"/>
            <a:ext cx="914400" cy="9144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197" y="329390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220925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0" name="Title 2"/>
          <p:cNvSpPr txBox="1">
            <a:spLocks/>
          </p:cNvSpPr>
          <p:nvPr/>
        </p:nvSpPr>
        <p:spPr bwMode="auto">
          <a:xfrm>
            <a:off x="14288" y="222989"/>
            <a:ext cx="6786562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ts val="4800"/>
              </a:lnSpc>
              <a:spcBef>
                <a:spcPct val="0"/>
              </a:spcBef>
              <a:buClrTx/>
              <a:buFontTx/>
              <a:buNone/>
            </a:pPr>
            <a:r>
              <a:rPr lang="de-DE" sz="3600" b="0" i="0" dirty="0" smtClean="0">
                <a:solidFill>
                  <a:srgbClr val="FFFFFF"/>
                </a:solidFill>
                <a:latin typeface="Arial" pitchFamily="18" charset="0"/>
              </a:rPr>
              <a:t> AUFSITZ-KEHRMASCHINE</a:t>
            </a:r>
            <a:r>
              <a:rPr lang="en" sz="3600" dirty="0" smtClean="0"/>
              <a:t/>
            </a:r>
            <a:br>
              <a:rPr lang="en" sz="3600" dirty="0" smtClean="0"/>
            </a:br>
            <a:r>
              <a:rPr lang="de-DE" sz="5400" b="1" i="0" dirty="0" smtClean="0">
                <a:solidFill>
                  <a:srgbClr val="FFFFFF"/>
                </a:solidFill>
                <a:latin typeface="Arial" pitchFamily="18" charset="0"/>
              </a:rPr>
              <a:t> INTEGRIERTE KOMPONENTEN</a:t>
            </a:r>
          </a:p>
        </p:txBody>
      </p:sp>
      <p:sp>
        <p:nvSpPr>
          <p:cNvPr id="12" name="Title 4"/>
          <p:cNvSpPr txBox="1">
            <a:spLocks/>
          </p:cNvSpPr>
          <p:nvPr/>
        </p:nvSpPr>
        <p:spPr>
          <a:xfrm>
            <a:off x="541208" y="0"/>
            <a:ext cx="7866192" cy="186651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de-DE" sz="3000" b="0" dirty="0">
                <a:solidFill>
                  <a:srgbClr val="009AC7"/>
                </a:solidFill>
              </a:rPr>
              <a:t>S16 BATTERIEBETRIEBENE AUFSITZ-</a:t>
            </a:r>
          </a:p>
          <a:p>
            <a:pPr defTabSz="457070">
              <a:lnSpc>
                <a:spcPts val="2400"/>
              </a:lnSpc>
              <a:spcBef>
                <a:spcPts val="0"/>
              </a:spcBef>
            </a:pPr>
            <a:r>
              <a:rPr lang="de-DE" sz="3000" b="0" dirty="0">
                <a:solidFill>
                  <a:srgbClr val="009AC7"/>
                </a:solidFill>
              </a:rPr>
              <a:t>KEHRSAUGMASCHINE – </a:t>
            </a:r>
            <a:endParaRPr lang="de-DE" sz="5000" spc="-100" dirty="0">
              <a:solidFill>
                <a:srgbClr val="009AC7"/>
              </a:solidFill>
            </a:endParaRPr>
          </a:p>
          <a:p>
            <a:pPr defTabSz="457070">
              <a:lnSpc>
                <a:spcPts val="4700"/>
              </a:lnSpc>
              <a:spcBef>
                <a:spcPts val="0"/>
              </a:spcBef>
            </a:pPr>
            <a:r>
              <a:rPr lang="de-DE" sz="5000" spc="-130" dirty="0">
                <a:solidFill>
                  <a:srgbClr val="009AC7"/>
                </a:solidFill>
              </a:rPr>
              <a:t>INTEGRIERTE KOMPONENTEN</a:t>
            </a:r>
            <a:r>
              <a:rPr lang="en" sz="5000" spc="-130" dirty="0">
                <a:solidFill>
                  <a:srgbClr val="009AC7"/>
                </a:solidFill>
              </a:rPr>
              <a:t/>
            </a:r>
            <a:br>
              <a:rPr lang="en" sz="5000" spc="-130" dirty="0">
                <a:solidFill>
                  <a:srgbClr val="009AC7"/>
                </a:solidFill>
              </a:rPr>
            </a:br>
            <a:endParaRPr lang="en" sz="5000" spc="-130" dirty="0">
              <a:solidFill>
                <a:srgbClr val="009AC7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328000" y="1582925"/>
            <a:ext cx="3179762" cy="600164"/>
            <a:chOff x="6167438" y="1662113"/>
            <a:chExt cx="3179762" cy="600164"/>
          </a:xfrm>
        </p:grpSpPr>
        <p:sp>
          <p:nvSpPr>
            <p:cNvPr id="3" name="Rectangle 2"/>
            <p:cNvSpPr/>
            <p:nvPr/>
          </p:nvSpPr>
          <p:spPr>
            <a:xfrm>
              <a:off x="6729413" y="1662113"/>
              <a:ext cx="2617787" cy="6001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100" b="0" i="0" dirty="0" smtClean="0">
                  <a:solidFill>
                    <a:srgbClr val="595959"/>
                  </a:solidFill>
                </a:rPr>
                <a:t>PRODUKTMERKMALE MIT FOKUS AUF </a:t>
              </a:r>
              <a:r>
                <a:rPr lang="de-DE" sz="1100" b="1" i="0" dirty="0" smtClean="0">
                  <a:solidFill>
                    <a:srgbClr val="0090BE"/>
                  </a:solidFill>
                </a:rPr>
                <a:t>KOSTENSENKUNG, GESUNDHEITSCHUTZ UND ERHÖHTE ARBEITSSICHERHEIT</a:t>
              </a:r>
            </a:p>
          </p:txBody>
        </p:sp>
        <p:pic>
          <p:nvPicPr>
            <p:cNvPr id="8197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7438" y="1665288"/>
              <a:ext cx="56197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3" name="Straight Connector 12"/>
          <p:cNvCxnSpPr/>
          <p:nvPr/>
        </p:nvCxnSpPr>
        <p:spPr>
          <a:xfrm flipV="1">
            <a:off x="5868000" y="1534470"/>
            <a:ext cx="3111400" cy="645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5880700" y="2204450"/>
            <a:ext cx="3111400" cy="645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95" name="Content Placeholder 2"/>
          <p:cNvSpPr txBox="1">
            <a:spLocks/>
          </p:cNvSpPr>
          <p:nvPr/>
        </p:nvSpPr>
        <p:spPr bwMode="auto">
          <a:xfrm>
            <a:off x="540000" y="1620000"/>
            <a:ext cx="86040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ts val="3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r>
              <a:rPr lang="de-DE" sz="1600" b="1" i="0" dirty="0" smtClean="0">
                <a:solidFill>
                  <a:srgbClr val="009AC7"/>
                </a:solidFill>
              </a:rPr>
              <a:t>Verringerte Reinigungskosten</a:t>
            </a:r>
            <a:endParaRPr lang="de-DE" sz="1600" i="0" dirty="0" smtClean="0">
              <a:solidFill>
                <a:srgbClr val="009AC7"/>
              </a:solidFill>
            </a:endParaRPr>
          </a:p>
          <a:p>
            <a:pPr marL="285750" indent="-285750" defTabSz="914400" eaLnBrk="1" hangingPunct="1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de-DE" sz="1500" i="0" dirty="0" smtClean="0">
                <a:solidFill>
                  <a:srgbClr val="595959"/>
                </a:solidFill>
              </a:rPr>
              <a:t>Hervorragende Kehr- und Kantenreinigungsleistung </a:t>
            </a:r>
            <a:br>
              <a:rPr lang="de-DE" sz="1500" i="0" dirty="0" smtClean="0">
                <a:solidFill>
                  <a:srgbClr val="595959"/>
                </a:solidFill>
              </a:rPr>
            </a:br>
            <a:r>
              <a:rPr lang="de-DE" sz="1500" i="0" dirty="0" smtClean="0">
                <a:solidFill>
                  <a:srgbClr val="595959"/>
                </a:solidFill>
              </a:rPr>
              <a:t>reduziert die Notwendigkeit </a:t>
            </a:r>
            <a:r>
              <a:rPr lang="de-DE" sz="1500" b="0" i="0" dirty="0" smtClean="0">
                <a:solidFill>
                  <a:srgbClr val="595959"/>
                </a:solidFill>
              </a:rPr>
              <a:t>mehrerer Durchläufe.</a:t>
            </a:r>
          </a:p>
          <a:p>
            <a:pPr marL="285750" indent="-285750" defTabSz="914400" eaLnBrk="1" hangingPunct="1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de-DE" sz="1500" b="0" i="0" dirty="0" smtClean="0">
                <a:solidFill>
                  <a:srgbClr val="595959"/>
                </a:solidFill>
              </a:rPr>
              <a:t>Eine optionale Seitenkehrbürste verbessert die Produktivität dank einer breiteren Kehrbahn.</a:t>
            </a:r>
          </a:p>
          <a:p>
            <a:pPr marL="285750" indent="-285750" defTabSz="914400" eaLnBrk="1" hangingPunct="1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de-DE" sz="1500" b="0" i="0" dirty="0" smtClean="0">
                <a:solidFill>
                  <a:srgbClr val="595959"/>
                </a:solidFill>
              </a:rPr>
              <a:t>Durch die automatisierte Hochentleerung entfällt die manuelle Beseitigung des Kehrguts, wodurch Arbeitskosten eingespart werden.</a:t>
            </a:r>
          </a:p>
          <a:p>
            <a:pPr marL="285750" indent="-285750" defTabSz="914400" eaLnBrk="1" hangingPunct="1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de-DE" sz="1500" b="0" i="0" spc="-30" dirty="0" smtClean="0">
                <a:solidFill>
                  <a:srgbClr val="595959"/>
                </a:solidFill>
              </a:rPr>
              <a:t>Eine breite Kehrbahn und das große Fassungsvermögen des Kehrgutbehälters maximieren die Produktivität.</a:t>
            </a:r>
          </a:p>
          <a:p>
            <a:pPr marL="285750" indent="-285750" defTabSz="914400" eaLnBrk="1" hangingPunct="1"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1500" b="0" i="0" spc="-30" dirty="0" smtClean="0">
                <a:solidFill>
                  <a:srgbClr val="595959"/>
                </a:solidFill>
              </a:rPr>
              <a:t>Das FiberShield™-Flusensieb nimmt Fasern auf, um bei Teppichböden die maximale Effizienz zu erreichen.</a:t>
            </a:r>
          </a:p>
          <a:p>
            <a:pPr defTabSz="914400" eaLnBrk="1" hangingPunct="1">
              <a:spcBef>
                <a:spcPts val="3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r>
              <a:rPr lang="de-DE" sz="1600" b="1" i="0" dirty="0" smtClean="0">
                <a:solidFill>
                  <a:srgbClr val="009AC7"/>
                </a:solidFill>
              </a:rPr>
              <a:t>Gesundheit und Arbeitssicherheit bleiben erhalten</a:t>
            </a:r>
          </a:p>
          <a:p>
            <a:pPr marL="285750" indent="-285750" defTabSz="914400" eaLnBrk="1" hangingPunct="1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de-DE" sz="1500" b="0" i="0" dirty="0" smtClean="0">
                <a:solidFill>
                  <a:srgbClr val="505050"/>
                </a:solidFill>
              </a:rPr>
              <a:t>Das mehrstufige Filtersystem und der leistungsstarke Filterabrüttler sorgen für optimale Luftqualität, </a:t>
            </a:r>
            <a:br>
              <a:rPr lang="de-DE" sz="1500" b="0" i="0" dirty="0" smtClean="0">
                <a:solidFill>
                  <a:srgbClr val="505050"/>
                </a:solidFill>
              </a:rPr>
            </a:br>
            <a:r>
              <a:rPr lang="de-DE" sz="1500" b="0" i="0" dirty="0" smtClean="0">
                <a:solidFill>
                  <a:srgbClr val="505050"/>
                </a:solidFill>
              </a:rPr>
              <a:t>da der Staub zurückgehalten wird.</a:t>
            </a:r>
          </a:p>
          <a:p>
            <a:pPr marL="285750" indent="-285750" defTabSz="914400" eaLnBrk="1" hangingPunct="1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de-DE" sz="1500" b="0" i="0" dirty="0" smtClean="0">
                <a:solidFill>
                  <a:srgbClr val="505050"/>
                </a:solidFill>
              </a:rPr>
              <a:t>Die abgasfreie Reinigungsleistung trägt zur Beibehaltung einer sicheren Umgebung bei.</a:t>
            </a:r>
          </a:p>
          <a:p>
            <a:pPr marL="285750" indent="-285750" defTabSz="914400" eaLnBrk="1" hangingPunct="1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de-DE" sz="1500" b="0" i="0" dirty="0" smtClean="0">
                <a:solidFill>
                  <a:srgbClr val="505050"/>
                </a:solidFill>
              </a:rPr>
              <a:t>Der VarioHeight™-Griff bei Modellen mit Niedrigentleerung ermöglicht verschiedenen Bedienern </a:t>
            </a:r>
            <a:br>
              <a:rPr lang="de-DE" sz="1500" b="0" i="0" dirty="0" smtClean="0">
                <a:solidFill>
                  <a:srgbClr val="505050"/>
                </a:solidFill>
              </a:rPr>
            </a:br>
            <a:r>
              <a:rPr lang="de-DE" sz="1500" b="0" i="0" dirty="0" smtClean="0">
                <a:solidFill>
                  <a:srgbClr val="505050"/>
                </a:solidFill>
              </a:rPr>
              <a:t>einen ergonomischen Betrieb.</a:t>
            </a:r>
          </a:p>
          <a:p>
            <a:pPr marL="285750" indent="-285750" defTabSz="914400" eaLnBrk="1" hangingPunct="1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de-DE" sz="1500" b="0" i="0" dirty="0" smtClean="0">
                <a:solidFill>
                  <a:srgbClr val="505050"/>
                </a:solidFill>
              </a:rPr>
              <a:t>Das zeitgesteuerte Filterabrüttelsystem reinigt die Filter effektiv und gewährleistet eine optimale Staubkontrolle.</a:t>
            </a:r>
          </a:p>
          <a:p>
            <a:pPr marL="285750" indent="-285750" defTabSz="914400" eaLnBrk="1" hangingPunct="1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de-DE" sz="1500" b="0" i="0" dirty="0" smtClean="0">
                <a:solidFill>
                  <a:srgbClr val="505050"/>
                </a:solidFill>
              </a:rPr>
              <a:t>Das optionale FOPS-zertifizierte Fahrerschutzdach trägt zur Erhöhung der Sicherheit unter </a:t>
            </a:r>
            <a:br>
              <a:rPr lang="de-DE" sz="1500" b="0" i="0" dirty="0" smtClean="0">
                <a:solidFill>
                  <a:srgbClr val="505050"/>
                </a:solidFill>
              </a:rPr>
            </a:br>
            <a:r>
              <a:rPr lang="de-DE" sz="1500" b="0" i="0" dirty="0" smtClean="0">
                <a:solidFill>
                  <a:srgbClr val="505050"/>
                </a:solidFill>
              </a:rPr>
              <a:t>schwierigsten Umständen bei.</a:t>
            </a:r>
          </a:p>
          <a:p>
            <a:pPr marL="285750" indent="-285750" defTabSz="914400" eaLnBrk="1" hangingPunct="1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0430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4" name="Title 2"/>
          <p:cNvSpPr txBox="1">
            <a:spLocks/>
          </p:cNvSpPr>
          <p:nvPr/>
        </p:nvSpPr>
        <p:spPr bwMode="auto">
          <a:xfrm>
            <a:off x="-189185" y="258620"/>
            <a:ext cx="8072437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ts val="4600"/>
              </a:lnSpc>
              <a:spcBef>
                <a:spcPct val="0"/>
              </a:spcBef>
              <a:buClrTx/>
              <a:buFontTx/>
              <a:buNone/>
            </a:pPr>
            <a:r>
              <a:rPr lang="de-DE" sz="3500" b="0" i="0" dirty="0" smtClean="0">
                <a:solidFill>
                  <a:srgbClr val="FFFFFF"/>
                </a:solidFill>
                <a:latin typeface="Arial" pitchFamily="18" charset="0"/>
              </a:rPr>
              <a:t> AUFSITZ-KEHRMASCHINE</a:t>
            </a:r>
            <a:r>
              <a:rPr lang="en" sz="3600" dirty="0" smtClean="0"/>
              <a:t/>
            </a:r>
            <a:br>
              <a:rPr lang="en" sz="3600" dirty="0" smtClean="0"/>
            </a:br>
            <a:r>
              <a:rPr lang="de-DE" sz="4800" b="1" i="0" dirty="0" smtClean="0">
                <a:solidFill>
                  <a:srgbClr val="FFFFFF"/>
                </a:solidFill>
                <a:latin typeface="Arial" pitchFamily="18" charset="0"/>
              </a:rPr>
              <a:t>MASSGESCHNEIDERT FÜR IHRE ANSPRÜCHE</a:t>
            </a:r>
          </a:p>
        </p:txBody>
      </p:sp>
      <p:sp>
        <p:nvSpPr>
          <p:cNvPr id="11" name="Title 4"/>
          <p:cNvSpPr txBox="1">
            <a:spLocks/>
          </p:cNvSpPr>
          <p:nvPr/>
        </p:nvSpPr>
        <p:spPr>
          <a:xfrm>
            <a:off x="541208" y="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3" name="Title 2"/>
          <p:cNvSpPr txBox="1">
            <a:spLocks/>
          </p:cNvSpPr>
          <p:nvPr/>
        </p:nvSpPr>
        <p:spPr bwMode="auto">
          <a:xfrm>
            <a:off x="14288" y="222989"/>
            <a:ext cx="6786562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ts val="4800"/>
              </a:lnSpc>
              <a:spcBef>
                <a:spcPct val="0"/>
              </a:spcBef>
              <a:buClrTx/>
              <a:buFontTx/>
              <a:buNone/>
            </a:pPr>
            <a:r>
              <a:rPr lang="de-DE" sz="3600" b="0" i="0" dirty="0" smtClean="0">
                <a:solidFill>
                  <a:srgbClr val="FFFFFF"/>
                </a:solidFill>
                <a:latin typeface="Arial" pitchFamily="18" charset="0"/>
              </a:rPr>
              <a:t> AUFSITZ-KEHRMASCHINE</a:t>
            </a:r>
            <a:r>
              <a:rPr lang="en" sz="3600" dirty="0" smtClean="0"/>
              <a:t/>
            </a:r>
            <a:br>
              <a:rPr lang="en" sz="3600" dirty="0" smtClean="0"/>
            </a:br>
            <a:r>
              <a:rPr lang="de-DE" sz="5400" b="1" i="0" dirty="0" smtClean="0">
                <a:solidFill>
                  <a:srgbClr val="FFFFFF"/>
                </a:solidFill>
                <a:latin typeface="Arial" pitchFamily="18" charset="0"/>
              </a:rPr>
              <a:t> INTEGRIERTE KOMPONENTEN</a:t>
            </a:r>
          </a:p>
        </p:txBody>
      </p:sp>
      <p:sp>
        <p:nvSpPr>
          <p:cNvPr id="14" name="Title 4"/>
          <p:cNvSpPr txBox="1">
            <a:spLocks/>
          </p:cNvSpPr>
          <p:nvPr/>
        </p:nvSpPr>
        <p:spPr>
          <a:xfrm>
            <a:off x="540000" y="0"/>
            <a:ext cx="7842000" cy="1868400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de-DE" sz="3000" b="0" dirty="0">
                <a:solidFill>
                  <a:srgbClr val="009AC7"/>
                </a:solidFill>
              </a:rPr>
              <a:t>S16 BATTERIEBETRIEBENE AUFSITZ-</a:t>
            </a:r>
          </a:p>
          <a:p>
            <a:pPr defTabSz="457070">
              <a:lnSpc>
                <a:spcPts val="2400"/>
              </a:lnSpc>
              <a:spcBef>
                <a:spcPts val="0"/>
              </a:spcBef>
            </a:pPr>
            <a:r>
              <a:rPr lang="de-DE" sz="3000" b="0" dirty="0">
                <a:solidFill>
                  <a:srgbClr val="009AC7"/>
                </a:solidFill>
              </a:rPr>
              <a:t>KEHRSAUGMASCHINE – </a:t>
            </a:r>
            <a:endParaRPr lang="de-DE" sz="5000" spc="-100" dirty="0">
              <a:solidFill>
                <a:srgbClr val="009AC7"/>
              </a:solidFill>
            </a:endParaRPr>
          </a:p>
          <a:p>
            <a:pPr defTabSz="457070">
              <a:lnSpc>
                <a:spcPts val="4700"/>
              </a:lnSpc>
              <a:spcBef>
                <a:spcPts val="0"/>
              </a:spcBef>
            </a:pPr>
            <a:r>
              <a:rPr lang="de-DE" sz="5000" spc="-130" dirty="0">
                <a:solidFill>
                  <a:srgbClr val="009AC7"/>
                </a:solidFill>
              </a:rPr>
              <a:t>INTEGRIERTE KOMPONENTEN</a:t>
            </a:r>
            <a:r>
              <a:rPr lang="en" sz="5000" spc="-130" dirty="0">
                <a:solidFill>
                  <a:srgbClr val="009AC7"/>
                </a:solidFill>
              </a:rPr>
              <a:t/>
            </a:r>
            <a:br>
              <a:rPr lang="en" sz="5000" spc="-130" dirty="0">
                <a:solidFill>
                  <a:srgbClr val="009AC7"/>
                </a:solidFill>
              </a:rPr>
            </a:br>
            <a:endParaRPr lang="en" sz="5000" spc="-130" dirty="0">
              <a:solidFill>
                <a:srgbClr val="009AC7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328000" y="1536375"/>
            <a:ext cx="3781714" cy="671250"/>
            <a:chOff x="6167438" y="1573109"/>
            <a:chExt cx="3781714" cy="671250"/>
          </a:xfrm>
        </p:grpSpPr>
        <p:sp>
          <p:nvSpPr>
            <p:cNvPr id="3" name="Rectangle 2"/>
            <p:cNvSpPr/>
            <p:nvPr/>
          </p:nvSpPr>
          <p:spPr>
            <a:xfrm>
              <a:off x="6729413" y="1620734"/>
              <a:ext cx="3219739" cy="6001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100" b="0" i="0" dirty="0" smtClean="0">
                  <a:solidFill>
                    <a:srgbClr val="595959"/>
                  </a:solidFill>
                </a:rPr>
                <a:t>PRODUKTMERKMALE MIT FOKUS AUF </a:t>
              </a:r>
              <a:r>
                <a:rPr lang="de-DE" sz="1100" b="1" i="0" dirty="0" smtClean="0">
                  <a:solidFill>
                    <a:srgbClr val="009AC7"/>
                  </a:solidFill>
                </a:rPr>
                <a:t>IMAGEVERBESSERUNG, BENUTZERFREUNDLICHKEIT UND EINFACHER WARTUNG</a:t>
              </a:r>
            </a:p>
          </p:txBody>
        </p:sp>
        <p:pic>
          <p:nvPicPr>
            <p:cNvPr id="9221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7438" y="1621044"/>
              <a:ext cx="56197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7" name="Straight Connector 16"/>
            <p:cNvCxnSpPr/>
            <p:nvPr/>
          </p:nvCxnSpPr>
          <p:spPr>
            <a:xfrm flipV="1">
              <a:off x="6707438" y="1573109"/>
              <a:ext cx="3111400" cy="645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6729413" y="2244359"/>
              <a:ext cx="31114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219" name="Content Placeholder 2"/>
          <p:cNvSpPr txBox="1">
            <a:spLocks/>
          </p:cNvSpPr>
          <p:nvPr/>
        </p:nvSpPr>
        <p:spPr bwMode="auto">
          <a:xfrm>
            <a:off x="540001" y="1620000"/>
            <a:ext cx="8461374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ts val="3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r>
              <a:rPr lang="de-DE" sz="1600" b="1" i="0" dirty="0" smtClean="0">
                <a:solidFill>
                  <a:srgbClr val="009BC7"/>
                </a:solidFill>
              </a:rPr>
              <a:t>Verbessertes Erscheinungsbild Ihres Objekts</a:t>
            </a:r>
          </a:p>
          <a:p>
            <a:pPr marL="285750" indent="-285750" defTabSz="914400" eaLnBrk="1" hangingPunct="1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de-DE" sz="1500" b="0" i="0" dirty="0" smtClean="0">
                <a:solidFill>
                  <a:srgbClr val="505050"/>
                </a:solidFill>
              </a:rPr>
              <a:t>Die MaxPro™ Kehrtechnologie bietet konstanten </a:t>
            </a:r>
            <a:br>
              <a:rPr lang="de-DE" sz="1500" b="0" i="0" dirty="0" smtClean="0">
                <a:solidFill>
                  <a:srgbClr val="505050"/>
                </a:solidFill>
              </a:rPr>
            </a:br>
            <a:r>
              <a:rPr lang="de-DE" sz="1500" b="0" i="0" dirty="0" smtClean="0">
                <a:solidFill>
                  <a:srgbClr val="505050"/>
                </a:solidFill>
              </a:rPr>
              <a:t>Kehrwalzendruck, unabhängig von Oberfläche und Schmutz.</a:t>
            </a:r>
          </a:p>
          <a:p>
            <a:pPr marL="285750" indent="-285750" defTabSz="914400" eaLnBrk="1" hangingPunct="1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de-DE" sz="1500" b="0" i="0" dirty="0" smtClean="0">
                <a:solidFill>
                  <a:srgbClr val="505050"/>
                </a:solidFill>
              </a:rPr>
              <a:t>Die nachgewiesene Leistungsfähigkeit auf Teppichböden trägt dazu bei, hervorragende Ergebnisse </a:t>
            </a:r>
            <a:br>
              <a:rPr lang="de-DE" sz="1500" b="0" i="0" dirty="0" smtClean="0">
                <a:solidFill>
                  <a:srgbClr val="505050"/>
                </a:solidFill>
              </a:rPr>
            </a:br>
            <a:r>
              <a:rPr lang="de-DE" sz="1500" b="0" i="0" dirty="0" smtClean="0">
                <a:solidFill>
                  <a:srgbClr val="505050"/>
                </a:solidFill>
              </a:rPr>
              <a:t>bei der Teppichreinigung zu erzielen.</a:t>
            </a:r>
          </a:p>
          <a:p>
            <a:pPr marL="285750" indent="-285750" defTabSz="914400" eaLnBrk="1" hangingPunct="1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de-DE" sz="1500" b="0" i="0" dirty="0" smtClean="0">
                <a:solidFill>
                  <a:srgbClr val="505050"/>
                </a:solidFill>
              </a:rPr>
              <a:t>Die eindrucksvolle Steigfähigkeit gestattet es, auf Parkflächen und in Ladezonen effektiv zu reinigen.</a:t>
            </a:r>
          </a:p>
          <a:p>
            <a:pPr marL="285750" indent="-285750" defTabSz="914400" eaLnBrk="1" hangingPunct="1"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1500" b="0" i="0" dirty="0" smtClean="0">
                <a:solidFill>
                  <a:srgbClr val="505050"/>
                </a:solidFill>
              </a:rPr>
              <a:t>Eco-Mode™ verlängert die Betriebszeit, da die Reinigung jederzeit möglich ist.</a:t>
            </a:r>
          </a:p>
          <a:p>
            <a:pPr defTabSz="914400" eaLnBrk="1" hangingPunct="1">
              <a:spcBef>
                <a:spcPts val="3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r>
              <a:rPr lang="de-DE" sz="1600" b="1" i="0" dirty="0" smtClean="0">
                <a:solidFill>
                  <a:srgbClr val="009BC7"/>
                </a:solidFill>
              </a:rPr>
              <a:t>Einfache Bedienung und Wartung</a:t>
            </a:r>
          </a:p>
          <a:p>
            <a:pPr marL="285750" indent="-285750" defTabSz="914400" eaLnBrk="1" hangingPunct="1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de-DE" sz="1500" b="0" i="0" dirty="0" smtClean="0">
                <a:solidFill>
                  <a:srgbClr val="505050"/>
                </a:solidFill>
              </a:rPr>
              <a:t>1-Step™-Starttaste vereinfacht die Bedienung, da die letzten Maschineneinstellungen automatisch übernommen werden. </a:t>
            </a:r>
          </a:p>
          <a:p>
            <a:pPr marL="285750" indent="-285750" defTabSz="914400" eaLnBrk="1" hangingPunct="1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de-DE" sz="1500" b="0" i="0" dirty="0" smtClean="0">
                <a:solidFill>
                  <a:srgbClr val="505050"/>
                </a:solidFill>
              </a:rPr>
              <a:t>Die bedienerfreundliche Konstruktion trägt dazu bei, die Ermüdung zu reduzieren und die Sicherheit und Übersicht des Bedieners zu verbessern.</a:t>
            </a:r>
          </a:p>
          <a:p>
            <a:pPr marL="285750" indent="-285750" defTabSz="914400" eaLnBrk="1" hangingPunct="1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de-DE" sz="1500" b="0" i="0" dirty="0" smtClean="0">
                <a:solidFill>
                  <a:srgbClr val="505050"/>
                </a:solidFill>
              </a:rPr>
              <a:t>Leicht zu erkennende gelbe Touch-Punkte helfen, die Präventivwartung zu vereinfachen. </a:t>
            </a:r>
          </a:p>
          <a:p>
            <a:pPr marL="285750" indent="-285750" defTabSz="914400" eaLnBrk="1" hangingPunct="1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de-DE" sz="1500" b="0" i="0" spc="-30" dirty="0" smtClean="0">
                <a:solidFill>
                  <a:srgbClr val="505050"/>
                </a:solidFill>
              </a:rPr>
              <a:t>Der werkzeugfreie Zugriff auf alle üblichen Wartungselemente verringert den Zeitaufwand für die Wartung. </a:t>
            </a:r>
          </a:p>
          <a:p>
            <a:pPr marL="285750" indent="-285750" defTabSz="914400" eaLnBrk="1" hangingPunct="1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de-DE" sz="1500" b="0" i="0" spc="-30" dirty="0" smtClean="0">
                <a:solidFill>
                  <a:srgbClr val="505050"/>
                </a:solidFill>
              </a:rPr>
              <a:t>Der enthaltene Trocken-Saugschlauch ermöglicht eine bequeme Reinigung von Gängen und engen Stellen</a:t>
            </a:r>
            <a:r>
              <a:rPr lang="de-DE" sz="1400" b="0" i="0" spc="-30" dirty="0" smtClean="0">
                <a:solidFill>
                  <a:srgbClr val="505050"/>
                </a:solidFill>
              </a:rPr>
              <a:t>.</a:t>
            </a:r>
          </a:p>
          <a:p>
            <a:pPr marL="285750" indent="-285750" defTabSz="914400" eaLnBrk="1" hangingPunct="1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altLang="en-US" sz="1400" dirty="0">
              <a:solidFill>
                <a:srgbClr val="595959"/>
              </a:solidFill>
              <a:latin typeface="+mn-lt"/>
            </a:endParaRPr>
          </a:p>
          <a:p>
            <a:pPr marL="285750" indent="-285750" defTabSz="914400" eaLnBrk="1" hangingPunct="1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altLang="en-US" sz="1400" dirty="0">
              <a:solidFill>
                <a:srgbClr val="59595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9083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43388" y="2538628"/>
            <a:ext cx="9144000" cy="43193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305222" y="3034987"/>
            <a:ext cx="848969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sz="1300" b="1" i="0" spc="-30" dirty="0" smtClean="0">
                <a:solidFill>
                  <a:srgbClr val="009AC7"/>
                </a:solidFill>
              </a:rPr>
              <a:t>Erhöhte Vielseitigkeit:</a:t>
            </a:r>
            <a:r>
              <a:rPr lang="de-DE" sz="1300" b="0" i="0" spc="-30" dirty="0" smtClean="0">
                <a:solidFill>
                  <a:srgbClr val="009AC7"/>
                </a:solidFill>
              </a:rPr>
              <a:t> </a:t>
            </a:r>
            <a:r>
              <a:rPr lang="de-DE" sz="1300" b="0" i="0" spc="-30" dirty="0" smtClean="0">
                <a:solidFill>
                  <a:srgbClr val="595959"/>
                </a:solidFill>
              </a:rPr>
              <a:t>Verfügbar sowohl in der Konfiguration mit Hochentleerung als auch ganz neu mit Niedrigentleerung </a:t>
            </a:r>
            <a:r>
              <a:rPr lang="de-DE" sz="1300" b="0" i="0" dirty="0" smtClean="0">
                <a:solidFill>
                  <a:srgbClr val="595959"/>
                </a:solidFill>
              </a:rPr>
              <a:t>gestattet die MaxPro™ Kehrtechnologie eine effektive Reinigung einer größeren Bandbreite von Oberflächenarten </a:t>
            </a:r>
            <a:br>
              <a:rPr lang="de-DE" sz="1300" b="0" i="0" dirty="0" smtClean="0">
                <a:solidFill>
                  <a:srgbClr val="595959"/>
                </a:solidFill>
              </a:rPr>
            </a:br>
            <a:r>
              <a:rPr lang="de-DE" sz="1300" b="0" i="0" dirty="0" smtClean="0">
                <a:solidFill>
                  <a:srgbClr val="595959"/>
                </a:solidFill>
              </a:rPr>
              <a:t>und Verschmutzungen. Darüber hinaus ist die S16 mit eingebauten oder externen Batterieladegeräten verfügbar.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sz="1300" b="1" i="0" dirty="0" smtClean="0">
                <a:solidFill>
                  <a:srgbClr val="009AC7"/>
                </a:solidFill>
              </a:rPr>
              <a:t>Verbesserte Produktivität: </a:t>
            </a:r>
            <a:r>
              <a:rPr lang="de-DE" sz="1300" b="0" i="0" dirty="0" smtClean="0">
                <a:solidFill>
                  <a:srgbClr val="595959"/>
                </a:solidFill>
              </a:rPr>
              <a:t>Eine um 9 % breitere Kehrbahn gegenüber der 6200 und ein um 20 % größerer Kehrgutbehälter bedeuten, dass die S16 eine Fläche schneller und mit weniger Entleerungen reinigen kann. </a:t>
            </a:r>
            <a:br>
              <a:rPr lang="de-DE" sz="1300" b="0" i="0" dirty="0" smtClean="0">
                <a:solidFill>
                  <a:srgbClr val="595959"/>
                </a:solidFill>
              </a:rPr>
            </a:br>
            <a:r>
              <a:rPr lang="de-DE" sz="1300" b="0" i="0" dirty="0" smtClean="0">
                <a:solidFill>
                  <a:srgbClr val="595959"/>
                </a:solidFill>
              </a:rPr>
              <a:t>Eco-Mode™ ermöglicht bis zu 20 % zusätzliche Laufzeit gegenüber dem Standard-Reinigungsmodus, wodurch sich </a:t>
            </a:r>
            <a:br>
              <a:rPr lang="de-DE" sz="1300" b="0" i="0" dirty="0" smtClean="0">
                <a:solidFill>
                  <a:srgbClr val="595959"/>
                </a:solidFill>
              </a:rPr>
            </a:br>
            <a:r>
              <a:rPr lang="de-DE" sz="1300" b="0" i="0" dirty="0" smtClean="0">
                <a:solidFill>
                  <a:srgbClr val="595959"/>
                </a:solidFill>
              </a:rPr>
              <a:t>die Reinigungszeit zwischen den Ladungsvorgängen verlängert.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sz="1300" b="1" i="0" dirty="0" smtClean="0">
                <a:solidFill>
                  <a:srgbClr val="009AC7"/>
                </a:solidFill>
              </a:rPr>
              <a:t>Verbesserte Kehrleistung:</a:t>
            </a:r>
            <a:r>
              <a:rPr lang="de-DE" sz="1300" b="0" i="0" dirty="0" smtClean="0">
                <a:solidFill>
                  <a:srgbClr val="009AC7"/>
                </a:solidFill>
              </a:rPr>
              <a:t> </a:t>
            </a:r>
            <a:r>
              <a:rPr lang="de-DE" sz="1300" b="0" i="0" dirty="0" smtClean="0">
                <a:solidFill>
                  <a:srgbClr val="595959"/>
                </a:solidFill>
              </a:rPr>
              <a:t>Die S16 verfügt über das MaxPro™ Kehrsystem, das automatisch eine konstante Leistung </a:t>
            </a:r>
            <a:br>
              <a:rPr lang="de-DE" sz="1300" b="0" i="0" dirty="0" smtClean="0">
                <a:solidFill>
                  <a:srgbClr val="595959"/>
                </a:solidFill>
              </a:rPr>
            </a:br>
            <a:r>
              <a:rPr lang="de-DE" sz="1300" b="0" i="0" dirty="0" smtClean="0">
                <a:solidFill>
                  <a:srgbClr val="595959"/>
                </a:solidFill>
              </a:rPr>
              <a:t>der Hauptbürste gewährleistet, um auf unterschiedlichen Oberflächen und bei verschiedenen Arten von Schmutz ein einheitliches Ergebnis zu erzielen. Auch die Borsten der Hauptbürste bei der S16 sind um 33 % länger als bei der 6200, was die Reinigungsleistung verbessert – insbesondere, wenn sich die Hauptbürste abnutzt.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sz="1300" b="1" i="0" dirty="0" smtClean="0">
                <a:solidFill>
                  <a:srgbClr val="009AC7"/>
                </a:solidFill>
              </a:rPr>
              <a:t>Erhöhte Steigfähigkeit:</a:t>
            </a:r>
            <a:r>
              <a:rPr lang="de-DE" sz="1300" b="0" i="0" dirty="0" smtClean="0">
                <a:solidFill>
                  <a:srgbClr val="009AC7"/>
                </a:solidFill>
              </a:rPr>
              <a:t> </a:t>
            </a:r>
            <a:r>
              <a:rPr lang="de-DE" sz="1300" b="0" i="0" dirty="0" smtClean="0">
                <a:solidFill>
                  <a:srgbClr val="595959"/>
                </a:solidFill>
              </a:rPr>
              <a:t>Die S16 bewältigt Steigungen von bis zu 12 Grad, das sind 2 Grad mehr gegenüber der 6200. </a:t>
            </a:r>
            <a:br>
              <a:rPr lang="de-DE" sz="1300" b="0" i="0" dirty="0" smtClean="0">
                <a:solidFill>
                  <a:srgbClr val="595959"/>
                </a:solidFill>
              </a:rPr>
            </a:br>
            <a:r>
              <a:rPr lang="de-DE" sz="1300" b="0" i="0" dirty="0" smtClean="0">
                <a:solidFill>
                  <a:srgbClr val="595959"/>
                </a:solidFill>
              </a:rPr>
              <a:t>Dies gestattet es den Bedienern, auf Parkflächen und in Ladezonen effektiver zu reinigen.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sz="1300" b="1" i="0" dirty="0" smtClean="0">
                <a:solidFill>
                  <a:srgbClr val="009AC7"/>
                </a:solidFill>
              </a:rPr>
              <a:t>Verbessertes Filtersystem:</a:t>
            </a:r>
            <a:r>
              <a:rPr lang="de-DE" sz="1300" b="0" i="0" dirty="0" smtClean="0">
                <a:solidFill>
                  <a:srgbClr val="009AC7"/>
                </a:solidFill>
              </a:rPr>
              <a:t> </a:t>
            </a:r>
            <a:r>
              <a:rPr lang="de-DE" sz="1300" b="0" i="0" dirty="0" smtClean="0">
                <a:solidFill>
                  <a:srgbClr val="595959"/>
                </a:solidFill>
              </a:rPr>
              <a:t>Ein mehrstufiges Filtersystem mit einem leistungsstarken Filterabrüttler-System sorgt für optimale Luftqualität, da der beim Kehrvorgang erzeugte Staub effektiv zurückgehalten wird. Die S16 verfügt über </a:t>
            </a:r>
            <a:br>
              <a:rPr lang="de-DE" sz="1300" b="0" i="0" dirty="0" smtClean="0">
                <a:solidFill>
                  <a:srgbClr val="595959"/>
                </a:solidFill>
              </a:rPr>
            </a:br>
            <a:r>
              <a:rPr lang="de-DE" sz="1300" b="0" i="0" dirty="0" smtClean="0">
                <a:solidFill>
                  <a:srgbClr val="595959"/>
                </a:solidFill>
              </a:rPr>
              <a:t>95 % mehr Filterfläche als die 6200 und ein äußerst effektives zeitgesteuertes Rüttel-System mit einer Rüttelplatten-Konstruktion. Darüber hinaus ist für die S16 eine HEPA-Filterung erhältlich, um den Bedürfnissen von Kunden Rechnung zu tragen, die den aus der Maschine austretenden Luftstrom noch weiter filtern möchten.</a:t>
            </a:r>
          </a:p>
        </p:txBody>
      </p:sp>
      <p:sp>
        <p:nvSpPr>
          <p:cNvPr id="31" name="Oval 30"/>
          <p:cNvSpPr/>
          <p:nvPr/>
        </p:nvSpPr>
        <p:spPr>
          <a:xfrm>
            <a:off x="3981362" y="1897117"/>
            <a:ext cx="1005225" cy="1005225"/>
          </a:xfrm>
          <a:prstGeom prst="ellipse">
            <a:avLst/>
          </a:prstGeom>
          <a:solidFill>
            <a:srgbClr val="1780A7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b="1" dirty="0">
              <a:solidFill>
                <a:srgbClr val="009BC9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080994" y="2058493"/>
            <a:ext cx="8162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i="0" dirty="0" smtClean="0">
                <a:solidFill>
                  <a:srgbClr val="FFFFFF"/>
                </a:solidFill>
                <a:latin typeface="Arial" pitchFamily="18" charset="0"/>
              </a:rPr>
              <a:t>vs.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536638" y="1989285"/>
            <a:ext cx="1178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i="0" dirty="0" smtClean="0">
                <a:solidFill>
                  <a:srgbClr val="595959"/>
                </a:solidFill>
              </a:rPr>
              <a:t>S16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317341" y="19456"/>
            <a:ext cx="6936084" cy="110610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500"/>
              </a:lnSpc>
            </a:pPr>
            <a:r>
              <a:rPr lang="de-DE" sz="1800" b="0" i="0" dirty="0" smtClean="0">
                <a:solidFill>
                  <a:srgbClr val="FFFFFF"/>
                </a:solidFill>
                <a:latin typeface="Arial" pitchFamily="18" charset="0"/>
              </a:rPr>
              <a:t>WICHTIGE</a:t>
            </a:r>
          </a:p>
          <a:p>
            <a:pPr algn="ctr">
              <a:lnSpc>
                <a:spcPts val="4500"/>
              </a:lnSpc>
            </a:pPr>
            <a:r>
              <a:rPr lang="de-DE" sz="5400" b="1" i="0" dirty="0" smtClean="0">
                <a:solidFill>
                  <a:srgbClr val="FFFFFF"/>
                </a:solidFill>
                <a:latin typeface="Arial" pitchFamily="18" charset="0"/>
              </a:rPr>
              <a:t>VERBESSERUNGEN</a:t>
            </a:r>
          </a:p>
        </p:txBody>
      </p:sp>
      <p:sp>
        <p:nvSpPr>
          <p:cNvPr id="16" name="Title 4"/>
          <p:cNvSpPr txBox="1">
            <a:spLocks/>
          </p:cNvSpPr>
          <p:nvPr/>
        </p:nvSpPr>
        <p:spPr>
          <a:xfrm>
            <a:off x="540000" y="0"/>
            <a:ext cx="10183942" cy="2207769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de-DE" sz="3000" b="0" dirty="0">
                <a:solidFill>
                  <a:srgbClr val="009AC7"/>
                </a:solidFill>
              </a:rPr>
              <a:t>S16 BATTERIEBETRIEBENE AUFSITZ-</a:t>
            </a:r>
          </a:p>
          <a:p>
            <a:pPr defTabSz="457070">
              <a:lnSpc>
                <a:spcPts val="2400"/>
              </a:lnSpc>
              <a:spcBef>
                <a:spcPts val="0"/>
              </a:spcBef>
            </a:pPr>
            <a:r>
              <a:rPr lang="de-DE" sz="3000" b="0" dirty="0">
                <a:solidFill>
                  <a:srgbClr val="009AC7"/>
                </a:solidFill>
              </a:rPr>
              <a:t>KEHRSAUGMASCHINE – </a:t>
            </a:r>
          </a:p>
          <a:p>
            <a:pPr defTabSz="457070">
              <a:lnSpc>
                <a:spcPts val="4700"/>
              </a:lnSpc>
              <a:spcBef>
                <a:spcPts val="0"/>
              </a:spcBef>
            </a:pPr>
            <a:r>
              <a:rPr lang="de-DE" sz="5000" i="0" spc="-100" dirty="0" smtClean="0">
                <a:solidFill>
                  <a:srgbClr val="009AC7"/>
                </a:solidFill>
              </a:rPr>
              <a:t>WICHTIGE VERBESSERUNGEN</a:t>
            </a:r>
            <a:endParaRPr lang="en" sz="5000" spc="-100" dirty="0" smtClean="0"/>
          </a:p>
        </p:txBody>
      </p:sp>
      <p:sp>
        <p:nvSpPr>
          <p:cNvPr id="34" name="TextBox 33"/>
          <p:cNvSpPr txBox="1"/>
          <p:nvPr/>
        </p:nvSpPr>
        <p:spPr>
          <a:xfrm>
            <a:off x="5299361" y="1989285"/>
            <a:ext cx="13623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i="0" dirty="0" smtClean="0">
                <a:solidFill>
                  <a:srgbClr val="595959"/>
                </a:solidFill>
              </a:rPr>
              <a:t>6200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73" t="4815" r="19583" b="6790"/>
          <a:stretch/>
        </p:blipFill>
        <p:spPr>
          <a:xfrm>
            <a:off x="836935" y="1485302"/>
            <a:ext cx="1610319" cy="147064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170" y="1402481"/>
            <a:ext cx="1710707" cy="155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21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5"/>
          <a:stretch/>
        </p:blipFill>
        <p:spPr>
          <a:xfrm>
            <a:off x="6698702" y="3057187"/>
            <a:ext cx="2320329" cy="14265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7"/>
          <a:stretch/>
        </p:blipFill>
        <p:spPr>
          <a:xfrm>
            <a:off x="6741052" y="1470660"/>
            <a:ext cx="2284877" cy="1456983"/>
          </a:xfrm>
          <a:prstGeom prst="rect">
            <a:avLst/>
          </a:prstGeom>
        </p:spPr>
      </p:pic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540000" y="1600204"/>
            <a:ext cx="8229600" cy="5003796"/>
          </a:xfrm>
        </p:spPr>
        <p:txBody>
          <a:bodyPr/>
          <a:lstStyle/>
          <a:p>
            <a:pPr marL="0" indent="0">
              <a:spcBef>
                <a:spcPts val="500"/>
              </a:spcBef>
              <a:buClr>
                <a:schemeClr val="accent1"/>
              </a:buClr>
              <a:buNone/>
              <a:defRPr/>
            </a:pPr>
            <a:r>
              <a:rPr lang="de-DE" sz="1800" b="1" i="0" dirty="0" smtClean="0">
                <a:solidFill>
                  <a:srgbClr val="009BBE"/>
                </a:solidFill>
              </a:rPr>
              <a:t>Produktivität und Benutzerfreundlichkeit:</a:t>
            </a: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de-DE" sz="1600" b="0" i="0" dirty="0" smtClean="0">
                <a:solidFill>
                  <a:srgbClr val="595959"/>
                </a:solidFill>
              </a:rPr>
              <a:t>Breitere Kehrbahn mit zweiter Seitenkehrbürste</a:t>
            </a: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de-DE" sz="1600" b="0" i="0" dirty="0" smtClean="0">
                <a:solidFill>
                  <a:srgbClr val="595959"/>
                </a:solidFill>
              </a:rPr>
              <a:t>Trocken-Saugschlauch</a:t>
            </a:r>
          </a:p>
          <a:p>
            <a:pPr marL="0" indent="0">
              <a:spcBef>
                <a:spcPts val="900"/>
              </a:spcBef>
              <a:buClr>
                <a:srgbClr val="009AC7"/>
              </a:buClr>
              <a:buNone/>
              <a:defRPr/>
            </a:pPr>
            <a:r>
              <a:rPr lang="de-DE" sz="1800" b="1" i="0" dirty="0" smtClean="0">
                <a:solidFill>
                  <a:srgbClr val="009AC7"/>
                </a:solidFill>
              </a:rPr>
              <a:t>Leistung: </a:t>
            </a: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de-DE" sz="1600" b="0" i="0" dirty="0" smtClean="0">
                <a:solidFill>
                  <a:srgbClr val="595959"/>
                </a:solidFill>
              </a:rPr>
              <a:t>Gel- und Nassbattterie-Optionen</a:t>
            </a: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de-DE" sz="1600" b="0" i="0" dirty="0" smtClean="0">
                <a:solidFill>
                  <a:srgbClr val="595959"/>
                </a:solidFill>
              </a:rPr>
              <a:t>Eingebaute und externe Batterieladegeräte</a:t>
            </a:r>
          </a:p>
          <a:p>
            <a:pPr marL="0" indent="0">
              <a:spcBef>
                <a:spcPts val="900"/>
              </a:spcBef>
              <a:buClr>
                <a:srgbClr val="009AC7"/>
              </a:buClr>
              <a:buNone/>
              <a:defRPr/>
            </a:pPr>
            <a:r>
              <a:rPr lang="de-DE" sz="1800" b="1" i="0" dirty="0" smtClean="0">
                <a:solidFill>
                  <a:srgbClr val="009AC7"/>
                </a:solidFill>
              </a:rPr>
              <a:t>Technologien:</a:t>
            </a:r>
            <a:r>
              <a:rPr lang="de-DE" sz="1800" b="0" i="0" dirty="0" smtClean="0">
                <a:solidFill>
                  <a:srgbClr val="009AC7"/>
                </a:solidFill>
              </a:rPr>
              <a:t> </a:t>
            </a: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de-DE" sz="1600" b="0" i="0" dirty="0" smtClean="0">
                <a:solidFill>
                  <a:srgbClr val="505050"/>
                </a:solidFill>
              </a:rPr>
              <a:t>IRIS® Flottenmanager</a:t>
            </a:r>
          </a:p>
          <a:p>
            <a:pPr marL="0" indent="0">
              <a:spcBef>
                <a:spcPts val="900"/>
              </a:spcBef>
              <a:buClr>
                <a:srgbClr val="009AC7"/>
              </a:buClr>
              <a:buNone/>
              <a:defRPr/>
            </a:pPr>
            <a:r>
              <a:rPr lang="de-DE" sz="1800" b="1" i="0" dirty="0" smtClean="0">
                <a:solidFill>
                  <a:srgbClr val="009AC7"/>
                </a:solidFill>
              </a:rPr>
              <a:t>Schutz von Bediener und Maschine: </a:t>
            </a: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de-DE" sz="1600" b="0" i="0" dirty="0" smtClean="0">
                <a:solidFill>
                  <a:srgbClr val="505050"/>
                </a:solidFill>
              </a:rPr>
              <a:t>FOPS-zertifiziertes Fahrerschutzdach</a:t>
            </a: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de-DE" sz="1600" b="0" i="0" dirty="0" smtClean="0">
                <a:solidFill>
                  <a:srgbClr val="595959"/>
                </a:solidFill>
              </a:rPr>
              <a:t>Blaulicht</a:t>
            </a:r>
          </a:p>
          <a:p>
            <a:pPr marL="0" indent="0">
              <a:spcBef>
                <a:spcPts val="900"/>
              </a:spcBef>
              <a:buClr>
                <a:srgbClr val="505050"/>
              </a:buClr>
              <a:buNone/>
              <a:defRPr/>
            </a:pPr>
            <a:r>
              <a:rPr lang="de-DE" sz="1800" b="1" i="0" dirty="0" smtClean="0">
                <a:solidFill>
                  <a:srgbClr val="009AC7"/>
                </a:solidFill>
              </a:rPr>
              <a:t>Staubkontrolle:</a:t>
            </a: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de-DE" sz="1600" b="0" i="0" dirty="0" smtClean="0">
                <a:solidFill>
                  <a:srgbClr val="505050"/>
                </a:solidFill>
              </a:rPr>
              <a:t>HEPA-Filterung</a:t>
            </a: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de-DE" sz="1600" b="0" i="0" dirty="0" smtClean="0">
                <a:solidFill>
                  <a:srgbClr val="505050"/>
                </a:solidFill>
              </a:rPr>
              <a:t>Seitenbesen-Schürzen</a:t>
            </a:r>
          </a:p>
          <a:p>
            <a:pPr eaLnBrk="1" hangingPunct="1">
              <a:spcBef>
                <a:spcPts val="500"/>
              </a:spcBef>
              <a:spcAft>
                <a:spcPts val="200"/>
              </a:spcAft>
              <a:defRPr/>
            </a:pPr>
            <a:endParaRPr lang="en-US" altLang="en-US" sz="800" dirty="0"/>
          </a:p>
        </p:txBody>
      </p:sp>
      <p:sp>
        <p:nvSpPr>
          <p:cNvPr id="11" name="Title 4"/>
          <p:cNvSpPr txBox="1">
            <a:spLocks/>
          </p:cNvSpPr>
          <p:nvPr/>
        </p:nvSpPr>
        <p:spPr>
          <a:xfrm>
            <a:off x="540000" y="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de-DE" sz="3000" b="0" dirty="0">
                <a:solidFill>
                  <a:srgbClr val="009AC7"/>
                </a:solidFill>
              </a:rPr>
              <a:t>S16 BATTERIEBETRIEBENE AUFSITZ-</a:t>
            </a:r>
          </a:p>
          <a:p>
            <a:pPr defTabSz="457070">
              <a:lnSpc>
                <a:spcPts val="2400"/>
              </a:lnSpc>
              <a:spcBef>
                <a:spcPts val="0"/>
              </a:spcBef>
            </a:pPr>
            <a:r>
              <a:rPr lang="de-DE" sz="3000" b="0" dirty="0">
                <a:solidFill>
                  <a:srgbClr val="009AC7"/>
                </a:solidFill>
              </a:rPr>
              <a:t>KEHRSAUGMASCHINE – </a:t>
            </a:r>
            <a:endParaRPr lang="de-DE" sz="5000" spc="-100" dirty="0">
              <a:solidFill>
                <a:srgbClr val="009AC7"/>
              </a:solidFill>
            </a:endParaRPr>
          </a:p>
          <a:p>
            <a:pPr defTabSz="457070">
              <a:lnSpc>
                <a:spcPts val="4700"/>
              </a:lnSpc>
              <a:spcBef>
                <a:spcPts val="0"/>
              </a:spcBef>
            </a:pPr>
            <a:r>
              <a:rPr lang="de-DE" sz="5000" spc="-100" dirty="0">
                <a:solidFill>
                  <a:srgbClr val="009AC7"/>
                </a:solidFill>
              </a:rPr>
              <a:t>OPTIONALE FUNKTIONEN</a:t>
            </a:r>
            <a:r>
              <a:rPr lang="en" sz="5000" spc="-100" dirty="0">
                <a:solidFill>
                  <a:srgbClr val="009AC7"/>
                </a:solidFill>
              </a:rPr>
              <a:t/>
            </a:r>
            <a:br>
              <a:rPr lang="en" sz="5000" spc="-100" dirty="0">
                <a:solidFill>
                  <a:srgbClr val="009AC7"/>
                </a:solidFill>
              </a:rPr>
            </a:br>
            <a:endParaRPr lang="en" sz="5000" spc="-100" dirty="0">
              <a:solidFill>
                <a:srgbClr val="009AC7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62" t="-312" r="30175" b="312"/>
          <a:stretch/>
        </p:blipFill>
        <p:spPr>
          <a:xfrm>
            <a:off x="6922495" y="4530685"/>
            <a:ext cx="1872741" cy="232731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1941" y="5154135"/>
            <a:ext cx="2160258" cy="170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739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66" t="10468" r="18946" b="5321"/>
          <a:stretch/>
        </p:blipFill>
        <p:spPr>
          <a:xfrm>
            <a:off x="4572000" y="2259932"/>
            <a:ext cx="4253652" cy="3657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39" t="5790" r="20388" b="6258"/>
          <a:stretch/>
        </p:blipFill>
        <p:spPr>
          <a:xfrm>
            <a:off x="618700" y="2193396"/>
            <a:ext cx="3953300" cy="3657600"/>
          </a:xfrm>
          <a:prstGeom prst="rect">
            <a:avLst/>
          </a:prstGeom>
        </p:spPr>
      </p:pic>
      <p:sp>
        <p:nvSpPr>
          <p:cNvPr id="9" name="Title 4"/>
          <p:cNvSpPr txBox="1">
            <a:spLocks/>
          </p:cNvSpPr>
          <p:nvPr/>
        </p:nvSpPr>
        <p:spPr>
          <a:xfrm>
            <a:off x="541208" y="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" sz="5000" dirty="0" smtClean="0"/>
              <a:t/>
            </a:r>
            <a:br>
              <a:rPr lang="en" sz="5000" dirty="0" smtClean="0"/>
            </a:br>
            <a:r>
              <a:rPr lang="de-DE" sz="6000" i="0" dirty="0" smtClean="0">
                <a:solidFill>
                  <a:srgbClr val="009AC7"/>
                </a:solidFill>
              </a:rPr>
              <a:t>VIELEN DANK</a:t>
            </a:r>
            <a:r>
              <a:rPr lang="en" sz="5000" dirty="0" smtClean="0"/>
              <a:t/>
            </a:r>
            <a:br>
              <a:rPr lang="en" sz="5000" dirty="0" smtClean="0"/>
            </a:br>
            <a:endParaRPr lang="en" sz="5000" dirty="0" smtClean="0"/>
          </a:p>
        </p:txBody>
      </p:sp>
    </p:spTree>
    <p:extLst>
      <p:ext uri="{BB962C8B-B14F-4D97-AF65-F5344CB8AC3E}">
        <p14:creationId xmlns:p14="http://schemas.microsoft.com/office/powerpoint/2010/main" val="150628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1_Custom Design">
  <a:themeElements>
    <a:clrScheme name="Custom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505050"/>
      </a:accent1>
      <a:accent2>
        <a:srgbClr val="009AC7"/>
      </a:accent2>
      <a:accent3>
        <a:srgbClr val="77CAE2"/>
      </a:accent3>
      <a:accent4>
        <a:srgbClr val="B6C359"/>
      </a:accent4>
      <a:accent5>
        <a:srgbClr val="E97B2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TENNANT_PRODUCT_PPT_TEMPLATE.potx" id="{DF27CD9E-ACC5-4F2E-86DE-CE6C5A51B711}" vid="{BC4BE30B-5F67-41E7-B5A3-12F82A581A1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rand xmlns="0376508a-3691-412d-a127-f3009102e432">
      <Value>1</Value>
    </Brand>
    <Language xmlns="0376508a-3691-412d-a127-f3009102e432">
      <Value>2</Value>
    </Language>
    <SecurityType xmlns="0376508a-3691-412d-a127-f3009102e432">Secured Only</SecurityType>
    <UserRoles xmlns="0376508a-3691-412d-a127-f3009102e432">
      <Value>6</Value>
      <Value>18</Value>
      <Value>13</Value>
    </UserRoles>
    <SalesOrg xmlns="0376508a-3691-412d-a127-f3009102e432">
      <Value>12</Value>
      <Value>7</Value>
    </SalesOrg>
    <Innovation xmlns="0376508a-3691-412d-a127-f3009102e432"/>
    <Sold_x002d_To xmlns="0376508a-3691-412d-a127-f3009102e432" xsi:nil="true"/>
    <CustomerGroup xmlns="0376508a-3691-412d-a127-f3009102e432"/>
    <SalesDistrict xmlns="0376508a-3691-412d-a127-f3009102e432">
      <Value>4</Value>
    </SalesDistrict>
    <Customer_x0020_Name xmlns="0376508a-3691-412d-a127-f3009102e432" xsi:nil="true"/>
    <Category xmlns="0376508a-3691-412d-a127-f3009102e432">
      <Value>9</Value>
    </Category>
    <MarketingChannel xmlns="0376508a-3691-412d-a127-f3009102e432">
      <Value>3</Value>
      <Value>10</Value>
      <Value>16</Value>
      <Value>11</Value>
      <Value>8</Value>
      <Value>15</Value>
    </MarketingChannel>
    <SalesChannel xmlns="0376508a-3691-412d-a127-f3009102e432">
      <Value>1</Value>
    </SalesChannel>
    <Applications xmlns="0376508a-3691-412d-a127-f3009102e432"/>
    <Country xmlns="0376508a-3691-412d-a127-f3009102e432"/>
    <LiteratureType xmlns="0376508a-3691-412d-a127-f3009102e432">21</LiteratureType>
    <Industry xmlns="0376508a-3691-412d-a127-f3009102e432"/>
    <Product xmlns="0376508a-3691-412d-a127-f3009102e432">
      <Value>941</Value>
    </Product>
    <AssetType xmlns="0376508a-3691-412d-a127-f3009102e432">33</AssetTyp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891378B513214FBD163B593C0FE3ED" ma:contentTypeVersion="83" ma:contentTypeDescription="Create a new document." ma:contentTypeScope="" ma:versionID="5115da493d133a476c0c57738344dbee">
  <xsd:schema xmlns:xsd="http://www.w3.org/2001/XMLSchema" xmlns:xs="http://www.w3.org/2001/XMLSchema" xmlns:p="http://schemas.microsoft.com/office/2006/metadata/properties" xmlns:ns2="0376508a-3691-412d-a127-f3009102e432" targetNamespace="http://schemas.microsoft.com/office/2006/metadata/properties" ma:root="true" ma:fieldsID="1a65478c7637a1897bef5acfda8dd048" ns2:_="">
    <xsd:import namespace="0376508a-3691-412d-a127-f3009102e432"/>
    <xsd:element name="properties">
      <xsd:complexType>
        <xsd:sequence>
          <xsd:element name="documentManagement">
            <xsd:complexType>
              <xsd:all>
                <xsd:element ref="ns2:UserRoles" minOccurs="0"/>
                <xsd:element ref="ns2:MarketingChannel" minOccurs="0"/>
                <xsd:element ref="ns2:SalesOrg" minOccurs="0"/>
                <xsd:element ref="ns2:SalesDistrict" minOccurs="0"/>
                <xsd:element ref="ns2:Country" minOccurs="0"/>
                <xsd:element ref="ns2:Language" minOccurs="0"/>
                <xsd:element ref="ns2:SalesChannel" minOccurs="0"/>
                <xsd:element ref="ns2:Brand" minOccurs="0"/>
                <xsd:element ref="ns2:Product" minOccurs="0"/>
                <xsd:element ref="ns2:Category" minOccurs="0"/>
                <xsd:element ref="ns2:AssetType" minOccurs="0"/>
                <xsd:element ref="ns2:LiteratureType" minOccurs="0"/>
                <xsd:element ref="ns2:Innovation" minOccurs="0"/>
                <xsd:element ref="ns2:Applications" minOccurs="0"/>
                <xsd:element ref="ns2:Industry" minOccurs="0"/>
                <xsd:element ref="ns2:Sold_x002d_To" minOccurs="0"/>
                <xsd:element ref="ns2:SalesDistrictTitle" minOccurs="0"/>
                <xsd:element ref="ns2:ProductStatus" minOccurs="0"/>
                <xsd:element ref="ns2:SecurityType" minOccurs="0"/>
                <xsd:element ref="ns2:CategoryTitle" minOccurs="0"/>
                <xsd:element ref="ns2:CustomerGroup" minOccurs="0"/>
                <xsd:element ref="ns2:Customer_x0020_Na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76508a-3691-412d-a127-f3009102e432" elementFormDefault="qualified">
    <xsd:import namespace="http://schemas.microsoft.com/office/2006/documentManagement/types"/>
    <xsd:import namespace="http://schemas.microsoft.com/office/infopath/2007/PartnerControls"/>
    <xsd:element name="UserRoles" ma:index="2" nillable="true" ma:displayName="UserRoles" ma:description="* * * * * * IF PUBLIC LEAVE EMPTY * * * * * *" ma:list="{e2e3de3e-ccd2-4421-b68c-37c5f4e582ab}" ma:internalName="UserRoles" ma:readOnly="false" ma:showField="USERROLE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arketingChannel" ma:index="3" nillable="true" ma:displayName="MarketingChannel" ma:list="{ae493d90-adea-4c54-b050-fb6d6181909e}" ma:internalName="MarketingChannel" ma:readOnly="false" ma:showField="MARKETINGCHANNEL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Org" ma:index="4" nillable="true" ma:displayName="SalesOrg" ma:list="{d3375561-d921-4af3-953a-7663adc0db1a}" ma:internalName="SalesOrg" ma:readOnly="false" ma:showField="SALESORG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District" ma:index="5" nillable="true" ma:displayName="SalesDistrict" ma:list="{50370e94-047c-45fb-b566-fc64f91bea86}" ma:internalName="SalesDistrict" ma:readOnly="false" ma:showField="SALESDISTRICT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untry" ma:index="6" nillable="true" ma:displayName="Country" ma:list="{24076f44-285e-4cb9-9651-bc8b6ea3b479}" ma:internalName="Country" ma:readOnly="false" ma:showField="Key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nguage" ma:index="7" nillable="true" ma:displayName="Language" ma:list="{68445780-4283-43b4-aad2-1fc4dc5f3482}" ma:internalName="Language" ma:readOnly="fals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Channel" ma:index="8" nillable="true" ma:displayName="SalesChannel" ma:list="{301a598e-3474-4381-9c1f-829689d8b57b}" ma:internalName="SalesChannel" ma:readOnly="false" ma:showField="SALESCHANNEL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Brand" ma:index="9" nillable="true" ma:displayName="Brand" ma:list="{b92587f4-cafb-48a8-9d85-521e677a1cf5}" ma:internalName="Brand" ma:readOnly="false" ma:showField="BRAND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roduct" ma:index="10" nillable="true" ma:displayName="Product" ma:list="{297b7c7a-5d0d-4982-9702-ea99fbb4a83e}" ma:internalName="Product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" ma:index="11" nillable="true" ma:displayName="Category" ma:list="{86fa95bb-c809-49ce-a1fb-f4fb7b1949a0}" ma:internalName="Category" ma:readOnly="false" ma:showField="ASSETCATEGORY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ssetType" ma:index="12" nillable="true" ma:displayName="AssetType" ma:list="{7cf49b1b-e7dc-4c4d-adb7-5b3a783227c9}" ma:internalName="AssetType" ma:readOnly="false" ma:showField="ASSETTYPE_ID" ma:web="d2b0125b-2e6a-4122-affe-42934978f63b">
      <xsd:simpleType>
        <xsd:restriction base="dms:Lookup"/>
      </xsd:simpleType>
    </xsd:element>
    <xsd:element name="LiteratureType" ma:index="13" nillable="true" ma:displayName="LiteratureType" ma:description="BROCHURES, LEAFLETS, SPEC SHEETS &amp; RECOMMENDED PARTS ARE PUBLIC" ma:indexed="true" ma:list="{8c2f526d-9f00-4fcb-8da9-65219fb1fc57}" ma:internalName="LiteratureType" ma:readOnly="false" ma:showField="LITERATURETYPE_ID" ma:web="d2b0125b-2e6a-4122-affe-42934978f63b">
      <xsd:simpleType>
        <xsd:restriction base="dms:Lookup"/>
      </xsd:simpleType>
    </xsd:element>
    <xsd:element name="Innovation" ma:index="14" nillable="true" ma:displayName="Innovation" ma:list="{7288d138-aaf8-434c-b798-6f31447b8d88}" ma:internalName="Innovation" ma:showField="INNOVATION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pplications" ma:index="15" nillable="true" ma:displayName="Applications" ma:list="{da2ac9bf-3537-4670-a3ae-d8d75070d1b9}" ma:internalName="Applications" ma:showField="APPLICATION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Industry" ma:index="16" nillable="true" ma:displayName="Industry" ma:list="{d4223f80-87ca-4d48-85c1-b11f26073d7b}" ma:internalName="Industry" ma:showField="INDUSTRY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old_x002d_To" ma:index="17" nillable="true" ma:displayName="Sold-To" ma:internalName="Sold_x002d_To">
      <xsd:simpleType>
        <xsd:restriction base="dms:Text"/>
      </xsd:simpleType>
    </xsd:element>
    <xsd:element name="SalesDistrictTitle" ma:index="20" nillable="true" ma:displayName="SalesDistrictTitle" ma:list="{50370e94-047c-45fb-b566-fc64f91bea86}" ma:internalName="SalesDistrictTitle" ma:readOnly="tru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roductStatus" ma:index="21" nillable="true" ma:displayName="ProductStatus" ma:list="{297B7C7A-5D0D-4982-9702-EA99FBB4A83E}" ma:internalName="ProductStatus" ma:readOnly="true" ma:showField="CalculatedStatus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ecurityType" ma:index="26" nillable="true" ma:displayName="SecurityType" ma:default="Secured Only" ma:format="Dropdown" ma:internalName="SecurityType">
      <xsd:simpleType>
        <xsd:restriction base="dms:Choice">
          <xsd:enumeration value="Public"/>
          <xsd:enumeration value="Secured Only"/>
        </xsd:restriction>
      </xsd:simpleType>
    </xsd:element>
    <xsd:element name="CategoryTitle" ma:index="27" nillable="true" ma:displayName="CategoryTitle" ma:list="{86fa95bb-c809-49ce-a1fb-f4fb7b1949a0}" ma:internalName="CategoryTitle" ma:readOnly="tru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ustomerGroup" ma:index="28" nillable="true" ma:displayName="CustomerGroup" ma:list="{1d487369-79c1-471a-aef5-6554842fae80}" ma:internalName="CustomerGroup" ma:showField="CustomerGroupI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ustomer_x0020_Name" ma:index="29" nillable="true" ma:displayName="Customer Name" ma:list="{a26128da-408a-40e4-8f46-322bff40bfec}" ma:internalName="Customer_x0020_Name" ma:showField="Title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0E28702-B32B-4F29-9B2B-7FEE99FA56DD}">
  <ds:schemaRefs>
    <ds:schemaRef ds:uri="http://purl.org/dc/elements/1.1/"/>
    <ds:schemaRef ds:uri="http://purl.org/dc/terms/"/>
    <ds:schemaRef ds:uri="http://schemas.microsoft.com/office/infopath/2007/PartnerControls"/>
    <ds:schemaRef ds:uri="http://schemas.microsoft.com/office/2006/documentManagement/types"/>
    <ds:schemaRef ds:uri="a34b554d-fde0-4200-94a1-08f230035bbc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914D3CA-7EA7-4CC7-8E5A-E6B0BC3AEFA2}"/>
</file>

<file path=customXml/itemProps3.xml><?xml version="1.0" encoding="utf-8"?>
<ds:datastoreItem xmlns:ds="http://schemas.openxmlformats.org/officeDocument/2006/customXml" ds:itemID="{5407EC0B-C470-4453-87FF-C2417E5ECA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M17 PowerPoint</Template>
  <TotalTime>4870</TotalTime>
  <Words>189</Words>
  <Application>Microsoft Office PowerPoint</Application>
  <PresentationFormat>On-screen Show (4:3)</PresentationFormat>
  <Paragraphs>91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Tennant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S16-customer presentation-de-de</dc:title>
  <dc:creator>Zintl, Cristina</dc:creator>
  <cp:lastModifiedBy>BT</cp:lastModifiedBy>
  <cp:revision>93</cp:revision>
  <cp:lastPrinted>2014-11-17T19:40:20Z</cp:lastPrinted>
  <dcterms:created xsi:type="dcterms:W3CDTF">2016-02-08T20:20:45Z</dcterms:created>
  <dcterms:modified xsi:type="dcterms:W3CDTF">2020-07-31T13:19:13Z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0x01010044891378B513214FBD163B593C0FE3ED</vt:lpwstr>
  </property>
</Properties>
</file>