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3" r:id="rId4"/>
  </p:sldMasterIdLst>
  <p:notesMasterIdLst>
    <p:notesMasterId r:id="rId51"/>
  </p:notesMasterIdLst>
  <p:handoutMasterIdLst>
    <p:handoutMasterId r:id="rId52"/>
  </p:handoutMasterIdLst>
  <p:sldIdLst>
    <p:sldId id="256" r:id="rId5"/>
    <p:sldId id="459" r:id="rId6"/>
    <p:sldId id="457" r:id="rId7"/>
    <p:sldId id="463" r:id="rId8"/>
    <p:sldId id="502" r:id="rId9"/>
    <p:sldId id="460" r:id="rId10"/>
    <p:sldId id="458" r:id="rId11"/>
    <p:sldId id="628" r:id="rId12"/>
    <p:sldId id="676" r:id="rId13"/>
    <p:sldId id="674" r:id="rId14"/>
    <p:sldId id="672" r:id="rId15"/>
    <p:sldId id="629" r:id="rId16"/>
    <p:sldId id="637" r:id="rId17"/>
    <p:sldId id="638" r:id="rId18"/>
    <p:sldId id="639" r:id="rId19"/>
    <p:sldId id="640" r:id="rId20"/>
    <p:sldId id="641" r:id="rId21"/>
    <p:sldId id="642" r:id="rId22"/>
    <p:sldId id="643" r:id="rId23"/>
    <p:sldId id="644" r:id="rId24"/>
    <p:sldId id="645" r:id="rId25"/>
    <p:sldId id="646" r:id="rId26"/>
    <p:sldId id="647" r:id="rId27"/>
    <p:sldId id="648" r:id="rId28"/>
    <p:sldId id="631" r:id="rId29"/>
    <p:sldId id="650" r:id="rId30"/>
    <p:sldId id="651" r:id="rId31"/>
    <p:sldId id="652" r:id="rId32"/>
    <p:sldId id="653" r:id="rId33"/>
    <p:sldId id="654" r:id="rId34"/>
    <p:sldId id="632" r:id="rId35"/>
    <p:sldId id="658" r:id="rId36"/>
    <p:sldId id="660" r:id="rId37"/>
    <p:sldId id="661" r:id="rId38"/>
    <p:sldId id="634" r:id="rId39"/>
    <p:sldId id="664" r:id="rId40"/>
    <p:sldId id="665" r:id="rId41"/>
    <p:sldId id="667" r:id="rId42"/>
    <p:sldId id="668" r:id="rId43"/>
    <p:sldId id="669" r:id="rId44"/>
    <p:sldId id="670" r:id="rId45"/>
    <p:sldId id="636" r:id="rId46"/>
    <p:sldId id="671" r:id="rId47"/>
    <p:sldId id="677" r:id="rId48"/>
    <p:sldId id="583" r:id="rId49"/>
    <p:sldId id="675" r:id="rId50"/>
  </p:sldIdLst>
  <p:sldSz cx="9144000" cy="6858000" type="screen4x3"/>
  <p:notesSz cx="7010400" cy="9296400"/>
  <p:defaultTextStyle>
    <a:defPPr>
      <a:defRPr lang="en-US"/>
    </a:defPPr>
    <a:lvl1pPr algn="ctr" rtl="0" fontAlgn="base">
      <a:spcBef>
        <a:spcPct val="0"/>
      </a:spcBef>
      <a:spcAft>
        <a:spcPct val="0"/>
      </a:spcAft>
      <a:defRPr b="1" kern="1200">
        <a:solidFill>
          <a:srgbClr val="4D4F53"/>
        </a:solidFill>
        <a:latin typeface="Arial" charset="0"/>
        <a:ea typeface="ＭＳ Ｐゴシック" charset="-128"/>
        <a:cs typeface="+mn-cs"/>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1">
          <p15:clr>
            <a:srgbClr val="A4A3A4"/>
          </p15:clr>
        </p15:guide>
        <p15:guide id="2" orient="horz" pos="3652">
          <p15:clr>
            <a:srgbClr val="A4A3A4"/>
          </p15:clr>
        </p15:guide>
        <p15:guide id="3" pos="2880">
          <p15:clr>
            <a:srgbClr val="A4A3A4"/>
          </p15:clr>
        </p15:guide>
        <p15:guide id="4" pos="210">
          <p15:clr>
            <a:srgbClr val="A4A3A4"/>
          </p15:clr>
        </p15:guide>
        <p15:guide id="5" pos="557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BC7"/>
    <a:srgbClr val="007AC9"/>
    <a:srgbClr val="9FEAFF"/>
    <a:srgbClr val="D9F7FF"/>
    <a:srgbClr val="4D4F53"/>
    <a:srgbClr val="EE7000"/>
    <a:srgbClr val="80C535"/>
    <a:srgbClr val="CC0000"/>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25" autoAdjust="0"/>
    <p:restoredTop sz="94434" autoAdjust="0"/>
  </p:normalViewPr>
  <p:slideViewPr>
    <p:cSldViewPr snapToGrid="0">
      <p:cViewPr varScale="1">
        <p:scale>
          <a:sx n="82" d="100"/>
          <a:sy n="82" d="100"/>
        </p:scale>
        <p:origin x="1550" y="58"/>
      </p:cViewPr>
      <p:guideLst>
        <p:guide orient="horz" pos="2161"/>
        <p:guide orient="horz" pos="3652"/>
        <p:guide pos="2880"/>
        <p:guide pos="210"/>
        <p:guide pos="5570"/>
      </p:guideLst>
    </p:cSldViewPr>
  </p:slideViewPr>
  <p:outlineViewPr>
    <p:cViewPr>
      <p:scale>
        <a:sx n="33" d="100"/>
        <a:sy n="33" d="100"/>
      </p:scale>
      <p:origin x="71" y="83172"/>
    </p:cViewPr>
  </p:outlineViewPr>
  <p:notesTextViewPr>
    <p:cViewPr>
      <p:scale>
        <a:sx n="100" d="100"/>
        <a:sy n="100" d="100"/>
      </p:scale>
      <p:origin x="0" y="0"/>
    </p:cViewPr>
  </p:notesTextViewPr>
  <p:sorterViewPr>
    <p:cViewPr>
      <p:scale>
        <a:sx n="90" d="100"/>
        <a:sy n="90" d="100"/>
      </p:scale>
      <p:origin x="0" y="-4524"/>
    </p:cViewPr>
  </p:sorterViewPr>
  <p:notesViewPr>
    <p:cSldViewPr snapToGrid="0">
      <p:cViewPr varScale="1">
        <p:scale>
          <a:sx n="100" d="100"/>
          <a:sy n="100" d="100"/>
        </p:scale>
        <p:origin x="-2460"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8" Type="http://schemas.openxmlformats.org/officeDocument/2006/relationships/slide" Target="../slides/slide25.xml"/><Relationship Id="rId3" Type="http://schemas.openxmlformats.org/officeDocument/2006/relationships/slide" Target="../slides/slide35.xml"/><Relationship Id="rId7" Type="http://schemas.openxmlformats.org/officeDocument/2006/relationships/slide" Target="../slides/slide4.xml"/><Relationship Id="rId2" Type="http://schemas.openxmlformats.org/officeDocument/2006/relationships/slide" Target="../slides/slide31.xml"/><Relationship Id="rId1" Type="http://schemas.openxmlformats.org/officeDocument/2006/relationships/slide" Target="../slides/slide5.xml"/><Relationship Id="rId6" Type="http://schemas.openxmlformats.org/officeDocument/2006/relationships/slide" Target="../slides/slide7.xml"/><Relationship Id="rId5" Type="http://schemas.openxmlformats.org/officeDocument/2006/relationships/slide" Target="../slides/slide45.xml"/><Relationship Id="rId4" Type="http://schemas.openxmlformats.org/officeDocument/2006/relationships/slide" Target="../slides/slide42.xml"/><Relationship Id="rId9"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1AA060-DA19-4E86-B9AB-A4A5D03C2FC7}" type="doc">
      <dgm:prSet loTypeId="urn:microsoft.com/office/officeart/2005/8/layout/cycle5" loCatId="cycle" qsTypeId="urn:microsoft.com/office/officeart/2005/8/quickstyle/simple1" qsCatId="simple" csTypeId="urn:microsoft.com/office/officeart/2005/8/colors/accent1_2" csCatId="accent1" phldr="1"/>
      <dgm:spPr>
        <a:scene3d>
          <a:camera prst="orthographicFront"/>
          <a:lightRig rig="morning" dir="t"/>
        </a:scene3d>
      </dgm:spPr>
      <dgm:t>
        <a:bodyPr/>
        <a:lstStyle/>
        <a:p>
          <a:endParaRPr lang="en-US"/>
        </a:p>
      </dgm:t>
    </dgm:pt>
    <dgm:pt modelId="{01EF68A5-BCB5-4E98-85CA-4D0FEA3F35B0}">
      <dgm:prSet phldrT="[Text]"/>
      <dgm:spPr>
        <a:solidFill>
          <a:srgbClr val="009BC7"/>
        </a:solidFill>
        <a:scene3d>
          <a:camera prst="orthographicFront"/>
          <a:lightRig rig="morning" dir="t"/>
        </a:scene3d>
        <a:sp3d extrusionH="31750" contourW="19050" prstMaterial="metal">
          <a:bevelT w="260350" prst="coolSlant"/>
        </a:sp3d>
      </dgm:spPr>
      <dgm:t>
        <a:bodyPr/>
        <a:lstStyle/>
        <a:p>
          <a:r>
            <a:rPr lang="en-US" b="1" dirty="0"/>
            <a:t>Messages</a:t>
          </a: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112F938B-8148-457B-BE73-C96C0C10B981}" type="parTrans" cxnId="{639EFC94-9ACA-4BB1-A152-8CEBBEB80FB8}">
      <dgm:prSet/>
      <dgm:spPr/>
      <dgm:t>
        <a:bodyPr/>
        <a:lstStyle/>
        <a:p>
          <a:endParaRPr lang="en-US"/>
        </a:p>
      </dgm:t>
    </dgm:pt>
    <dgm:pt modelId="{2C9AC523-5828-493B-BF52-F2DB7E6A7906}" type="sibTrans" cxnId="{639EFC94-9ACA-4BB1-A152-8CEBBEB80FB8}">
      <dgm:prSet/>
      <dgm:spPr>
        <a:ln>
          <a:tailEnd type="triangle"/>
        </a:ln>
        <a:scene3d>
          <a:camera prst="orthographicFront"/>
          <a:lightRig rig="morning" dir="t"/>
        </a:scene3d>
        <a:sp3d extrusionH="31750" contourW="19050" prstMaterial="metal">
          <a:bevelT w="260350" prst="coolSlant"/>
        </a:sp3d>
      </dgm:spPr>
      <dgm:t>
        <a:bodyPr/>
        <a:lstStyle/>
        <a:p>
          <a:endParaRPr lang="en-US"/>
        </a:p>
      </dgm:t>
    </dgm:pt>
    <dgm:pt modelId="{5011C622-EEA6-4C56-A102-8557AE9D370B}">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a:t>Enhance Facility Image</a:t>
          </a: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225D6833-9507-4B12-A7ED-3BA3F3DFA761}" type="parTrans" cxnId="{F7282816-095E-492D-96E7-2A9851BDB22C}">
      <dgm:prSet/>
      <dgm:spPr/>
      <dgm:t>
        <a:bodyPr/>
        <a:lstStyle/>
        <a:p>
          <a:endParaRPr lang="en-US"/>
        </a:p>
      </dgm:t>
    </dgm:pt>
    <dgm:pt modelId="{2111EA17-9CF7-4637-81DA-9C68BCFA1970}" type="sibTrans" cxnId="{F7282816-095E-492D-96E7-2A9851BDB22C}">
      <dgm:prSet/>
      <dgm:spPr>
        <a:ln>
          <a:solidFill>
            <a:srgbClr val="4D4F53"/>
          </a:solidFill>
        </a:ln>
        <a:scene3d>
          <a:camera prst="orthographicFront"/>
          <a:lightRig rig="morning" dir="t"/>
        </a:scene3d>
        <a:sp3d extrusionH="31750" contourW="19050" prstMaterial="metal">
          <a:bevelT w="260350" prst="coolSlant"/>
        </a:sp3d>
      </dgm:spPr>
      <dgm:t>
        <a:bodyPr/>
        <a:lstStyle/>
        <a:p>
          <a:endParaRPr lang="en-US"/>
        </a:p>
      </dgm:t>
    </dgm:pt>
    <dgm:pt modelId="{517565A4-D313-40A9-BBA3-E9673E97F4F6}">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a:t>Easy Operation &amp; Maintenance</a:t>
          </a: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236169DB-09EE-41BB-8D3A-F7D969C77A19}" type="parTrans" cxnId="{233E7534-2FCE-4F03-ACBE-EF5062DB8288}">
      <dgm:prSet/>
      <dgm:spPr/>
      <dgm:t>
        <a:bodyPr/>
        <a:lstStyle/>
        <a:p>
          <a:endParaRPr lang="en-US"/>
        </a:p>
      </dgm:t>
    </dgm:pt>
    <dgm:pt modelId="{B9923BE3-C431-4D0B-9274-20050D9BFA8A}" type="sibTrans" cxnId="{233E7534-2FCE-4F03-ACBE-EF5062DB8288}">
      <dgm:prSet/>
      <dgm:spPr>
        <a:ln>
          <a:solidFill>
            <a:srgbClr val="4D4F53"/>
          </a:solidFill>
        </a:ln>
        <a:scene3d>
          <a:camera prst="orthographicFront"/>
          <a:lightRig rig="morning" dir="t"/>
        </a:scene3d>
        <a:sp3d extrusionH="31750" contourW="19050" prstMaterial="metal">
          <a:bevelT w="260350" prst="coolSlant"/>
        </a:sp3d>
      </dgm:spPr>
      <dgm:t>
        <a:bodyPr/>
        <a:lstStyle/>
        <a:p>
          <a:endParaRPr lang="en-US"/>
        </a:p>
      </dgm:t>
    </dgm:pt>
    <dgm:pt modelId="{F2742EA2-4471-467C-A40D-8C83076F7B84}">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a:t>M20/M30 Options</a:t>
          </a: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2DBF8380-8C9F-4F63-9149-44DE84DAA8A7}" type="parTrans" cxnId="{42512F22-88FF-464A-AB2D-A8B3D8299476}">
      <dgm:prSet/>
      <dgm:spPr/>
      <dgm:t>
        <a:bodyPr/>
        <a:lstStyle/>
        <a:p>
          <a:endParaRPr lang="en-US"/>
        </a:p>
      </dgm:t>
    </dgm:pt>
    <dgm:pt modelId="{6BA135A2-0069-4645-93BD-172CC5CFE82F}" type="sibTrans" cxnId="{42512F22-88FF-464A-AB2D-A8B3D8299476}">
      <dgm:prSet/>
      <dgm:spPr>
        <a:scene3d>
          <a:camera prst="orthographicFront"/>
          <a:lightRig rig="morning" dir="t"/>
        </a:scene3d>
        <a:sp3d extrusionH="31750" contourW="19050" prstMaterial="metal">
          <a:bevelT w="260350" prst="coolSlant"/>
        </a:sp3d>
      </dgm:spPr>
      <dgm:t>
        <a:bodyPr/>
        <a:lstStyle/>
        <a:p>
          <a:endParaRPr lang="en-US"/>
        </a:p>
      </dgm:t>
    </dgm:pt>
    <dgm:pt modelId="{FD603215-4E75-44B0-AF32-02205BF901A2}">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a:t>Comparisons</a:t>
          </a:r>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52FA4F7D-B6C1-426B-B945-B6C06CE3A242}" type="parTrans" cxnId="{674B0DF6-D170-4E6F-B0B3-CD47188A9211}">
      <dgm:prSet/>
      <dgm:spPr/>
      <dgm:t>
        <a:bodyPr/>
        <a:lstStyle/>
        <a:p>
          <a:endParaRPr lang="en-US"/>
        </a:p>
      </dgm:t>
    </dgm:pt>
    <dgm:pt modelId="{2C7255DA-4767-48F1-BB78-87291E77D27F}" type="sibTrans" cxnId="{674B0DF6-D170-4E6F-B0B3-CD47188A9211}">
      <dgm:prSet/>
      <dgm:spPr>
        <a:scene3d>
          <a:camera prst="orthographicFront"/>
          <a:lightRig rig="morning" dir="t"/>
        </a:scene3d>
        <a:sp3d extrusionH="31750" contourW="19050" prstMaterial="metal">
          <a:bevelT w="260350" prst="coolSlant"/>
        </a:sp3d>
      </dgm:spPr>
      <dgm:t>
        <a:bodyPr/>
        <a:lstStyle/>
        <a:p>
          <a:endParaRPr lang="en-US"/>
        </a:p>
      </dgm:t>
    </dgm:pt>
    <dgm:pt modelId="{7AECA3BF-F510-4C78-8206-24A312CF5534}">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a:t>Primary Messaging</a:t>
          </a:r>
        </a:p>
      </dgm:t>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957E1032-D2FC-42ED-9107-612B5F2BB631}" type="parTrans" cxnId="{0ECF1EEC-4097-4CA7-9EA4-D0DA2456835E}">
      <dgm:prSet/>
      <dgm:spPr/>
      <dgm:t>
        <a:bodyPr/>
        <a:lstStyle/>
        <a:p>
          <a:endParaRPr lang="en-US"/>
        </a:p>
      </dgm:t>
    </dgm:pt>
    <dgm:pt modelId="{CD1F7D89-C8FF-426C-8FB0-1CD51D7A7869}" type="sibTrans" cxnId="{0ECF1EEC-4097-4CA7-9EA4-D0DA2456835E}">
      <dgm:prSet/>
      <dgm:spPr>
        <a:ln>
          <a:solidFill>
            <a:srgbClr val="4D4F53"/>
          </a:solidFill>
        </a:ln>
        <a:scene3d>
          <a:camera prst="orthographicFront"/>
          <a:lightRig rig="morning" dir="t"/>
        </a:scene3d>
        <a:sp3d extrusionH="31750" contourW="19050" prstMaterial="metal">
          <a:bevelT w="260350" prst="coolSlant"/>
        </a:sp3d>
      </dgm:spPr>
      <dgm:t>
        <a:bodyPr/>
        <a:lstStyle/>
        <a:p>
          <a:endParaRPr lang="en-US"/>
        </a:p>
      </dgm:t>
    </dgm:pt>
    <dgm:pt modelId="{7670EAE3-FF04-4C67-90EB-19148EB41601}">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a:t>Target Verticals Key Attributes</a:t>
          </a:r>
        </a:p>
      </dgm:t>
      <dgm:extLst>
        <a:ext uri="{E40237B7-FDA0-4F09-8148-C483321AD2D9}">
          <dgm14:cNvPr xmlns:dgm14="http://schemas.microsoft.com/office/drawing/2010/diagram" id="0" name="">
            <a:hlinkClick xmlns:r="http://schemas.openxmlformats.org/officeDocument/2006/relationships" r:id="rId7" action="ppaction://hlinksldjump"/>
          </dgm14:cNvPr>
        </a:ext>
      </dgm:extLst>
    </dgm:pt>
    <dgm:pt modelId="{1677D075-DA1B-4DBB-8B5F-8F7D4548236F}" type="parTrans" cxnId="{B87844DD-A53C-45B0-B13F-5EF8C39E6B4A}">
      <dgm:prSet/>
      <dgm:spPr/>
      <dgm:t>
        <a:bodyPr/>
        <a:lstStyle/>
        <a:p>
          <a:endParaRPr lang="en-US"/>
        </a:p>
      </dgm:t>
    </dgm:pt>
    <dgm:pt modelId="{7943FA38-F5CF-4DEB-84B5-AAD12558E338}" type="sibTrans" cxnId="{B87844DD-A53C-45B0-B13F-5EF8C39E6B4A}">
      <dgm:prSet/>
      <dgm:spPr>
        <a:ln>
          <a:solidFill>
            <a:srgbClr val="4D4F53"/>
          </a:solidFill>
        </a:ln>
        <a:scene3d>
          <a:camera prst="orthographicFront"/>
          <a:lightRig rig="morning" dir="t"/>
        </a:scene3d>
        <a:sp3d extrusionH="31750" contourW="19050" prstMaterial="metal">
          <a:bevelT w="260350" prst="coolSlant"/>
        </a:sp3d>
      </dgm:spPr>
      <dgm:t>
        <a:bodyPr/>
        <a:lstStyle/>
        <a:p>
          <a:endParaRPr lang="en-US"/>
        </a:p>
      </dgm:t>
    </dgm:pt>
    <dgm:pt modelId="{7992EC8A-FB8E-43FE-BCB3-07DA58CBFC44}">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a:t>Key Competitive Attributes</a:t>
          </a: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1DA9BC4D-A2AC-4D15-8CEF-3AFDE456E327}" type="parTrans" cxnId="{74C60E5A-4962-4747-8AA6-D674371FA6CC}">
      <dgm:prSet/>
      <dgm:spPr/>
      <dgm:t>
        <a:bodyPr/>
        <a:lstStyle/>
        <a:p>
          <a:endParaRPr lang="en-US"/>
        </a:p>
      </dgm:t>
    </dgm:pt>
    <dgm:pt modelId="{EBFA5F4A-B9C7-4958-9B60-17101A57FBC6}" type="sibTrans" cxnId="{74C60E5A-4962-4747-8AA6-D674371FA6CC}">
      <dgm:prSet/>
      <dgm:spPr>
        <a:ln w="19050">
          <a:headEnd type="none" w="med" len="med"/>
          <a:tailEnd type="triangle" w="med" len="med"/>
        </a:ln>
        <a:scene3d>
          <a:camera prst="orthographicFront"/>
          <a:lightRig rig="morning" dir="t"/>
        </a:scene3d>
        <a:sp3d extrusionH="31750" contourW="19050" prstMaterial="metal">
          <a:bevelT w="260350" prst="coolSlant"/>
        </a:sp3d>
      </dgm:spPr>
      <dgm:t>
        <a:bodyPr/>
        <a:lstStyle/>
        <a:p>
          <a:endParaRPr lang="en-US"/>
        </a:p>
      </dgm:t>
    </dgm:pt>
    <dgm:pt modelId="{57E85345-29F9-44FC-9BE2-054E375164ED}">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a:t>Maintain Health &amp; Safety</a:t>
          </a:r>
        </a:p>
      </dgm:t>
      <dgm:extLst>
        <a:ext uri="{E40237B7-FDA0-4F09-8148-C483321AD2D9}">
          <dgm14:cNvPr xmlns:dgm14="http://schemas.microsoft.com/office/drawing/2010/diagram" id="0" name="">
            <a:hlinkClick xmlns:r="http://schemas.openxmlformats.org/officeDocument/2006/relationships" r:id="rId8" action="ppaction://hlinksldjump"/>
          </dgm14:cNvPr>
        </a:ext>
      </dgm:extLst>
    </dgm:pt>
    <dgm:pt modelId="{42A39D71-90A9-4C1A-AFA9-2CF7B35D31DC}" type="parTrans" cxnId="{735C0CAE-ADD9-4423-9F4C-2C287ED92A26}">
      <dgm:prSet/>
      <dgm:spPr/>
      <dgm:t>
        <a:bodyPr/>
        <a:lstStyle/>
        <a:p>
          <a:endParaRPr lang="en-US"/>
        </a:p>
      </dgm:t>
    </dgm:pt>
    <dgm:pt modelId="{C21E6649-6BF0-44E8-A072-5158CCF2F7D5}" type="sibTrans" cxnId="{735C0CAE-ADD9-4423-9F4C-2C287ED92A26}">
      <dgm:prSet/>
      <dgm:spPr>
        <a:scene3d>
          <a:camera prst="orthographicFront"/>
          <a:lightRig rig="morning" dir="t"/>
        </a:scene3d>
        <a:sp3d extrusionH="31750" contourW="19050" prstMaterial="metal">
          <a:bevelT w="260350" prst="coolSlant"/>
        </a:sp3d>
      </dgm:spPr>
      <dgm:t>
        <a:bodyPr/>
        <a:lstStyle/>
        <a:p>
          <a:endParaRPr lang="en-US"/>
        </a:p>
      </dgm:t>
    </dgm:pt>
    <dgm:pt modelId="{CCEF8736-773B-4BA5-9BCB-A6365C5676F3}">
      <dgm:prSet/>
      <dgm:spPr>
        <a:solidFill>
          <a:schemeClr val="bg2">
            <a:lumMod val="75000"/>
            <a:lumOff val="25000"/>
          </a:schemeClr>
        </a:solidFill>
        <a:scene3d>
          <a:camera prst="orthographicFront"/>
          <a:lightRig rig="morning" dir="t"/>
        </a:scene3d>
        <a:sp3d extrusionH="31750" contourW="19050">
          <a:bevelT w="260350"/>
        </a:sp3d>
      </dgm:spPr>
      <dgm:t>
        <a:bodyPr/>
        <a:lstStyle/>
        <a:p>
          <a:r>
            <a:rPr lang="en-US" b="1" dirty="0"/>
            <a:t>Reduce Cost to Clean</a:t>
          </a:r>
        </a:p>
      </dgm:t>
      <dgm:extLst>
        <a:ext uri="{E40237B7-FDA0-4F09-8148-C483321AD2D9}">
          <dgm14:cNvPr xmlns:dgm14="http://schemas.microsoft.com/office/drawing/2010/diagram" id="0" name="">
            <a:hlinkClick xmlns:r="http://schemas.openxmlformats.org/officeDocument/2006/relationships" r:id="rId9" action="ppaction://hlinksldjump"/>
          </dgm14:cNvPr>
        </a:ext>
      </dgm:extLst>
    </dgm:pt>
    <dgm:pt modelId="{1351C2D9-8EE0-453F-9E2A-C7B0FD36BF61}" type="parTrans" cxnId="{C1B04ACF-6E08-4B00-AB43-CD7B0F8D57DF}">
      <dgm:prSet/>
      <dgm:spPr/>
      <dgm:t>
        <a:bodyPr/>
        <a:lstStyle/>
        <a:p>
          <a:endParaRPr lang="en-US"/>
        </a:p>
      </dgm:t>
    </dgm:pt>
    <dgm:pt modelId="{2FF130E1-DDDE-441D-BCE6-5BC72B3E85A5}" type="sibTrans" cxnId="{C1B04ACF-6E08-4B00-AB43-CD7B0F8D57DF}">
      <dgm:prSet/>
      <dgm:spPr>
        <a:ln w="28575">
          <a:tailEnd type="triangle"/>
        </a:ln>
      </dgm:spPr>
      <dgm:t>
        <a:bodyPr/>
        <a:lstStyle/>
        <a:p>
          <a:endParaRPr lang="en-US"/>
        </a:p>
      </dgm:t>
    </dgm:pt>
    <dgm:pt modelId="{7770383E-B0DF-4617-B10E-E1499C96C7D4}" type="pres">
      <dgm:prSet presAssocID="{A31AA060-DA19-4E86-B9AB-A4A5D03C2FC7}" presName="cycle" presStyleCnt="0">
        <dgm:presLayoutVars>
          <dgm:dir/>
          <dgm:resizeHandles val="exact"/>
        </dgm:presLayoutVars>
      </dgm:prSet>
      <dgm:spPr/>
    </dgm:pt>
    <dgm:pt modelId="{380A4EA7-219B-4641-93F1-CC0BFD1DF457}" type="pres">
      <dgm:prSet presAssocID="{01EF68A5-BCB5-4E98-85CA-4D0FEA3F35B0}" presName="node" presStyleLbl="node1" presStyleIdx="0" presStyleCnt="10" custScaleX="132643" custScaleY="143575">
        <dgm:presLayoutVars>
          <dgm:bulletEnabled val="1"/>
        </dgm:presLayoutVars>
      </dgm:prSet>
      <dgm:spPr/>
    </dgm:pt>
    <dgm:pt modelId="{55571D94-B8F6-49D6-B1CB-1ACB66251D8C}" type="pres">
      <dgm:prSet presAssocID="{01EF68A5-BCB5-4E98-85CA-4D0FEA3F35B0}" presName="spNode" presStyleCnt="0"/>
      <dgm:spPr>
        <a:scene3d>
          <a:camera prst="orthographicFront"/>
          <a:lightRig rig="morning" dir="t"/>
        </a:scene3d>
        <a:sp3d extrusionH="31750" contourW="19050" prstMaterial="metal">
          <a:bevelT w="260350" prst="coolSlant"/>
        </a:sp3d>
      </dgm:spPr>
    </dgm:pt>
    <dgm:pt modelId="{F4023822-B71E-4D77-9D54-43D8D706B9FA}" type="pres">
      <dgm:prSet presAssocID="{2C9AC523-5828-493B-BF52-F2DB7E6A7906}" presName="sibTrans" presStyleLbl="sibTrans1D1" presStyleIdx="0" presStyleCnt="10"/>
      <dgm:spPr/>
    </dgm:pt>
    <dgm:pt modelId="{A91032AD-C279-4B85-A329-F0DD50260DC1}" type="pres">
      <dgm:prSet presAssocID="{7AECA3BF-F510-4C78-8206-24A312CF5534}" presName="node" presStyleLbl="node1" presStyleIdx="1" presStyleCnt="10" custScaleX="132643" custScaleY="143575">
        <dgm:presLayoutVars>
          <dgm:bulletEnabled val="1"/>
        </dgm:presLayoutVars>
      </dgm:prSet>
      <dgm:spPr/>
    </dgm:pt>
    <dgm:pt modelId="{4F7D28AA-D28F-4F6B-BB90-1B5C38671BBA}" type="pres">
      <dgm:prSet presAssocID="{7AECA3BF-F510-4C78-8206-24A312CF5534}" presName="spNode" presStyleCnt="0"/>
      <dgm:spPr>
        <a:scene3d>
          <a:camera prst="orthographicFront"/>
          <a:lightRig rig="morning" dir="t"/>
        </a:scene3d>
        <a:sp3d extrusionH="31750" contourW="19050" prstMaterial="metal">
          <a:bevelT w="260350" prst="coolSlant"/>
        </a:sp3d>
      </dgm:spPr>
    </dgm:pt>
    <dgm:pt modelId="{208B2727-A6C5-495C-B47E-E4B8F51F16CB}" type="pres">
      <dgm:prSet presAssocID="{CD1F7D89-C8FF-426C-8FB0-1CD51D7A7869}" presName="sibTrans" presStyleLbl="sibTrans1D1" presStyleIdx="1" presStyleCnt="10"/>
      <dgm:spPr/>
    </dgm:pt>
    <dgm:pt modelId="{640F0AD6-3940-486D-8AA2-01E541CEAB9E}" type="pres">
      <dgm:prSet presAssocID="{7670EAE3-FF04-4C67-90EB-19148EB41601}" presName="node" presStyleLbl="node1" presStyleIdx="2" presStyleCnt="10" custScaleX="132643" custScaleY="143575">
        <dgm:presLayoutVars>
          <dgm:bulletEnabled val="1"/>
        </dgm:presLayoutVars>
      </dgm:prSet>
      <dgm:spPr/>
    </dgm:pt>
    <dgm:pt modelId="{D7ACA927-0E8E-4B19-99C1-1677D3A8AAAF}" type="pres">
      <dgm:prSet presAssocID="{7670EAE3-FF04-4C67-90EB-19148EB41601}" presName="spNode" presStyleCnt="0"/>
      <dgm:spPr>
        <a:scene3d>
          <a:camera prst="orthographicFront"/>
          <a:lightRig rig="morning" dir="t"/>
        </a:scene3d>
        <a:sp3d extrusionH="31750" contourW="19050" prstMaterial="metal">
          <a:bevelT w="260350" prst="coolSlant"/>
        </a:sp3d>
      </dgm:spPr>
    </dgm:pt>
    <dgm:pt modelId="{577DA17F-B9E4-4E62-88C3-B5E871B56188}" type="pres">
      <dgm:prSet presAssocID="{7943FA38-F5CF-4DEB-84B5-AAD12558E338}" presName="sibTrans" presStyleLbl="sibTrans1D1" presStyleIdx="2" presStyleCnt="10"/>
      <dgm:spPr/>
    </dgm:pt>
    <dgm:pt modelId="{EBFCBCAE-32CF-4666-B1FD-97D2D23185FB}" type="pres">
      <dgm:prSet presAssocID="{7992EC8A-FB8E-43FE-BCB3-07DA58CBFC44}" presName="node" presStyleLbl="node1" presStyleIdx="3" presStyleCnt="10" custScaleX="132643" custScaleY="143575">
        <dgm:presLayoutVars>
          <dgm:bulletEnabled val="1"/>
        </dgm:presLayoutVars>
      </dgm:prSet>
      <dgm:spPr/>
    </dgm:pt>
    <dgm:pt modelId="{5DECC892-B07E-45B2-9DBF-413DB2D3DA51}" type="pres">
      <dgm:prSet presAssocID="{7992EC8A-FB8E-43FE-BCB3-07DA58CBFC44}" presName="spNode" presStyleCnt="0"/>
      <dgm:spPr>
        <a:scene3d>
          <a:camera prst="orthographicFront"/>
          <a:lightRig rig="morning" dir="t"/>
        </a:scene3d>
        <a:sp3d extrusionH="31750" contourW="19050" prstMaterial="metal">
          <a:bevelT w="260350" prst="coolSlant"/>
        </a:sp3d>
      </dgm:spPr>
    </dgm:pt>
    <dgm:pt modelId="{8A0E8CE2-6046-452F-87DF-08E4C4EA68A7}" type="pres">
      <dgm:prSet presAssocID="{EBFA5F4A-B9C7-4958-9B60-17101A57FBC6}" presName="sibTrans" presStyleLbl="sibTrans1D1" presStyleIdx="3" presStyleCnt="10"/>
      <dgm:spPr/>
    </dgm:pt>
    <dgm:pt modelId="{CD3E93BD-77AF-495D-BDE9-9611579939F3}" type="pres">
      <dgm:prSet presAssocID="{CCEF8736-773B-4BA5-9BCB-A6365C5676F3}" presName="node" presStyleLbl="node1" presStyleIdx="4" presStyleCnt="10" custScaleX="129884" custScaleY="140969">
        <dgm:presLayoutVars>
          <dgm:bulletEnabled val="1"/>
        </dgm:presLayoutVars>
      </dgm:prSet>
      <dgm:spPr/>
    </dgm:pt>
    <dgm:pt modelId="{A1DC5DCD-8EE0-4E60-91DD-1BAAD7D358CE}" type="pres">
      <dgm:prSet presAssocID="{CCEF8736-773B-4BA5-9BCB-A6365C5676F3}" presName="spNode" presStyleCnt="0"/>
      <dgm:spPr/>
    </dgm:pt>
    <dgm:pt modelId="{7D3F6C37-73ED-4BC6-A243-C6738784C6E0}" type="pres">
      <dgm:prSet presAssocID="{2FF130E1-DDDE-441D-BCE6-5BC72B3E85A5}" presName="sibTrans" presStyleLbl="sibTrans1D1" presStyleIdx="4" presStyleCnt="10"/>
      <dgm:spPr/>
    </dgm:pt>
    <dgm:pt modelId="{8C434293-A522-4391-84B0-0C31018ECE1C}" type="pres">
      <dgm:prSet presAssocID="{57E85345-29F9-44FC-9BE2-054E375164ED}" presName="node" presStyleLbl="node1" presStyleIdx="5" presStyleCnt="10" custScaleX="132643" custScaleY="143575" custRadScaleRad="100063" custRadScaleInc="9113">
        <dgm:presLayoutVars>
          <dgm:bulletEnabled val="1"/>
        </dgm:presLayoutVars>
      </dgm:prSet>
      <dgm:spPr/>
    </dgm:pt>
    <dgm:pt modelId="{3CC6A34B-0352-466E-84FF-6CD43142D0CC}" type="pres">
      <dgm:prSet presAssocID="{57E85345-29F9-44FC-9BE2-054E375164ED}" presName="spNode" presStyleCnt="0"/>
      <dgm:spPr>
        <a:scene3d>
          <a:camera prst="orthographicFront"/>
          <a:lightRig rig="morning" dir="t"/>
        </a:scene3d>
        <a:sp3d extrusionH="31750" contourW="19050" prstMaterial="metal">
          <a:bevelT w="260350" prst="coolSlant"/>
        </a:sp3d>
      </dgm:spPr>
    </dgm:pt>
    <dgm:pt modelId="{679A2CF2-3214-4559-A300-6C2B5A7B06E9}" type="pres">
      <dgm:prSet presAssocID="{C21E6649-6BF0-44E8-A072-5158CCF2F7D5}" presName="sibTrans" presStyleLbl="sibTrans1D1" presStyleIdx="5" presStyleCnt="10"/>
      <dgm:spPr/>
    </dgm:pt>
    <dgm:pt modelId="{14B3C29A-39CA-40FC-A135-294AF3183D19}" type="pres">
      <dgm:prSet presAssocID="{5011C622-EEA6-4C56-A102-8557AE9D370B}" presName="node" presStyleLbl="node1" presStyleIdx="6" presStyleCnt="10" custScaleX="132643" custScaleY="143575">
        <dgm:presLayoutVars>
          <dgm:bulletEnabled val="1"/>
        </dgm:presLayoutVars>
      </dgm:prSet>
      <dgm:spPr/>
    </dgm:pt>
    <dgm:pt modelId="{A96050BC-CB87-45A2-96B3-630B0806FFC9}" type="pres">
      <dgm:prSet presAssocID="{5011C622-EEA6-4C56-A102-8557AE9D370B}" presName="spNode" presStyleCnt="0"/>
      <dgm:spPr>
        <a:scene3d>
          <a:camera prst="orthographicFront"/>
          <a:lightRig rig="morning" dir="t"/>
        </a:scene3d>
        <a:sp3d extrusionH="31750" contourW="19050" prstMaterial="metal">
          <a:bevelT w="260350" prst="coolSlant"/>
        </a:sp3d>
      </dgm:spPr>
    </dgm:pt>
    <dgm:pt modelId="{22B61887-DE6C-4640-8DFA-F7B72B449AA6}" type="pres">
      <dgm:prSet presAssocID="{2111EA17-9CF7-4637-81DA-9C68BCFA1970}" presName="sibTrans" presStyleLbl="sibTrans1D1" presStyleIdx="6" presStyleCnt="10"/>
      <dgm:spPr/>
    </dgm:pt>
    <dgm:pt modelId="{16DF5C49-78F0-4A72-B577-43ED2115F008}" type="pres">
      <dgm:prSet presAssocID="{517565A4-D313-40A9-BBA3-E9673E97F4F6}" presName="node" presStyleLbl="node1" presStyleIdx="7" presStyleCnt="10" custScaleX="132643" custScaleY="143575">
        <dgm:presLayoutVars>
          <dgm:bulletEnabled val="1"/>
        </dgm:presLayoutVars>
      </dgm:prSet>
      <dgm:spPr/>
    </dgm:pt>
    <dgm:pt modelId="{3B354D14-F268-4822-BC76-B7C2000F6248}" type="pres">
      <dgm:prSet presAssocID="{517565A4-D313-40A9-BBA3-E9673E97F4F6}" presName="spNode" presStyleCnt="0"/>
      <dgm:spPr>
        <a:scene3d>
          <a:camera prst="orthographicFront"/>
          <a:lightRig rig="morning" dir="t"/>
        </a:scene3d>
        <a:sp3d extrusionH="31750" contourW="19050" prstMaterial="metal">
          <a:bevelT w="260350" prst="coolSlant"/>
        </a:sp3d>
      </dgm:spPr>
    </dgm:pt>
    <dgm:pt modelId="{D2A30867-0305-4CAB-9A42-ADE0C7C3879F}" type="pres">
      <dgm:prSet presAssocID="{B9923BE3-C431-4D0B-9274-20050D9BFA8A}" presName="sibTrans" presStyleLbl="sibTrans1D1" presStyleIdx="7" presStyleCnt="10"/>
      <dgm:spPr/>
    </dgm:pt>
    <dgm:pt modelId="{5569BBF2-8F98-4EB5-BE55-AF6E45D2178C}" type="pres">
      <dgm:prSet presAssocID="{F2742EA2-4471-467C-A40D-8C83076F7B84}" presName="node" presStyleLbl="node1" presStyleIdx="8" presStyleCnt="10" custScaleX="132643" custScaleY="143575">
        <dgm:presLayoutVars>
          <dgm:bulletEnabled val="1"/>
        </dgm:presLayoutVars>
      </dgm:prSet>
      <dgm:spPr/>
    </dgm:pt>
    <dgm:pt modelId="{1A60951D-C26F-4903-B388-8A68C80224F8}" type="pres">
      <dgm:prSet presAssocID="{F2742EA2-4471-467C-A40D-8C83076F7B84}" presName="spNode" presStyleCnt="0"/>
      <dgm:spPr>
        <a:scene3d>
          <a:camera prst="orthographicFront"/>
          <a:lightRig rig="morning" dir="t"/>
        </a:scene3d>
        <a:sp3d extrusionH="31750" contourW="19050" prstMaterial="metal">
          <a:bevelT w="260350" prst="coolSlant"/>
        </a:sp3d>
      </dgm:spPr>
    </dgm:pt>
    <dgm:pt modelId="{8A42ECED-7209-4E58-90ED-20E050BBBE52}" type="pres">
      <dgm:prSet presAssocID="{6BA135A2-0069-4645-93BD-172CC5CFE82F}" presName="sibTrans" presStyleLbl="sibTrans1D1" presStyleIdx="8" presStyleCnt="10"/>
      <dgm:spPr/>
    </dgm:pt>
    <dgm:pt modelId="{6817BFC5-3DDA-4C0A-9CDC-B0E747515769}" type="pres">
      <dgm:prSet presAssocID="{FD603215-4E75-44B0-AF32-02205BF901A2}" presName="node" presStyleLbl="node1" presStyleIdx="9" presStyleCnt="10" custScaleX="132643" custScaleY="143575">
        <dgm:presLayoutVars>
          <dgm:bulletEnabled val="1"/>
        </dgm:presLayoutVars>
      </dgm:prSet>
      <dgm:spPr/>
    </dgm:pt>
    <dgm:pt modelId="{E1A2DBE1-B211-4046-8A96-EC3561191C89}" type="pres">
      <dgm:prSet presAssocID="{FD603215-4E75-44B0-AF32-02205BF901A2}" presName="spNode" presStyleCnt="0"/>
      <dgm:spPr>
        <a:scene3d>
          <a:camera prst="orthographicFront"/>
          <a:lightRig rig="morning" dir="t"/>
        </a:scene3d>
        <a:sp3d extrusionH="31750" contourW="19050" prstMaterial="metal">
          <a:bevelT w="260350" prst="coolSlant"/>
        </a:sp3d>
      </dgm:spPr>
    </dgm:pt>
    <dgm:pt modelId="{71F0B90B-9725-4760-845A-405CA22D3FE3}" type="pres">
      <dgm:prSet presAssocID="{2C7255DA-4767-48F1-BB78-87291E77D27F}" presName="sibTrans" presStyleLbl="sibTrans1D1" presStyleIdx="9" presStyleCnt="10"/>
      <dgm:spPr/>
    </dgm:pt>
  </dgm:ptLst>
  <dgm:cxnLst>
    <dgm:cxn modelId="{D276DF01-86BE-434E-B4D6-B2190EB893C7}" type="presOf" srcId="{6BA135A2-0069-4645-93BD-172CC5CFE82F}" destId="{8A42ECED-7209-4E58-90ED-20E050BBBE52}" srcOrd="0" destOrd="0" presId="urn:microsoft.com/office/officeart/2005/8/layout/cycle5"/>
    <dgm:cxn modelId="{6A5BCD0E-7DB7-4175-8557-7396F345458C}" type="presOf" srcId="{2C9AC523-5828-493B-BF52-F2DB7E6A7906}" destId="{F4023822-B71E-4D77-9D54-43D8D706B9FA}" srcOrd="0" destOrd="0" presId="urn:microsoft.com/office/officeart/2005/8/layout/cycle5"/>
    <dgm:cxn modelId="{F7282816-095E-492D-96E7-2A9851BDB22C}" srcId="{A31AA060-DA19-4E86-B9AB-A4A5D03C2FC7}" destId="{5011C622-EEA6-4C56-A102-8557AE9D370B}" srcOrd="6" destOrd="0" parTransId="{225D6833-9507-4B12-A7ED-3BA3F3DFA761}" sibTransId="{2111EA17-9CF7-4637-81DA-9C68BCFA1970}"/>
    <dgm:cxn modelId="{9150401C-C4E9-4A4A-9A6B-6270EB727E20}" type="presOf" srcId="{C21E6649-6BF0-44E8-A072-5158CCF2F7D5}" destId="{679A2CF2-3214-4559-A300-6C2B5A7B06E9}" srcOrd="0" destOrd="0" presId="urn:microsoft.com/office/officeart/2005/8/layout/cycle5"/>
    <dgm:cxn modelId="{42512F22-88FF-464A-AB2D-A8B3D8299476}" srcId="{A31AA060-DA19-4E86-B9AB-A4A5D03C2FC7}" destId="{F2742EA2-4471-467C-A40D-8C83076F7B84}" srcOrd="8" destOrd="0" parTransId="{2DBF8380-8C9F-4F63-9149-44DE84DAA8A7}" sibTransId="{6BA135A2-0069-4645-93BD-172CC5CFE82F}"/>
    <dgm:cxn modelId="{233E7534-2FCE-4F03-ACBE-EF5062DB8288}" srcId="{A31AA060-DA19-4E86-B9AB-A4A5D03C2FC7}" destId="{517565A4-D313-40A9-BBA3-E9673E97F4F6}" srcOrd="7" destOrd="0" parTransId="{236169DB-09EE-41BB-8D3A-F7D969C77A19}" sibTransId="{B9923BE3-C431-4D0B-9274-20050D9BFA8A}"/>
    <dgm:cxn modelId="{4C2A0438-EC9C-4A66-B4E7-62BF5C4DDA7F}" type="presOf" srcId="{B9923BE3-C431-4D0B-9274-20050D9BFA8A}" destId="{D2A30867-0305-4CAB-9A42-ADE0C7C3879F}" srcOrd="0" destOrd="0" presId="urn:microsoft.com/office/officeart/2005/8/layout/cycle5"/>
    <dgm:cxn modelId="{0B8FC539-A7B4-44E7-A3CE-9808785E3B0E}" type="presOf" srcId="{A31AA060-DA19-4E86-B9AB-A4A5D03C2FC7}" destId="{7770383E-B0DF-4617-B10E-E1499C96C7D4}" srcOrd="0" destOrd="0" presId="urn:microsoft.com/office/officeart/2005/8/layout/cycle5"/>
    <dgm:cxn modelId="{6F8DC75C-58FC-44A3-9C45-904B6BAEC4E4}" type="presOf" srcId="{5011C622-EEA6-4C56-A102-8557AE9D370B}" destId="{14B3C29A-39CA-40FC-A135-294AF3183D19}" srcOrd="0" destOrd="0" presId="urn:microsoft.com/office/officeart/2005/8/layout/cycle5"/>
    <dgm:cxn modelId="{6CFDFA60-A0B9-4927-B885-342FB8A75E64}" type="presOf" srcId="{F2742EA2-4471-467C-A40D-8C83076F7B84}" destId="{5569BBF2-8F98-4EB5-BE55-AF6E45D2178C}" srcOrd="0" destOrd="0" presId="urn:microsoft.com/office/officeart/2005/8/layout/cycle5"/>
    <dgm:cxn modelId="{E96F5D42-12AD-4BB8-8844-E96085188CDD}" type="presOf" srcId="{7992EC8A-FB8E-43FE-BCB3-07DA58CBFC44}" destId="{EBFCBCAE-32CF-4666-B1FD-97D2D23185FB}" srcOrd="0" destOrd="0" presId="urn:microsoft.com/office/officeart/2005/8/layout/cycle5"/>
    <dgm:cxn modelId="{DA891C4B-3E00-42FB-B0B4-BD2848280B33}" type="presOf" srcId="{7943FA38-F5CF-4DEB-84B5-AAD12558E338}" destId="{577DA17F-B9E4-4E62-88C3-B5E871B56188}" srcOrd="0" destOrd="0" presId="urn:microsoft.com/office/officeart/2005/8/layout/cycle5"/>
    <dgm:cxn modelId="{DC78494D-7F03-424B-93C2-96DFAF422E42}" type="presOf" srcId="{517565A4-D313-40A9-BBA3-E9673E97F4F6}" destId="{16DF5C49-78F0-4A72-B577-43ED2115F008}" srcOrd="0" destOrd="0" presId="urn:microsoft.com/office/officeart/2005/8/layout/cycle5"/>
    <dgm:cxn modelId="{6702796F-AD41-4F6E-91E6-200EB80D19C7}" type="presOf" srcId="{2FF130E1-DDDE-441D-BCE6-5BC72B3E85A5}" destId="{7D3F6C37-73ED-4BC6-A243-C6738784C6E0}" srcOrd="0" destOrd="0" presId="urn:microsoft.com/office/officeart/2005/8/layout/cycle5"/>
    <dgm:cxn modelId="{74C60E5A-4962-4747-8AA6-D674371FA6CC}" srcId="{A31AA060-DA19-4E86-B9AB-A4A5D03C2FC7}" destId="{7992EC8A-FB8E-43FE-BCB3-07DA58CBFC44}" srcOrd="3" destOrd="0" parTransId="{1DA9BC4D-A2AC-4D15-8CEF-3AFDE456E327}" sibTransId="{EBFA5F4A-B9C7-4958-9B60-17101A57FBC6}"/>
    <dgm:cxn modelId="{2D383185-0464-4FA6-9FB1-6527A736679A}" type="presOf" srcId="{57E85345-29F9-44FC-9BE2-054E375164ED}" destId="{8C434293-A522-4391-84B0-0C31018ECE1C}" srcOrd="0" destOrd="0" presId="urn:microsoft.com/office/officeart/2005/8/layout/cycle5"/>
    <dgm:cxn modelId="{D4401993-B39A-48A1-8933-FDA14AA9A68C}" type="presOf" srcId="{CD1F7D89-C8FF-426C-8FB0-1CD51D7A7869}" destId="{208B2727-A6C5-495C-B47E-E4B8F51F16CB}" srcOrd="0" destOrd="0" presId="urn:microsoft.com/office/officeart/2005/8/layout/cycle5"/>
    <dgm:cxn modelId="{639EFC94-9ACA-4BB1-A152-8CEBBEB80FB8}" srcId="{A31AA060-DA19-4E86-B9AB-A4A5D03C2FC7}" destId="{01EF68A5-BCB5-4E98-85CA-4D0FEA3F35B0}" srcOrd="0" destOrd="0" parTransId="{112F938B-8148-457B-BE73-C96C0C10B981}" sibTransId="{2C9AC523-5828-493B-BF52-F2DB7E6A7906}"/>
    <dgm:cxn modelId="{81422099-5FF5-4FC2-B856-B62D13F8E0BC}" type="presOf" srcId="{7670EAE3-FF04-4C67-90EB-19148EB41601}" destId="{640F0AD6-3940-486D-8AA2-01E541CEAB9E}" srcOrd="0" destOrd="0" presId="urn:microsoft.com/office/officeart/2005/8/layout/cycle5"/>
    <dgm:cxn modelId="{735C0CAE-ADD9-4423-9F4C-2C287ED92A26}" srcId="{A31AA060-DA19-4E86-B9AB-A4A5D03C2FC7}" destId="{57E85345-29F9-44FC-9BE2-054E375164ED}" srcOrd="5" destOrd="0" parTransId="{42A39D71-90A9-4C1A-AFA9-2CF7B35D31DC}" sibTransId="{C21E6649-6BF0-44E8-A072-5158CCF2F7D5}"/>
    <dgm:cxn modelId="{F2D732AF-97AE-4B3D-8886-085F1E88E02B}" type="presOf" srcId="{2111EA17-9CF7-4637-81DA-9C68BCFA1970}" destId="{22B61887-DE6C-4640-8DFA-F7B72B449AA6}" srcOrd="0" destOrd="0" presId="urn:microsoft.com/office/officeart/2005/8/layout/cycle5"/>
    <dgm:cxn modelId="{A5BD73BF-18C3-4363-8B21-41D0555FF1F3}" type="presOf" srcId="{7AECA3BF-F510-4C78-8206-24A312CF5534}" destId="{A91032AD-C279-4B85-A329-F0DD50260DC1}" srcOrd="0" destOrd="0" presId="urn:microsoft.com/office/officeart/2005/8/layout/cycle5"/>
    <dgm:cxn modelId="{B652EAC5-57F9-4DEF-B814-CEDD2CD92744}" type="presOf" srcId="{01EF68A5-BCB5-4E98-85CA-4D0FEA3F35B0}" destId="{380A4EA7-219B-4641-93F1-CC0BFD1DF457}" srcOrd="0" destOrd="0" presId="urn:microsoft.com/office/officeart/2005/8/layout/cycle5"/>
    <dgm:cxn modelId="{C1B04ACF-6E08-4B00-AB43-CD7B0F8D57DF}" srcId="{A31AA060-DA19-4E86-B9AB-A4A5D03C2FC7}" destId="{CCEF8736-773B-4BA5-9BCB-A6365C5676F3}" srcOrd="4" destOrd="0" parTransId="{1351C2D9-8EE0-453F-9E2A-C7B0FD36BF61}" sibTransId="{2FF130E1-DDDE-441D-BCE6-5BC72B3E85A5}"/>
    <dgm:cxn modelId="{797688D4-E338-4B41-9379-F2970FFCDBEE}" type="presOf" srcId="{FD603215-4E75-44B0-AF32-02205BF901A2}" destId="{6817BFC5-3DDA-4C0A-9CDC-B0E747515769}" srcOrd="0" destOrd="0" presId="urn:microsoft.com/office/officeart/2005/8/layout/cycle5"/>
    <dgm:cxn modelId="{B6330BD5-D6FD-4CA4-A5BE-7A78A5453865}" type="presOf" srcId="{CCEF8736-773B-4BA5-9BCB-A6365C5676F3}" destId="{CD3E93BD-77AF-495D-BDE9-9611579939F3}" srcOrd="0" destOrd="0" presId="urn:microsoft.com/office/officeart/2005/8/layout/cycle5"/>
    <dgm:cxn modelId="{9B7C03DD-0738-430B-A3DB-CA5EF9414B87}" type="presOf" srcId="{EBFA5F4A-B9C7-4958-9B60-17101A57FBC6}" destId="{8A0E8CE2-6046-452F-87DF-08E4C4EA68A7}" srcOrd="0" destOrd="0" presId="urn:microsoft.com/office/officeart/2005/8/layout/cycle5"/>
    <dgm:cxn modelId="{B87844DD-A53C-45B0-B13F-5EF8C39E6B4A}" srcId="{A31AA060-DA19-4E86-B9AB-A4A5D03C2FC7}" destId="{7670EAE3-FF04-4C67-90EB-19148EB41601}" srcOrd="2" destOrd="0" parTransId="{1677D075-DA1B-4DBB-8B5F-8F7D4548236F}" sibTransId="{7943FA38-F5CF-4DEB-84B5-AAD12558E338}"/>
    <dgm:cxn modelId="{0ECF1EEC-4097-4CA7-9EA4-D0DA2456835E}" srcId="{A31AA060-DA19-4E86-B9AB-A4A5D03C2FC7}" destId="{7AECA3BF-F510-4C78-8206-24A312CF5534}" srcOrd="1" destOrd="0" parTransId="{957E1032-D2FC-42ED-9107-612B5F2BB631}" sibTransId="{CD1F7D89-C8FF-426C-8FB0-1CD51D7A7869}"/>
    <dgm:cxn modelId="{674B0DF6-D170-4E6F-B0B3-CD47188A9211}" srcId="{A31AA060-DA19-4E86-B9AB-A4A5D03C2FC7}" destId="{FD603215-4E75-44B0-AF32-02205BF901A2}" srcOrd="9" destOrd="0" parTransId="{52FA4F7D-B6C1-426B-B945-B6C06CE3A242}" sibTransId="{2C7255DA-4767-48F1-BB78-87291E77D27F}"/>
    <dgm:cxn modelId="{928B76F6-9053-4C53-8116-5771C3321CEA}" type="presOf" srcId="{2C7255DA-4767-48F1-BB78-87291E77D27F}" destId="{71F0B90B-9725-4760-845A-405CA22D3FE3}" srcOrd="0" destOrd="0" presId="urn:microsoft.com/office/officeart/2005/8/layout/cycle5"/>
    <dgm:cxn modelId="{9E5E28D2-5B8A-4D21-B986-3AAE9DB56AF9}" type="presParOf" srcId="{7770383E-B0DF-4617-B10E-E1499C96C7D4}" destId="{380A4EA7-219B-4641-93F1-CC0BFD1DF457}" srcOrd="0" destOrd="0" presId="urn:microsoft.com/office/officeart/2005/8/layout/cycle5"/>
    <dgm:cxn modelId="{9C7DE68D-55E2-4463-AEAA-ADEF249FEB4B}" type="presParOf" srcId="{7770383E-B0DF-4617-B10E-E1499C96C7D4}" destId="{55571D94-B8F6-49D6-B1CB-1ACB66251D8C}" srcOrd="1" destOrd="0" presId="urn:microsoft.com/office/officeart/2005/8/layout/cycle5"/>
    <dgm:cxn modelId="{E01B8790-0605-4DED-B621-1AE901FD4F25}" type="presParOf" srcId="{7770383E-B0DF-4617-B10E-E1499C96C7D4}" destId="{F4023822-B71E-4D77-9D54-43D8D706B9FA}" srcOrd="2" destOrd="0" presId="urn:microsoft.com/office/officeart/2005/8/layout/cycle5"/>
    <dgm:cxn modelId="{E90ABF44-EE32-4FBD-B96F-5540FDB40CCE}" type="presParOf" srcId="{7770383E-B0DF-4617-B10E-E1499C96C7D4}" destId="{A91032AD-C279-4B85-A329-F0DD50260DC1}" srcOrd="3" destOrd="0" presId="urn:microsoft.com/office/officeart/2005/8/layout/cycle5"/>
    <dgm:cxn modelId="{F1B27C13-004C-40BE-A296-8DA71CA6EB77}" type="presParOf" srcId="{7770383E-B0DF-4617-B10E-E1499C96C7D4}" destId="{4F7D28AA-D28F-4F6B-BB90-1B5C38671BBA}" srcOrd="4" destOrd="0" presId="urn:microsoft.com/office/officeart/2005/8/layout/cycle5"/>
    <dgm:cxn modelId="{61CBDCAA-8D03-417A-A3B8-00832D5FAA34}" type="presParOf" srcId="{7770383E-B0DF-4617-B10E-E1499C96C7D4}" destId="{208B2727-A6C5-495C-B47E-E4B8F51F16CB}" srcOrd="5" destOrd="0" presId="urn:microsoft.com/office/officeart/2005/8/layout/cycle5"/>
    <dgm:cxn modelId="{ABD6D68C-517D-4A0D-83E7-D03779D1BCB9}" type="presParOf" srcId="{7770383E-B0DF-4617-B10E-E1499C96C7D4}" destId="{640F0AD6-3940-486D-8AA2-01E541CEAB9E}" srcOrd="6" destOrd="0" presId="urn:microsoft.com/office/officeart/2005/8/layout/cycle5"/>
    <dgm:cxn modelId="{5450CDFB-5288-45C5-85B8-13C5B0D45043}" type="presParOf" srcId="{7770383E-B0DF-4617-B10E-E1499C96C7D4}" destId="{D7ACA927-0E8E-4B19-99C1-1677D3A8AAAF}" srcOrd="7" destOrd="0" presId="urn:microsoft.com/office/officeart/2005/8/layout/cycle5"/>
    <dgm:cxn modelId="{DA387A06-8AFC-42C3-9CFE-7A1A8891BA9E}" type="presParOf" srcId="{7770383E-B0DF-4617-B10E-E1499C96C7D4}" destId="{577DA17F-B9E4-4E62-88C3-B5E871B56188}" srcOrd="8" destOrd="0" presId="urn:microsoft.com/office/officeart/2005/8/layout/cycle5"/>
    <dgm:cxn modelId="{CA0469BF-5485-4232-95B4-E066E98CACC1}" type="presParOf" srcId="{7770383E-B0DF-4617-B10E-E1499C96C7D4}" destId="{EBFCBCAE-32CF-4666-B1FD-97D2D23185FB}" srcOrd="9" destOrd="0" presId="urn:microsoft.com/office/officeart/2005/8/layout/cycle5"/>
    <dgm:cxn modelId="{CC2618C1-3730-4A12-9701-DFAA98CDC14C}" type="presParOf" srcId="{7770383E-B0DF-4617-B10E-E1499C96C7D4}" destId="{5DECC892-B07E-45B2-9DBF-413DB2D3DA51}" srcOrd="10" destOrd="0" presId="urn:microsoft.com/office/officeart/2005/8/layout/cycle5"/>
    <dgm:cxn modelId="{594CA571-6127-476E-861E-B234ACFA19C6}" type="presParOf" srcId="{7770383E-B0DF-4617-B10E-E1499C96C7D4}" destId="{8A0E8CE2-6046-452F-87DF-08E4C4EA68A7}" srcOrd="11" destOrd="0" presId="urn:microsoft.com/office/officeart/2005/8/layout/cycle5"/>
    <dgm:cxn modelId="{F68B2573-C1AB-4799-8B27-6682B2E75AA9}" type="presParOf" srcId="{7770383E-B0DF-4617-B10E-E1499C96C7D4}" destId="{CD3E93BD-77AF-495D-BDE9-9611579939F3}" srcOrd="12" destOrd="0" presId="urn:microsoft.com/office/officeart/2005/8/layout/cycle5"/>
    <dgm:cxn modelId="{82E80490-1DB0-4BA1-9198-CE4039F09FE7}" type="presParOf" srcId="{7770383E-B0DF-4617-B10E-E1499C96C7D4}" destId="{A1DC5DCD-8EE0-4E60-91DD-1BAAD7D358CE}" srcOrd="13" destOrd="0" presId="urn:microsoft.com/office/officeart/2005/8/layout/cycle5"/>
    <dgm:cxn modelId="{E9679ABF-F63E-49AD-A1D8-431D9B7442E5}" type="presParOf" srcId="{7770383E-B0DF-4617-B10E-E1499C96C7D4}" destId="{7D3F6C37-73ED-4BC6-A243-C6738784C6E0}" srcOrd="14" destOrd="0" presId="urn:microsoft.com/office/officeart/2005/8/layout/cycle5"/>
    <dgm:cxn modelId="{B9D264AE-7595-4EEE-B747-1CAA91074A4F}" type="presParOf" srcId="{7770383E-B0DF-4617-B10E-E1499C96C7D4}" destId="{8C434293-A522-4391-84B0-0C31018ECE1C}" srcOrd="15" destOrd="0" presId="urn:microsoft.com/office/officeart/2005/8/layout/cycle5"/>
    <dgm:cxn modelId="{37C355F7-E9ED-4DAB-A0C9-C610BBCF7CF0}" type="presParOf" srcId="{7770383E-B0DF-4617-B10E-E1499C96C7D4}" destId="{3CC6A34B-0352-466E-84FF-6CD43142D0CC}" srcOrd="16" destOrd="0" presId="urn:microsoft.com/office/officeart/2005/8/layout/cycle5"/>
    <dgm:cxn modelId="{5570DC55-0F3E-4C0E-9747-03947E5075D6}" type="presParOf" srcId="{7770383E-B0DF-4617-B10E-E1499C96C7D4}" destId="{679A2CF2-3214-4559-A300-6C2B5A7B06E9}" srcOrd="17" destOrd="0" presId="urn:microsoft.com/office/officeart/2005/8/layout/cycle5"/>
    <dgm:cxn modelId="{6A774870-31B6-4ACB-9376-5894F17EFA55}" type="presParOf" srcId="{7770383E-B0DF-4617-B10E-E1499C96C7D4}" destId="{14B3C29A-39CA-40FC-A135-294AF3183D19}" srcOrd="18" destOrd="0" presId="urn:microsoft.com/office/officeart/2005/8/layout/cycle5"/>
    <dgm:cxn modelId="{D8D83309-BD43-4575-84C7-8E30E8779F35}" type="presParOf" srcId="{7770383E-B0DF-4617-B10E-E1499C96C7D4}" destId="{A96050BC-CB87-45A2-96B3-630B0806FFC9}" srcOrd="19" destOrd="0" presId="urn:microsoft.com/office/officeart/2005/8/layout/cycle5"/>
    <dgm:cxn modelId="{1B4CDA12-EF9F-4C43-A97D-E8135995A3E6}" type="presParOf" srcId="{7770383E-B0DF-4617-B10E-E1499C96C7D4}" destId="{22B61887-DE6C-4640-8DFA-F7B72B449AA6}" srcOrd="20" destOrd="0" presId="urn:microsoft.com/office/officeart/2005/8/layout/cycle5"/>
    <dgm:cxn modelId="{DF2A2B11-BD8F-4338-8C84-74B13534F60B}" type="presParOf" srcId="{7770383E-B0DF-4617-B10E-E1499C96C7D4}" destId="{16DF5C49-78F0-4A72-B577-43ED2115F008}" srcOrd="21" destOrd="0" presId="urn:microsoft.com/office/officeart/2005/8/layout/cycle5"/>
    <dgm:cxn modelId="{B0C5EEB1-29B9-4D8C-BEF4-B6BCA2ABFF94}" type="presParOf" srcId="{7770383E-B0DF-4617-B10E-E1499C96C7D4}" destId="{3B354D14-F268-4822-BC76-B7C2000F6248}" srcOrd="22" destOrd="0" presId="urn:microsoft.com/office/officeart/2005/8/layout/cycle5"/>
    <dgm:cxn modelId="{97806A78-C1AB-40F9-B769-D5744BD27B54}" type="presParOf" srcId="{7770383E-B0DF-4617-B10E-E1499C96C7D4}" destId="{D2A30867-0305-4CAB-9A42-ADE0C7C3879F}" srcOrd="23" destOrd="0" presId="urn:microsoft.com/office/officeart/2005/8/layout/cycle5"/>
    <dgm:cxn modelId="{3FA0DDF2-39F5-454C-8704-C144BE5E3DEC}" type="presParOf" srcId="{7770383E-B0DF-4617-B10E-E1499C96C7D4}" destId="{5569BBF2-8F98-4EB5-BE55-AF6E45D2178C}" srcOrd="24" destOrd="0" presId="urn:microsoft.com/office/officeart/2005/8/layout/cycle5"/>
    <dgm:cxn modelId="{E47C8C02-EF88-4F15-B1C3-81A52CB3A0D6}" type="presParOf" srcId="{7770383E-B0DF-4617-B10E-E1499C96C7D4}" destId="{1A60951D-C26F-4903-B388-8A68C80224F8}" srcOrd="25" destOrd="0" presId="urn:microsoft.com/office/officeart/2005/8/layout/cycle5"/>
    <dgm:cxn modelId="{0D30768F-C0FE-4226-9851-2EF794741A60}" type="presParOf" srcId="{7770383E-B0DF-4617-B10E-E1499C96C7D4}" destId="{8A42ECED-7209-4E58-90ED-20E050BBBE52}" srcOrd="26" destOrd="0" presId="urn:microsoft.com/office/officeart/2005/8/layout/cycle5"/>
    <dgm:cxn modelId="{85E61BCC-EAC9-4384-AB95-F201F61AE882}" type="presParOf" srcId="{7770383E-B0DF-4617-B10E-E1499C96C7D4}" destId="{6817BFC5-3DDA-4C0A-9CDC-B0E747515769}" srcOrd="27" destOrd="0" presId="urn:microsoft.com/office/officeart/2005/8/layout/cycle5"/>
    <dgm:cxn modelId="{C2DBDC8F-B7A3-426B-B80D-DAA941CEACBD}" type="presParOf" srcId="{7770383E-B0DF-4617-B10E-E1499C96C7D4}" destId="{E1A2DBE1-B211-4046-8A96-EC3561191C89}" srcOrd="28" destOrd="0" presId="urn:microsoft.com/office/officeart/2005/8/layout/cycle5"/>
    <dgm:cxn modelId="{BD76814D-525B-4FA9-B39E-2CCA46ED115F}" type="presParOf" srcId="{7770383E-B0DF-4617-B10E-E1499C96C7D4}" destId="{71F0B90B-9725-4760-845A-405CA22D3FE3}" srcOrd="29" destOrd="0" presId="urn:microsoft.com/office/officeart/2005/8/layout/cycle5"/>
  </dgm:cxnLst>
  <dgm:bg>
    <a:effectLst>
      <a:glow rad="63500">
        <a:schemeClr val="accent1">
          <a:satMod val="175000"/>
          <a:alpha val="40000"/>
        </a:schemeClr>
      </a:glo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0A4EA7-219B-4641-93F1-CC0BFD1DF457}">
      <dsp:nvSpPr>
        <dsp:cNvPr id="0" name=""/>
        <dsp:cNvSpPr/>
      </dsp:nvSpPr>
      <dsp:spPr>
        <a:xfrm>
          <a:off x="3624556" y="-113120"/>
          <a:ext cx="1066367" cy="750265"/>
        </a:xfrm>
        <a:prstGeom prst="roundRect">
          <a:avLst/>
        </a:prstGeom>
        <a:solidFill>
          <a:srgbClr val="009BC7"/>
        </a:solidFill>
        <a:ln w="25400" cap="flat" cmpd="sng" algn="ctr">
          <a:solidFill>
            <a:schemeClr val="lt1">
              <a:hueOff val="0"/>
              <a:satOff val="0"/>
              <a:lumOff val="0"/>
              <a:alphaOff val="0"/>
            </a:schemeClr>
          </a:solidFill>
          <a:prstDash val="solid"/>
        </a:ln>
        <a:effectLst/>
        <a:scene3d>
          <a:camera prst="orthographicFront"/>
          <a:lightRig rig="morning" dir="t"/>
        </a:scene3d>
        <a:sp3d extrusionH="31750" contourW="19050" prstMaterial="metal">
          <a:bevelT w="260350" prst="coolSlan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Messages</a:t>
          </a:r>
        </a:p>
      </dsp:txBody>
      <dsp:txXfrm>
        <a:off x="3661181" y="-76495"/>
        <a:ext cx="993117" cy="677015"/>
      </dsp:txXfrm>
    </dsp:sp>
    <dsp:sp modelId="{F4023822-B71E-4D77-9D54-43D8D706B9FA}">
      <dsp:nvSpPr>
        <dsp:cNvPr id="0" name=""/>
        <dsp:cNvSpPr/>
      </dsp:nvSpPr>
      <dsp:spPr>
        <a:xfrm>
          <a:off x="1979489" y="262011"/>
          <a:ext cx="4356501" cy="4356501"/>
        </a:xfrm>
        <a:custGeom>
          <a:avLst/>
          <a:gdLst/>
          <a:ahLst/>
          <a:cxnLst/>
          <a:rect l="0" t="0" r="0" b="0"/>
          <a:pathLst>
            <a:path>
              <a:moveTo>
                <a:pt x="2754734" y="77669"/>
              </a:moveTo>
              <a:arcTo wR="2178250" hR="2178250" stAng="17120786" swAng="212164"/>
            </a:path>
          </a:pathLst>
        </a:custGeom>
        <a:noFill/>
        <a:ln w="9525" cap="flat" cmpd="sng" algn="ctr">
          <a:solidFill>
            <a:scrgbClr r="0" g="0" b="0">
              <a:shade val="95000"/>
              <a:satMod val="105000"/>
            </a:scrgbClr>
          </a:solidFill>
          <a:prstDash val="solid"/>
          <a:tailEnd type="triangle"/>
        </a:ln>
        <a:effectLst/>
        <a:scene3d>
          <a:camera prst="orthographicFront"/>
          <a:lightRig rig="morning" dir="t"/>
        </a:scene3d>
        <a:sp3d extrusionH="31750" contourW="19050" prstMaterial="metal">
          <a:bevelT w="260350" prst="coolSlant"/>
        </a:sp3d>
      </dsp:spPr>
      <dsp:style>
        <a:lnRef idx="1">
          <a:scrgbClr r="0" g="0" b="0"/>
        </a:lnRef>
        <a:fillRef idx="0">
          <a:scrgbClr r="0" g="0" b="0"/>
        </a:fillRef>
        <a:effectRef idx="0">
          <a:scrgbClr r="0" g="0" b="0"/>
        </a:effectRef>
        <a:fontRef idx="minor"/>
      </dsp:style>
    </dsp:sp>
    <dsp:sp modelId="{A91032AD-C279-4B85-A329-F0DD50260DC1}">
      <dsp:nvSpPr>
        <dsp:cNvPr id="0" name=""/>
        <dsp:cNvSpPr/>
      </dsp:nvSpPr>
      <dsp:spPr>
        <a:xfrm>
          <a:off x="4904900" y="302887"/>
          <a:ext cx="1066367" cy="750265"/>
        </a:xfrm>
        <a:prstGeom prst="roundRect">
          <a:avLst/>
        </a:prstGeom>
        <a:solidFill>
          <a:schemeClr val="tx1">
            <a:lumMod val="75000"/>
          </a:schemeClr>
        </a:solidFill>
        <a:ln w="25400" cap="flat" cmpd="sng" algn="ctr">
          <a:solidFill>
            <a:schemeClr val="lt1">
              <a:hueOff val="0"/>
              <a:satOff val="0"/>
              <a:lumOff val="0"/>
              <a:alphaOff val="0"/>
            </a:schemeClr>
          </a:solidFill>
          <a:prstDash val="solid"/>
        </a:ln>
        <a:effectLst/>
        <a:scene3d>
          <a:camera prst="orthographicFront"/>
          <a:lightRig rig="morning" dir="t"/>
        </a:scene3d>
        <a:sp3d extrusionH="31750" contourW="19050" prstMaterial="metal">
          <a:bevelT w="260350" prst="coolSlan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Primary Messaging</a:t>
          </a:r>
        </a:p>
      </dsp:txBody>
      <dsp:txXfrm>
        <a:off x="4941525" y="339512"/>
        <a:ext cx="993117" cy="677015"/>
      </dsp:txXfrm>
    </dsp:sp>
    <dsp:sp modelId="{208B2727-A6C5-495C-B47E-E4B8F51F16CB}">
      <dsp:nvSpPr>
        <dsp:cNvPr id="0" name=""/>
        <dsp:cNvSpPr/>
      </dsp:nvSpPr>
      <dsp:spPr>
        <a:xfrm>
          <a:off x="1979489" y="262011"/>
          <a:ext cx="4356501" cy="4356501"/>
        </a:xfrm>
        <a:custGeom>
          <a:avLst/>
          <a:gdLst/>
          <a:ahLst/>
          <a:cxnLst/>
          <a:rect l="0" t="0" r="0" b="0"/>
          <a:pathLst>
            <a:path>
              <a:moveTo>
                <a:pt x="3908702" y="855256"/>
              </a:moveTo>
              <a:arcTo wR="2178250" hR="2178250" stAng="19356044" swAng="388734"/>
            </a:path>
          </a:pathLst>
        </a:custGeom>
        <a:noFill/>
        <a:ln w="9525" cap="flat" cmpd="sng" algn="ctr">
          <a:solidFill>
            <a:srgbClr val="4D4F53"/>
          </a:solidFill>
          <a:prstDash val="solid"/>
          <a:tailEnd type="arrow"/>
        </a:ln>
        <a:effectLst/>
        <a:scene3d>
          <a:camera prst="orthographicFront"/>
          <a:lightRig rig="morning" dir="t"/>
        </a:scene3d>
        <a:sp3d extrusionH="31750" contourW="19050" prstMaterial="metal">
          <a:bevelT w="260350" prst="coolSlant"/>
        </a:sp3d>
      </dsp:spPr>
      <dsp:style>
        <a:lnRef idx="1">
          <a:scrgbClr r="0" g="0" b="0"/>
        </a:lnRef>
        <a:fillRef idx="0">
          <a:scrgbClr r="0" g="0" b="0"/>
        </a:fillRef>
        <a:effectRef idx="0">
          <a:scrgbClr r="0" g="0" b="0"/>
        </a:effectRef>
        <a:fontRef idx="minor"/>
      </dsp:style>
    </dsp:sp>
    <dsp:sp modelId="{640F0AD6-3940-486D-8AA2-01E541CEAB9E}">
      <dsp:nvSpPr>
        <dsp:cNvPr id="0" name=""/>
        <dsp:cNvSpPr/>
      </dsp:nvSpPr>
      <dsp:spPr>
        <a:xfrm>
          <a:off x="5696196" y="1392013"/>
          <a:ext cx="1066367" cy="750265"/>
        </a:xfrm>
        <a:prstGeom prst="roundRect">
          <a:avLst/>
        </a:prstGeom>
        <a:solidFill>
          <a:schemeClr val="tx1">
            <a:lumMod val="75000"/>
          </a:schemeClr>
        </a:solidFill>
        <a:ln w="25400" cap="flat" cmpd="sng" algn="ctr">
          <a:solidFill>
            <a:schemeClr val="lt1">
              <a:hueOff val="0"/>
              <a:satOff val="0"/>
              <a:lumOff val="0"/>
              <a:alphaOff val="0"/>
            </a:schemeClr>
          </a:solidFill>
          <a:prstDash val="solid"/>
        </a:ln>
        <a:effectLst/>
        <a:scene3d>
          <a:camera prst="orthographicFront"/>
          <a:lightRig rig="morning" dir="t"/>
        </a:scene3d>
        <a:sp3d extrusionH="31750" contourW="19050" prstMaterial="metal">
          <a:bevelT w="260350" prst="coolSlan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Target Verticals Key Attributes</a:t>
          </a:r>
        </a:p>
      </dsp:txBody>
      <dsp:txXfrm>
        <a:off x="5732821" y="1428638"/>
        <a:ext cx="993117" cy="677015"/>
      </dsp:txXfrm>
    </dsp:sp>
    <dsp:sp modelId="{577DA17F-B9E4-4E62-88C3-B5E871B56188}">
      <dsp:nvSpPr>
        <dsp:cNvPr id="0" name=""/>
        <dsp:cNvSpPr/>
      </dsp:nvSpPr>
      <dsp:spPr>
        <a:xfrm>
          <a:off x="1979489" y="262011"/>
          <a:ext cx="4356501" cy="4356501"/>
        </a:xfrm>
        <a:custGeom>
          <a:avLst/>
          <a:gdLst/>
          <a:ahLst/>
          <a:cxnLst/>
          <a:rect l="0" t="0" r="0" b="0"/>
          <a:pathLst>
            <a:path>
              <a:moveTo>
                <a:pt x="4349091" y="1998727"/>
              </a:moveTo>
              <a:arcTo wR="2178250" hR="2178250" stAng="21316351" swAng="567298"/>
            </a:path>
          </a:pathLst>
        </a:custGeom>
        <a:noFill/>
        <a:ln w="9525" cap="flat" cmpd="sng" algn="ctr">
          <a:solidFill>
            <a:srgbClr val="4D4F53"/>
          </a:solidFill>
          <a:prstDash val="solid"/>
          <a:tailEnd type="arrow"/>
        </a:ln>
        <a:effectLst/>
        <a:scene3d>
          <a:camera prst="orthographicFront"/>
          <a:lightRig rig="morning" dir="t"/>
        </a:scene3d>
        <a:sp3d extrusionH="31750" contourW="19050" prstMaterial="metal">
          <a:bevelT w="260350" prst="coolSlant"/>
        </a:sp3d>
      </dsp:spPr>
      <dsp:style>
        <a:lnRef idx="1">
          <a:scrgbClr r="0" g="0" b="0"/>
        </a:lnRef>
        <a:fillRef idx="0">
          <a:scrgbClr r="0" g="0" b="0"/>
        </a:fillRef>
        <a:effectRef idx="0">
          <a:scrgbClr r="0" g="0" b="0"/>
        </a:effectRef>
        <a:fontRef idx="minor"/>
      </dsp:style>
    </dsp:sp>
    <dsp:sp modelId="{EBFCBCAE-32CF-4666-B1FD-97D2D23185FB}">
      <dsp:nvSpPr>
        <dsp:cNvPr id="0" name=""/>
        <dsp:cNvSpPr/>
      </dsp:nvSpPr>
      <dsp:spPr>
        <a:xfrm>
          <a:off x="5696196" y="2738246"/>
          <a:ext cx="1066367" cy="750265"/>
        </a:xfrm>
        <a:prstGeom prst="roundRect">
          <a:avLst/>
        </a:prstGeom>
        <a:solidFill>
          <a:schemeClr val="tx1">
            <a:lumMod val="75000"/>
          </a:schemeClr>
        </a:solidFill>
        <a:ln w="25400" cap="flat" cmpd="sng" algn="ctr">
          <a:solidFill>
            <a:schemeClr val="lt1">
              <a:hueOff val="0"/>
              <a:satOff val="0"/>
              <a:lumOff val="0"/>
              <a:alphaOff val="0"/>
            </a:schemeClr>
          </a:solidFill>
          <a:prstDash val="solid"/>
        </a:ln>
        <a:effectLst/>
        <a:scene3d>
          <a:camera prst="orthographicFront"/>
          <a:lightRig rig="morning" dir="t"/>
        </a:scene3d>
        <a:sp3d extrusionH="31750" contourW="19050" prstMaterial="metal">
          <a:bevelT w="260350" prst="coolSlan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Key Competitive Attributes</a:t>
          </a:r>
        </a:p>
      </dsp:txBody>
      <dsp:txXfrm>
        <a:off x="5732821" y="2774871"/>
        <a:ext cx="993117" cy="677015"/>
      </dsp:txXfrm>
    </dsp:sp>
    <dsp:sp modelId="{8A0E8CE2-6046-452F-87DF-08E4C4EA68A7}">
      <dsp:nvSpPr>
        <dsp:cNvPr id="0" name=""/>
        <dsp:cNvSpPr/>
      </dsp:nvSpPr>
      <dsp:spPr>
        <a:xfrm>
          <a:off x="1979489" y="262011"/>
          <a:ext cx="4356501" cy="4356501"/>
        </a:xfrm>
        <a:custGeom>
          <a:avLst/>
          <a:gdLst/>
          <a:ahLst/>
          <a:cxnLst/>
          <a:rect l="0" t="0" r="0" b="0"/>
          <a:pathLst>
            <a:path>
              <a:moveTo>
                <a:pt x="4046028" y="3299047"/>
              </a:moveTo>
              <a:arcTo wR="2178250" hR="2178250" stAng="1858002" swAng="397135"/>
            </a:path>
          </a:pathLst>
        </a:custGeom>
        <a:noFill/>
        <a:ln w="19050" cap="flat" cmpd="sng" algn="ctr">
          <a:solidFill>
            <a:scrgbClr r="0" g="0" b="0">
              <a:shade val="95000"/>
              <a:satMod val="105000"/>
            </a:scrgbClr>
          </a:solidFill>
          <a:prstDash val="solid"/>
          <a:headEnd type="none" w="med" len="med"/>
          <a:tailEnd type="triangle" w="med" len="med"/>
        </a:ln>
        <a:effectLst/>
        <a:scene3d>
          <a:camera prst="orthographicFront"/>
          <a:lightRig rig="morning" dir="t"/>
        </a:scene3d>
        <a:sp3d extrusionH="31750" contourW="19050" prstMaterial="metal">
          <a:bevelT w="260350" prst="coolSlant"/>
        </a:sp3d>
      </dsp:spPr>
      <dsp:style>
        <a:lnRef idx="1">
          <a:scrgbClr r="0" g="0" b="0"/>
        </a:lnRef>
        <a:fillRef idx="0">
          <a:scrgbClr r="0" g="0" b="0"/>
        </a:fillRef>
        <a:effectRef idx="0">
          <a:scrgbClr r="0" g="0" b="0"/>
        </a:effectRef>
        <a:fontRef idx="minor"/>
      </dsp:style>
    </dsp:sp>
    <dsp:sp modelId="{CD3E93BD-77AF-495D-BDE9-9611579939F3}">
      <dsp:nvSpPr>
        <dsp:cNvPr id="0" name=""/>
        <dsp:cNvSpPr/>
      </dsp:nvSpPr>
      <dsp:spPr>
        <a:xfrm>
          <a:off x="4915990" y="3834180"/>
          <a:ext cx="1044186" cy="736647"/>
        </a:xfrm>
        <a:prstGeom prst="roundRect">
          <a:avLst/>
        </a:prstGeom>
        <a:solidFill>
          <a:schemeClr val="bg2">
            <a:lumMod val="75000"/>
            <a:lumOff val="25000"/>
          </a:schemeClr>
        </a:solidFill>
        <a:ln w="25400" cap="flat" cmpd="sng" algn="ctr">
          <a:solidFill>
            <a:schemeClr val="lt1">
              <a:hueOff val="0"/>
              <a:satOff val="0"/>
              <a:lumOff val="0"/>
              <a:alphaOff val="0"/>
            </a:schemeClr>
          </a:solidFill>
          <a:prstDash val="solid"/>
        </a:ln>
        <a:effectLst/>
        <a:scene3d>
          <a:camera prst="orthographicFront"/>
          <a:lightRig rig="morning" dir="t"/>
        </a:scene3d>
        <a:sp3d extrusionH="31750" contourW="19050">
          <a:bevelT w="260350"/>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Reduce Cost to Clean</a:t>
          </a:r>
        </a:p>
      </dsp:txBody>
      <dsp:txXfrm>
        <a:off x="4951950" y="3870140"/>
        <a:ext cx="972266" cy="664727"/>
      </dsp:txXfrm>
    </dsp:sp>
    <dsp:sp modelId="{7D3F6C37-73ED-4BC6-A243-C6738784C6E0}">
      <dsp:nvSpPr>
        <dsp:cNvPr id="0" name=""/>
        <dsp:cNvSpPr/>
      </dsp:nvSpPr>
      <dsp:spPr>
        <a:xfrm>
          <a:off x="1976571" y="263097"/>
          <a:ext cx="4356501" cy="4356501"/>
        </a:xfrm>
        <a:custGeom>
          <a:avLst/>
          <a:gdLst/>
          <a:ahLst/>
          <a:cxnLst/>
          <a:rect l="0" t="0" r="0" b="0"/>
          <a:pathLst>
            <a:path>
              <a:moveTo>
                <a:pt x="2886979" y="4237979"/>
              </a:moveTo>
              <a:arcTo wR="2178250" hR="2178250" stAng="4260735" swAng="264053"/>
            </a:path>
          </a:pathLst>
        </a:custGeom>
        <a:noFill/>
        <a:ln w="28575" cap="flat" cmpd="sng" algn="ctr">
          <a:solidFill>
            <a:scrgbClr r="0" g="0" b="0">
              <a:shade val="95000"/>
              <a:satMod val="105000"/>
            </a:scrgbClr>
          </a:solidFill>
          <a:prstDash val="solid"/>
          <a:tailEnd type="triangle"/>
        </a:ln>
        <a:effectLst/>
        <a:scene3d>
          <a:camera prst="orthographicFront"/>
          <a:lightRig rig="morning" dir="t"/>
        </a:scene3d>
      </dsp:spPr>
      <dsp:style>
        <a:lnRef idx="1">
          <a:scrgbClr r="0" g="0" b="0"/>
        </a:lnRef>
        <a:fillRef idx="0">
          <a:scrgbClr r="0" g="0" b="0"/>
        </a:fillRef>
        <a:effectRef idx="0">
          <a:scrgbClr r="0" g="0" b="0"/>
        </a:effectRef>
        <a:fontRef idx="minor"/>
      </dsp:style>
    </dsp:sp>
    <dsp:sp modelId="{8C434293-A522-4391-84B0-0C31018ECE1C}">
      <dsp:nvSpPr>
        <dsp:cNvPr id="0" name=""/>
        <dsp:cNvSpPr/>
      </dsp:nvSpPr>
      <dsp:spPr>
        <a:xfrm>
          <a:off x="3582958" y="4243380"/>
          <a:ext cx="1066367" cy="750265"/>
        </a:xfrm>
        <a:prstGeom prst="roundRect">
          <a:avLst/>
        </a:prstGeom>
        <a:solidFill>
          <a:schemeClr val="tx1">
            <a:lumMod val="75000"/>
          </a:schemeClr>
        </a:solidFill>
        <a:ln w="25400" cap="flat" cmpd="sng" algn="ctr">
          <a:solidFill>
            <a:schemeClr val="lt1">
              <a:hueOff val="0"/>
              <a:satOff val="0"/>
              <a:lumOff val="0"/>
              <a:alphaOff val="0"/>
            </a:schemeClr>
          </a:solidFill>
          <a:prstDash val="solid"/>
        </a:ln>
        <a:effectLst/>
        <a:scene3d>
          <a:camera prst="orthographicFront"/>
          <a:lightRig rig="morning" dir="t"/>
        </a:scene3d>
        <a:sp3d extrusionH="31750" contourW="19050" prstMaterial="metal">
          <a:bevelT w="260350" prst="coolSlan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Maintain Health &amp; Safety</a:t>
          </a:r>
        </a:p>
      </dsp:txBody>
      <dsp:txXfrm>
        <a:off x="3619583" y="4280005"/>
        <a:ext cx="993117" cy="677015"/>
      </dsp:txXfrm>
    </dsp:sp>
    <dsp:sp modelId="{679A2CF2-3214-4559-A300-6C2B5A7B06E9}">
      <dsp:nvSpPr>
        <dsp:cNvPr id="0" name=""/>
        <dsp:cNvSpPr/>
      </dsp:nvSpPr>
      <dsp:spPr>
        <a:xfrm>
          <a:off x="1983979" y="263657"/>
          <a:ext cx="4356501" cy="4356501"/>
        </a:xfrm>
        <a:custGeom>
          <a:avLst/>
          <a:gdLst/>
          <a:ahLst/>
          <a:cxnLst/>
          <a:rect l="0" t="0" r="0" b="0"/>
          <a:pathLst>
            <a:path>
              <a:moveTo>
                <a:pt x="1564153" y="4268146"/>
              </a:moveTo>
              <a:arcTo wR="2178250" hR="2178250" stAng="6382497" swAng="171523"/>
            </a:path>
          </a:pathLst>
        </a:custGeom>
        <a:noFill/>
        <a:ln w="9525" cap="flat" cmpd="sng" algn="ctr">
          <a:solidFill>
            <a:schemeClr val="accent1">
              <a:hueOff val="0"/>
              <a:satOff val="0"/>
              <a:lumOff val="0"/>
              <a:alphaOff val="0"/>
            </a:schemeClr>
          </a:solidFill>
          <a:prstDash val="solid"/>
          <a:tailEnd type="arrow"/>
        </a:ln>
        <a:effectLst/>
        <a:scene3d>
          <a:camera prst="orthographicFront"/>
          <a:lightRig rig="morning" dir="t"/>
        </a:scene3d>
        <a:sp3d extrusionH="31750" contourW="19050" prstMaterial="metal">
          <a:bevelT w="260350" prst="coolSlant"/>
        </a:sp3d>
      </dsp:spPr>
      <dsp:style>
        <a:lnRef idx="1">
          <a:scrgbClr r="0" g="0" b="0"/>
        </a:lnRef>
        <a:fillRef idx="0">
          <a:scrgbClr r="0" g="0" b="0"/>
        </a:fillRef>
        <a:effectRef idx="0">
          <a:scrgbClr r="0" g="0" b="0"/>
        </a:effectRef>
        <a:fontRef idx="minor"/>
      </dsp:style>
    </dsp:sp>
    <dsp:sp modelId="{14B3C29A-39CA-40FC-A135-294AF3183D19}">
      <dsp:nvSpPr>
        <dsp:cNvPr id="0" name=""/>
        <dsp:cNvSpPr/>
      </dsp:nvSpPr>
      <dsp:spPr>
        <a:xfrm>
          <a:off x="2344212" y="3827371"/>
          <a:ext cx="1066367" cy="750265"/>
        </a:xfrm>
        <a:prstGeom prst="roundRect">
          <a:avLst/>
        </a:prstGeom>
        <a:solidFill>
          <a:schemeClr val="tx1">
            <a:lumMod val="75000"/>
          </a:schemeClr>
        </a:solidFill>
        <a:ln w="25400" cap="flat" cmpd="sng" algn="ctr">
          <a:solidFill>
            <a:schemeClr val="lt1">
              <a:hueOff val="0"/>
              <a:satOff val="0"/>
              <a:lumOff val="0"/>
              <a:alphaOff val="0"/>
            </a:schemeClr>
          </a:solidFill>
          <a:prstDash val="solid"/>
        </a:ln>
        <a:effectLst/>
        <a:scene3d>
          <a:camera prst="orthographicFront"/>
          <a:lightRig rig="morning" dir="t"/>
        </a:scene3d>
        <a:sp3d extrusionH="31750" contourW="19050" prstMaterial="metal">
          <a:bevelT w="260350" prst="coolSlan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Enhance Facility Image</a:t>
          </a:r>
        </a:p>
      </dsp:txBody>
      <dsp:txXfrm>
        <a:off x="2380837" y="3863996"/>
        <a:ext cx="993117" cy="677015"/>
      </dsp:txXfrm>
    </dsp:sp>
    <dsp:sp modelId="{22B61887-DE6C-4640-8DFA-F7B72B449AA6}">
      <dsp:nvSpPr>
        <dsp:cNvPr id="0" name=""/>
        <dsp:cNvSpPr/>
      </dsp:nvSpPr>
      <dsp:spPr>
        <a:xfrm>
          <a:off x="1979489" y="262011"/>
          <a:ext cx="4356501" cy="4356501"/>
        </a:xfrm>
        <a:custGeom>
          <a:avLst/>
          <a:gdLst/>
          <a:ahLst/>
          <a:cxnLst/>
          <a:rect l="0" t="0" r="0" b="0"/>
          <a:pathLst>
            <a:path>
              <a:moveTo>
                <a:pt x="447799" y="3501245"/>
              </a:moveTo>
              <a:arcTo wR="2178250" hR="2178250" stAng="8556044" swAng="388734"/>
            </a:path>
          </a:pathLst>
        </a:custGeom>
        <a:noFill/>
        <a:ln w="9525" cap="flat" cmpd="sng" algn="ctr">
          <a:solidFill>
            <a:srgbClr val="4D4F53"/>
          </a:solidFill>
          <a:prstDash val="solid"/>
          <a:tailEnd type="arrow"/>
        </a:ln>
        <a:effectLst/>
        <a:scene3d>
          <a:camera prst="orthographicFront"/>
          <a:lightRig rig="morning" dir="t"/>
        </a:scene3d>
        <a:sp3d extrusionH="31750" contourW="19050" prstMaterial="metal">
          <a:bevelT w="260350" prst="coolSlant"/>
        </a:sp3d>
      </dsp:spPr>
      <dsp:style>
        <a:lnRef idx="1">
          <a:scrgbClr r="0" g="0" b="0"/>
        </a:lnRef>
        <a:fillRef idx="0">
          <a:scrgbClr r="0" g="0" b="0"/>
        </a:fillRef>
        <a:effectRef idx="0">
          <a:scrgbClr r="0" g="0" b="0"/>
        </a:effectRef>
        <a:fontRef idx="minor"/>
      </dsp:style>
    </dsp:sp>
    <dsp:sp modelId="{16DF5C49-78F0-4A72-B577-43ED2115F008}">
      <dsp:nvSpPr>
        <dsp:cNvPr id="0" name=""/>
        <dsp:cNvSpPr/>
      </dsp:nvSpPr>
      <dsp:spPr>
        <a:xfrm>
          <a:off x="1552916" y="2738246"/>
          <a:ext cx="1066367" cy="750265"/>
        </a:xfrm>
        <a:prstGeom prst="roundRect">
          <a:avLst/>
        </a:prstGeom>
        <a:solidFill>
          <a:schemeClr val="tx1">
            <a:lumMod val="75000"/>
          </a:schemeClr>
        </a:solidFill>
        <a:ln w="25400" cap="flat" cmpd="sng" algn="ctr">
          <a:solidFill>
            <a:schemeClr val="lt1">
              <a:hueOff val="0"/>
              <a:satOff val="0"/>
              <a:lumOff val="0"/>
              <a:alphaOff val="0"/>
            </a:schemeClr>
          </a:solidFill>
          <a:prstDash val="solid"/>
        </a:ln>
        <a:effectLst/>
        <a:scene3d>
          <a:camera prst="orthographicFront"/>
          <a:lightRig rig="morning" dir="t"/>
        </a:scene3d>
        <a:sp3d extrusionH="31750" contourW="19050" prstMaterial="metal">
          <a:bevelT w="260350" prst="coolSlan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Easy Operation &amp; Maintenance</a:t>
          </a:r>
        </a:p>
      </dsp:txBody>
      <dsp:txXfrm>
        <a:off x="1589541" y="2774871"/>
        <a:ext cx="993117" cy="677015"/>
      </dsp:txXfrm>
    </dsp:sp>
    <dsp:sp modelId="{D2A30867-0305-4CAB-9A42-ADE0C7C3879F}">
      <dsp:nvSpPr>
        <dsp:cNvPr id="0" name=""/>
        <dsp:cNvSpPr/>
      </dsp:nvSpPr>
      <dsp:spPr>
        <a:xfrm>
          <a:off x="1979489" y="262011"/>
          <a:ext cx="4356501" cy="4356501"/>
        </a:xfrm>
        <a:custGeom>
          <a:avLst/>
          <a:gdLst/>
          <a:ahLst/>
          <a:cxnLst/>
          <a:rect l="0" t="0" r="0" b="0"/>
          <a:pathLst>
            <a:path>
              <a:moveTo>
                <a:pt x="7410" y="2357774"/>
              </a:moveTo>
              <a:arcTo wR="2178250" hR="2178250" stAng="10516351" swAng="567298"/>
            </a:path>
          </a:pathLst>
        </a:custGeom>
        <a:noFill/>
        <a:ln w="9525" cap="flat" cmpd="sng" algn="ctr">
          <a:solidFill>
            <a:srgbClr val="4D4F53"/>
          </a:solidFill>
          <a:prstDash val="solid"/>
          <a:tailEnd type="arrow"/>
        </a:ln>
        <a:effectLst/>
        <a:scene3d>
          <a:camera prst="orthographicFront"/>
          <a:lightRig rig="morning" dir="t"/>
        </a:scene3d>
        <a:sp3d extrusionH="31750" contourW="19050" prstMaterial="metal">
          <a:bevelT w="260350" prst="coolSlant"/>
        </a:sp3d>
      </dsp:spPr>
      <dsp:style>
        <a:lnRef idx="1">
          <a:scrgbClr r="0" g="0" b="0"/>
        </a:lnRef>
        <a:fillRef idx="0">
          <a:scrgbClr r="0" g="0" b="0"/>
        </a:fillRef>
        <a:effectRef idx="0">
          <a:scrgbClr r="0" g="0" b="0"/>
        </a:effectRef>
        <a:fontRef idx="minor"/>
      </dsp:style>
    </dsp:sp>
    <dsp:sp modelId="{5569BBF2-8F98-4EB5-BE55-AF6E45D2178C}">
      <dsp:nvSpPr>
        <dsp:cNvPr id="0" name=""/>
        <dsp:cNvSpPr/>
      </dsp:nvSpPr>
      <dsp:spPr>
        <a:xfrm>
          <a:off x="1552916" y="1392013"/>
          <a:ext cx="1066367" cy="750265"/>
        </a:xfrm>
        <a:prstGeom prst="roundRect">
          <a:avLst/>
        </a:prstGeom>
        <a:solidFill>
          <a:schemeClr val="tx1">
            <a:lumMod val="75000"/>
          </a:schemeClr>
        </a:solidFill>
        <a:ln w="25400" cap="flat" cmpd="sng" algn="ctr">
          <a:solidFill>
            <a:schemeClr val="lt1">
              <a:hueOff val="0"/>
              <a:satOff val="0"/>
              <a:lumOff val="0"/>
              <a:alphaOff val="0"/>
            </a:schemeClr>
          </a:solidFill>
          <a:prstDash val="solid"/>
        </a:ln>
        <a:effectLst/>
        <a:scene3d>
          <a:camera prst="orthographicFront"/>
          <a:lightRig rig="morning" dir="t"/>
        </a:scene3d>
        <a:sp3d extrusionH="31750" contourW="19050" prstMaterial="metal">
          <a:bevelT w="260350" prst="coolSlan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M20/M30 Options</a:t>
          </a:r>
        </a:p>
      </dsp:txBody>
      <dsp:txXfrm>
        <a:off x="1589541" y="1428638"/>
        <a:ext cx="993117" cy="677015"/>
      </dsp:txXfrm>
    </dsp:sp>
    <dsp:sp modelId="{8A42ECED-7209-4E58-90ED-20E050BBBE52}">
      <dsp:nvSpPr>
        <dsp:cNvPr id="0" name=""/>
        <dsp:cNvSpPr/>
      </dsp:nvSpPr>
      <dsp:spPr>
        <a:xfrm>
          <a:off x="1979489" y="262011"/>
          <a:ext cx="4356501" cy="4356501"/>
        </a:xfrm>
        <a:custGeom>
          <a:avLst/>
          <a:gdLst/>
          <a:ahLst/>
          <a:cxnLst/>
          <a:rect l="0" t="0" r="0" b="0"/>
          <a:pathLst>
            <a:path>
              <a:moveTo>
                <a:pt x="309568" y="1058964"/>
              </a:moveTo>
              <a:arcTo wR="2178250" hR="2178250" stAng="12655222" swAng="388734"/>
            </a:path>
          </a:pathLst>
        </a:custGeom>
        <a:noFill/>
        <a:ln w="9525" cap="flat" cmpd="sng" algn="ctr">
          <a:solidFill>
            <a:schemeClr val="accent1">
              <a:hueOff val="0"/>
              <a:satOff val="0"/>
              <a:lumOff val="0"/>
              <a:alphaOff val="0"/>
            </a:schemeClr>
          </a:solidFill>
          <a:prstDash val="solid"/>
          <a:tailEnd type="arrow"/>
        </a:ln>
        <a:effectLst/>
        <a:scene3d>
          <a:camera prst="orthographicFront"/>
          <a:lightRig rig="morning" dir="t"/>
        </a:scene3d>
        <a:sp3d extrusionH="31750" contourW="19050" prstMaterial="metal">
          <a:bevelT w="260350" prst="coolSlant"/>
        </a:sp3d>
      </dsp:spPr>
      <dsp:style>
        <a:lnRef idx="1">
          <a:scrgbClr r="0" g="0" b="0"/>
        </a:lnRef>
        <a:fillRef idx="0">
          <a:scrgbClr r="0" g="0" b="0"/>
        </a:fillRef>
        <a:effectRef idx="0">
          <a:scrgbClr r="0" g="0" b="0"/>
        </a:effectRef>
        <a:fontRef idx="minor"/>
      </dsp:style>
    </dsp:sp>
    <dsp:sp modelId="{6817BFC5-3DDA-4C0A-9CDC-B0E747515769}">
      <dsp:nvSpPr>
        <dsp:cNvPr id="0" name=""/>
        <dsp:cNvSpPr/>
      </dsp:nvSpPr>
      <dsp:spPr>
        <a:xfrm>
          <a:off x="2344212" y="302887"/>
          <a:ext cx="1066367" cy="750265"/>
        </a:xfrm>
        <a:prstGeom prst="roundRect">
          <a:avLst/>
        </a:prstGeom>
        <a:solidFill>
          <a:schemeClr val="tx1">
            <a:lumMod val="75000"/>
          </a:schemeClr>
        </a:solidFill>
        <a:ln w="25400" cap="flat" cmpd="sng" algn="ctr">
          <a:solidFill>
            <a:schemeClr val="lt1">
              <a:hueOff val="0"/>
              <a:satOff val="0"/>
              <a:lumOff val="0"/>
              <a:alphaOff val="0"/>
            </a:schemeClr>
          </a:solidFill>
          <a:prstDash val="solid"/>
        </a:ln>
        <a:effectLst/>
        <a:scene3d>
          <a:camera prst="orthographicFront"/>
          <a:lightRig rig="morning" dir="t"/>
        </a:scene3d>
        <a:sp3d extrusionH="31750" contourW="19050" prstMaterial="metal">
          <a:bevelT w="260350" prst="coolSlan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Comparisons</a:t>
          </a:r>
        </a:p>
      </dsp:txBody>
      <dsp:txXfrm>
        <a:off x="2380837" y="339512"/>
        <a:ext cx="993117" cy="677015"/>
      </dsp:txXfrm>
    </dsp:sp>
    <dsp:sp modelId="{71F0B90B-9725-4760-845A-405CA22D3FE3}">
      <dsp:nvSpPr>
        <dsp:cNvPr id="0" name=""/>
        <dsp:cNvSpPr/>
      </dsp:nvSpPr>
      <dsp:spPr>
        <a:xfrm>
          <a:off x="1979489" y="262011"/>
          <a:ext cx="4356501" cy="4356501"/>
        </a:xfrm>
        <a:custGeom>
          <a:avLst/>
          <a:gdLst/>
          <a:ahLst/>
          <a:cxnLst/>
          <a:rect l="0" t="0" r="0" b="0"/>
          <a:pathLst>
            <a:path>
              <a:moveTo>
                <a:pt x="1473307" y="117224"/>
              </a:moveTo>
              <a:arcTo wR="2178250" hR="2178250" stAng="15067051" swAng="212164"/>
            </a:path>
          </a:pathLst>
        </a:custGeom>
        <a:noFill/>
        <a:ln w="9525" cap="flat" cmpd="sng" algn="ctr">
          <a:solidFill>
            <a:schemeClr val="accent1">
              <a:hueOff val="0"/>
              <a:satOff val="0"/>
              <a:lumOff val="0"/>
              <a:alphaOff val="0"/>
            </a:schemeClr>
          </a:solidFill>
          <a:prstDash val="solid"/>
          <a:tailEnd type="arrow"/>
        </a:ln>
        <a:effectLst/>
        <a:scene3d>
          <a:camera prst="orthographicFront"/>
          <a:lightRig rig="morning" dir="t"/>
        </a:scene3d>
        <a:sp3d extrusionH="31750" contourW="19050" prstMaterial="metal">
          <a:bevelT w="260350" prst="coolSlant"/>
        </a:sp3d>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b="0" smtClean="0">
                <a:solidFill>
                  <a:schemeClr val="tx2"/>
                </a:solidFill>
                <a:ea typeface="+mn-ea"/>
              </a:defRPr>
            </a:lvl1pPr>
          </a:lstStyle>
          <a:p>
            <a:pPr>
              <a:defRPr/>
            </a:pPr>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b="0">
                <a:solidFill>
                  <a:schemeClr val="tx2"/>
                </a:solidFill>
              </a:defRPr>
            </a:lvl1pPr>
          </a:lstStyle>
          <a:p>
            <a:fld id="{BE08335C-5F6F-44DD-8F3C-17C0E83D35C4}" type="datetime1">
              <a:rPr lang="en-US"/>
              <a:pPr/>
              <a:t>9/2/2021</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b="0" smtClean="0">
                <a:solidFill>
                  <a:schemeClr val="tx2"/>
                </a:solidFill>
                <a:ea typeface="+mn-ea"/>
              </a:defRPr>
            </a:lvl1pPr>
          </a:lstStyle>
          <a:p>
            <a:pPr>
              <a:defRPr/>
            </a:pPr>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b="0">
                <a:solidFill>
                  <a:schemeClr val="tx2"/>
                </a:solidFill>
              </a:defRPr>
            </a:lvl1pPr>
          </a:lstStyle>
          <a:p>
            <a:fld id="{5DFF8B5C-9E25-44CD-B360-6AA96B7AB749}" type="slidenum">
              <a:rPr lang="en-US"/>
              <a:pPr/>
              <a:t>‹#›</a:t>
            </a:fld>
            <a:endParaRPr lang="en-US" dirty="0"/>
          </a:p>
        </p:txBody>
      </p:sp>
    </p:spTree>
    <p:extLst>
      <p:ext uri="{BB962C8B-B14F-4D97-AF65-F5344CB8AC3E}">
        <p14:creationId xmlns:p14="http://schemas.microsoft.com/office/powerpoint/2010/main" val="29828101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b="0" smtClean="0">
                <a:solidFill>
                  <a:schemeClr val="tx2"/>
                </a:solidFill>
                <a:ea typeface="+mn-ea"/>
              </a:defRPr>
            </a:lvl1pPr>
          </a:lstStyle>
          <a:p>
            <a:pPr>
              <a:defRPr/>
            </a:pPr>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b="0">
                <a:solidFill>
                  <a:schemeClr val="tx2"/>
                </a:solidFill>
              </a:defRPr>
            </a:lvl1pPr>
          </a:lstStyle>
          <a:p>
            <a:fld id="{07631179-E5CD-43B5-86C4-3A7984FC7F3A}" type="datetime1">
              <a:rPr lang="en-US"/>
              <a:pPr/>
              <a:t>9/2/2021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b="0" smtClean="0">
                <a:solidFill>
                  <a:schemeClr val="tx2"/>
                </a:solidFill>
                <a:ea typeface="+mn-ea"/>
              </a:defRPr>
            </a:lvl1pPr>
          </a:lstStyle>
          <a:p>
            <a:pPr>
              <a:defRPr/>
            </a:pPr>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b="0">
                <a:solidFill>
                  <a:schemeClr val="tx2"/>
                </a:solidFill>
              </a:defRPr>
            </a:lvl1pPr>
          </a:lstStyle>
          <a:p>
            <a:fld id="{1E163446-2388-4E50-BA2B-EDE3A66E3559}" type="slidenum">
              <a:rPr lang="en-US"/>
              <a:pPr/>
              <a:t>‹#›</a:t>
            </a:fld>
            <a:endParaRPr lang="en-US" dirty="0"/>
          </a:p>
        </p:txBody>
      </p:sp>
    </p:spTree>
    <p:extLst>
      <p:ext uri="{BB962C8B-B14F-4D97-AF65-F5344CB8AC3E}">
        <p14:creationId xmlns:p14="http://schemas.microsoft.com/office/powerpoint/2010/main" val="3739319501"/>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128"/>
        <a:cs typeface="Arial" charset="0"/>
      </a:defRPr>
    </a:lvl1pPr>
    <a:lvl2pPr marL="457200" algn="l" defTabSz="457200" rtl="0" fontAlgn="base">
      <a:spcBef>
        <a:spcPct val="30000"/>
      </a:spcBef>
      <a:spcAft>
        <a:spcPct val="0"/>
      </a:spcAft>
      <a:defRPr sz="1200" kern="1200">
        <a:solidFill>
          <a:schemeClr val="tx1"/>
        </a:solidFill>
        <a:latin typeface="+mn-lt"/>
        <a:ea typeface="ＭＳ Ｐゴシック" charset="-128"/>
        <a:cs typeface="Arial" charset="0"/>
      </a:defRPr>
    </a:lvl2pPr>
    <a:lvl3pPr marL="914400" algn="l" defTabSz="457200" rtl="0" fontAlgn="base">
      <a:spcBef>
        <a:spcPct val="30000"/>
      </a:spcBef>
      <a:spcAft>
        <a:spcPct val="0"/>
      </a:spcAft>
      <a:defRPr sz="1200" kern="1200">
        <a:solidFill>
          <a:schemeClr val="tx1"/>
        </a:solidFill>
        <a:latin typeface="+mn-lt"/>
        <a:ea typeface="ＭＳ Ｐゴシック" charset="-128"/>
        <a:cs typeface="Arial" charset="0"/>
      </a:defRPr>
    </a:lvl3pPr>
    <a:lvl4pPr marL="1371600" algn="l" defTabSz="457200" rtl="0" fontAlgn="base">
      <a:spcBef>
        <a:spcPct val="30000"/>
      </a:spcBef>
      <a:spcAft>
        <a:spcPct val="0"/>
      </a:spcAft>
      <a:defRPr sz="1200" kern="1200">
        <a:solidFill>
          <a:schemeClr val="tx1"/>
        </a:solidFill>
        <a:latin typeface="+mn-lt"/>
        <a:ea typeface="ＭＳ Ｐゴシック" charset="-128"/>
        <a:cs typeface="Arial" charset="0"/>
      </a:defRPr>
    </a:lvl4pPr>
    <a:lvl5pPr marL="1828800" algn="l" defTabSz="457200" rtl="0" fontAlgn="base">
      <a:spcBef>
        <a:spcPct val="30000"/>
      </a:spcBef>
      <a:spcAft>
        <a:spcPct val="0"/>
      </a:spcAft>
      <a:defRPr sz="1200" kern="1200">
        <a:solidFill>
          <a:schemeClr val="tx1"/>
        </a:solidFill>
        <a:latin typeface="+mn-lt"/>
        <a:ea typeface="ＭＳ Ｐゴシック" charset="-128"/>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407898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45842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929497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093020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49524" eaLnBrk="0" hangingPunct="0">
              <a:spcBef>
                <a:spcPct val="30000"/>
              </a:spcBef>
              <a:defRPr sz="1200">
                <a:solidFill>
                  <a:schemeClr val="tx1"/>
                </a:solidFill>
                <a:latin typeface="Arial" pitchFamily="34" charset="0"/>
                <a:cs typeface="Arial" pitchFamily="34" charset="0"/>
              </a:defRPr>
            </a:lvl1pPr>
            <a:lvl2pPr marL="757031" indent="-291166" defTabSz="949524" eaLnBrk="0" hangingPunct="0">
              <a:spcBef>
                <a:spcPct val="30000"/>
              </a:spcBef>
              <a:defRPr sz="1200">
                <a:solidFill>
                  <a:schemeClr val="tx1"/>
                </a:solidFill>
                <a:latin typeface="Arial" pitchFamily="34" charset="0"/>
                <a:cs typeface="Arial" pitchFamily="34" charset="0"/>
              </a:defRPr>
            </a:lvl2pPr>
            <a:lvl3pPr marL="1164663" indent="-232932" defTabSz="949524" eaLnBrk="0" hangingPunct="0">
              <a:spcBef>
                <a:spcPct val="30000"/>
              </a:spcBef>
              <a:defRPr sz="1200">
                <a:solidFill>
                  <a:schemeClr val="tx1"/>
                </a:solidFill>
                <a:latin typeface="Arial" pitchFamily="34" charset="0"/>
                <a:cs typeface="Arial" pitchFamily="34" charset="0"/>
              </a:defRPr>
            </a:lvl3pPr>
            <a:lvl4pPr marL="1630528" indent="-232932" defTabSz="949524" eaLnBrk="0" hangingPunct="0">
              <a:spcBef>
                <a:spcPct val="30000"/>
              </a:spcBef>
              <a:defRPr sz="1200">
                <a:solidFill>
                  <a:schemeClr val="tx1"/>
                </a:solidFill>
                <a:latin typeface="Arial" pitchFamily="34" charset="0"/>
                <a:cs typeface="Arial" pitchFamily="34" charset="0"/>
              </a:defRPr>
            </a:lvl4pPr>
            <a:lvl5pPr marL="2096394" indent="-232932" defTabSz="949524" eaLnBrk="0" hangingPunct="0">
              <a:spcBef>
                <a:spcPct val="30000"/>
              </a:spcBef>
              <a:defRPr sz="1200">
                <a:solidFill>
                  <a:schemeClr val="tx1"/>
                </a:solidFill>
                <a:latin typeface="Arial" pitchFamily="34" charset="0"/>
                <a:cs typeface="Arial" pitchFamily="34" charset="0"/>
              </a:defRPr>
            </a:lvl5pPr>
            <a:lvl6pPr marL="2562258" indent="-232932" defTabSz="949524" eaLnBrk="0" fontAlgn="base" hangingPunct="0">
              <a:spcBef>
                <a:spcPct val="30000"/>
              </a:spcBef>
              <a:spcAft>
                <a:spcPct val="0"/>
              </a:spcAft>
              <a:defRPr sz="1200">
                <a:solidFill>
                  <a:schemeClr val="tx1"/>
                </a:solidFill>
                <a:latin typeface="Arial" pitchFamily="34" charset="0"/>
                <a:cs typeface="Arial" pitchFamily="34" charset="0"/>
              </a:defRPr>
            </a:lvl6pPr>
            <a:lvl7pPr marL="3028124" indent="-232932" defTabSz="949524" eaLnBrk="0" fontAlgn="base" hangingPunct="0">
              <a:spcBef>
                <a:spcPct val="30000"/>
              </a:spcBef>
              <a:spcAft>
                <a:spcPct val="0"/>
              </a:spcAft>
              <a:defRPr sz="1200">
                <a:solidFill>
                  <a:schemeClr val="tx1"/>
                </a:solidFill>
                <a:latin typeface="Arial" pitchFamily="34" charset="0"/>
                <a:cs typeface="Arial" pitchFamily="34" charset="0"/>
              </a:defRPr>
            </a:lvl7pPr>
            <a:lvl8pPr marL="3493988" indent="-232932" defTabSz="949524" eaLnBrk="0" fontAlgn="base" hangingPunct="0">
              <a:spcBef>
                <a:spcPct val="30000"/>
              </a:spcBef>
              <a:spcAft>
                <a:spcPct val="0"/>
              </a:spcAft>
              <a:defRPr sz="1200">
                <a:solidFill>
                  <a:schemeClr val="tx1"/>
                </a:solidFill>
                <a:latin typeface="Arial" pitchFamily="34" charset="0"/>
                <a:cs typeface="Arial" pitchFamily="34" charset="0"/>
              </a:defRPr>
            </a:lvl8pPr>
            <a:lvl9pPr marL="3959854" indent="-232932" defTabSz="949524"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5</a:t>
            </a:fld>
            <a:endParaRPr lang="en-US" altLang="en-US" sz="1300" dirty="0"/>
          </a:p>
        </p:txBody>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657676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962087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345954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642512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
        <p:nvSpPr>
          <p:cNvPr id="3" name="Slide Number Placeholder 2"/>
          <p:cNvSpPr>
            <a:spLocks noGrp="1"/>
          </p:cNvSpPr>
          <p:nvPr>
            <p:ph type="sldNum" sz="quarter" idx="11"/>
          </p:nvPr>
        </p:nvSpPr>
        <p:spPr/>
        <p:txBody>
          <a:bodyPr/>
          <a:lstStyle/>
          <a:p>
            <a:fld id="{1E163446-2388-4E50-BA2B-EDE3A66E3559}" type="slidenum">
              <a:rPr lang="en-US" smtClean="0"/>
              <a:pPr/>
              <a:t>9</a:t>
            </a:fld>
            <a:endParaRPr lang="en-US" dirty="0"/>
          </a:p>
        </p:txBody>
      </p:sp>
    </p:spTree>
    <p:extLst>
      <p:ext uri="{BB962C8B-B14F-4D97-AF65-F5344CB8AC3E}">
        <p14:creationId xmlns:p14="http://schemas.microsoft.com/office/powerpoint/2010/main" val="133643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4"/>
          <p:cNvSpPr>
            <a:spLocks noGrp="1"/>
          </p:cNvSpPr>
          <p:nvPr>
            <p:ph type="body"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1E163446-2388-4E50-BA2B-EDE3A66E3559}" type="slidenum">
              <a:rPr lang="en-US" smtClean="0"/>
              <a:pPr/>
              <a:t>10</a:t>
            </a:fld>
            <a:endParaRPr lang="en-US" dirty="0"/>
          </a:p>
        </p:txBody>
      </p:sp>
    </p:spTree>
    <p:extLst>
      <p:ext uri="{BB962C8B-B14F-4D97-AF65-F5344CB8AC3E}">
        <p14:creationId xmlns:p14="http://schemas.microsoft.com/office/powerpoint/2010/main" val="3001472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E6387F2-4A14-47A6-B01F-688A2ACAB496}" type="slidenum">
              <a:rPr lang="en-US" smtClean="0"/>
              <a:t>11</a:t>
            </a:fld>
            <a:endParaRPr lang="en-US" dirty="0"/>
          </a:p>
        </p:txBody>
      </p:sp>
      <p:sp>
        <p:nvSpPr>
          <p:cNvPr id="5" name="Notes Placeholder 4"/>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130351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163446-2388-4E50-BA2B-EDE3A66E3559}" type="slidenum">
              <a:rPr lang="en-US" smtClean="0"/>
              <a:pPr/>
              <a:t>12</a:t>
            </a:fld>
            <a:endParaRPr lang="en-US" dirty="0"/>
          </a:p>
        </p:txBody>
      </p:sp>
    </p:spTree>
    <p:extLst>
      <p:ext uri="{BB962C8B-B14F-4D97-AF65-F5344CB8AC3E}">
        <p14:creationId xmlns:p14="http://schemas.microsoft.com/office/powerpoint/2010/main" val="3459900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4246007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854615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876562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820227"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72034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063591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0796424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sz="quarter" idx="10"/>
          </p:nvPr>
        </p:nvSpPr>
        <p:spPr/>
        <p:txBody>
          <a:bodyPr/>
          <a:lstStyle/>
          <a:p>
            <a:endParaRPr lang="en-US" dirty="0"/>
          </a:p>
        </p:txBody>
      </p:sp>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19</a:t>
            </a:fld>
            <a:endParaRPr lang="en-US" altLang="en-US" sz="1300" dirty="0"/>
          </a:p>
        </p:txBody>
      </p:sp>
    </p:spTree>
    <p:extLst>
      <p:ext uri="{BB962C8B-B14F-4D97-AF65-F5344CB8AC3E}">
        <p14:creationId xmlns:p14="http://schemas.microsoft.com/office/powerpoint/2010/main" val="3962219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0964911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820227"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8864650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820227"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9244248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820227"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991136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820227"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2186387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163446-2388-4E50-BA2B-EDE3A66E3559}" type="slidenum">
              <a:rPr lang="en-US" smtClean="0"/>
              <a:pPr/>
              <a:t>25</a:t>
            </a:fld>
            <a:endParaRPr lang="en-US" dirty="0"/>
          </a:p>
        </p:txBody>
      </p:sp>
    </p:spTree>
    <p:extLst>
      <p:ext uri="{BB962C8B-B14F-4D97-AF65-F5344CB8AC3E}">
        <p14:creationId xmlns:p14="http://schemas.microsoft.com/office/powerpoint/2010/main" val="4032328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1310499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27</a:t>
            </a:fld>
            <a:endParaRPr lang="en-US" altLang="en-US" sz="1300" dirty="0"/>
          </a:p>
        </p:txBody>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177014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28</a:t>
            </a:fld>
            <a:endParaRPr lang="en-US" altLang="en-US" sz="1300" dirty="0"/>
          </a:p>
        </p:txBody>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7631024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29</a:t>
            </a:fld>
            <a:endParaRPr lang="en-US" altLang="en-US" sz="1300" dirty="0"/>
          </a:p>
        </p:txBody>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41368873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30</a:t>
            </a:fld>
            <a:endParaRPr lang="en-US" altLang="en-US" sz="1300" dirty="0"/>
          </a:p>
        </p:txBody>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1086782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163446-2388-4E50-BA2B-EDE3A66E3559}" type="slidenum">
              <a:rPr lang="en-US" smtClean="0"/>
              <a:pPr/>
              <a:t>31</a:t>
            </a:fld>
            <a:endParaRPr lang="en-US" dirty="0"/>
          </a:p>
        </p:txBody>
      </p:sp>
    </p:spTree>
    <p:extLst>
      <p:ext uri="{BB962C8B-B14F-4D97-AF65-F5344CB8AC3E}">
        <p14:creationId xmlns:p14="http://schemas.microsoft.com/office/powerpoint/2010/main" val="28802165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32</a:t>
            </a:fld>
            <a:endParaRPr lang="en-US" altLang="en-US" sz="1300" dirty="0"/>
          </a:p>
        </p:txBody>
      </p:sp>
      <p:sp>
        <p:nvSpPr>
          <p:cNvPr id="3" name="Notes Placeholder 2"/>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7651232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33</a:t>
            </a:fld>
            <a:endParaRPr lang="en-US" altLang="en-US" sz="1300" dirty="0"/>
          </a:p>
        </p:txBody>
      </p:sp>
      <p:sp>
        <p:nvSpPr>
          <p:cNvPr id="3" name="Notes Placeholder 2"/>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6854583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2670120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163446-2388-4E50-BA2B-EDE3A66E3559}" type="slidenum">
              <a:rPr lang="en-US" smtClean="0"/>
              <a:pPr/>
              <a:t>35</a:t>
            </a:fld>
            <a:endParaRPr lang="en-US" dirty="0"/>
          </a:p>
        </p:txBody>
      </p:sp>
    </p:spTree>
    <p:extLst>
      <p:ext uri="{BB962C8B-B14F-4D97-AF65-F5344CB8AC3E}">
        <p14:creationId xmlns:p14="http://schemas.microsoft.com/office/powerpoint/2010/main" val="1834433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3587421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820227"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8689810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38</a:t>
            </a:fld>
            <a:endParaRPr lang="en-US" altLang="en-US" sz="1300" dirty="0"/>
          </a:p>
        </p:txBody>
      </p:sp>
      <p:sp>
        <p:nvSpPr>
          <p:cNvPr id="4" name="Notes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066591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39</a:t>
            </a:fld>
            <a:endParaRPr lang="en-US" altLang="en-US" sz="1300" dirty="0"/>
          </a:p>
        </p:txBody>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982509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40</a:t>
            </a:fld>
            <a:endParaRPr lang="en-US" altLang="en-US" sz="1300" dirty="0"/>
          </a:p>
        </p:txBody>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503108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0781050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163446-2388-4E50-BA2B-EDE3A66E3559}" type="slidenum">
              <a:rPr lang="en-US" smtClean="0"/>
              <a:pPr/>
              <a:t>42</a:t>
            </a:fld>
            <a:endParaRPr lang="en-US" dirty="0"/>
          </a:p>
        </p:txBody>
      </p:sp>
    </p:spTree>
    <p:extLst>
      <p:ext uri="{BB962C8B-B14F-4D97-AF65-F5344CB8AC3E}">
        <p14:creationId xmlns:p14="http://schemas.microsoft.com/office/powerpoint/2010/main" val="9017858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40316887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163446-2388-4E50-BA2B-EDE3A66E3559}" type="slidenum">
              <a:rPr lang="en-US" smtClean="0"/>
              <a:pPr/>
              <a:t>45</a:t>
            </a:fld>
            <a:endParaRPr lang="en-US" dirty="0"/>
          </a:p>
        </p:txBody>
      </p:sp>
    </p:spTree>
    <p:extLst>
      <p:ext uri="{BB962C8B-B14F-4D97-AF65-F5344CB8AC3E}">
        <p14:creationId xmlns:p14="http://schemas.microsoft.com/office/powerpoint/2010/main" val="33263002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952BBC-10B0-48B1-8560-5C6E7B61DA96}" type="slidenum">
              <a:rPr lang="en-US" smtClean="0"/>
              <a:t>46</a:t>
            </a:fld>
            <a:endParaRPr lang="en-US" dirty="0"/>
          </a:p>
        </p:txBody>
      </p:sp>
    </p:spTree>
    <p:extLst>
      <p:ext uri="{BB962C8B-B14F-4D97-AF65-F5344CB8AC3E}">
        <p14:creationId xmlns:p14="http://schemas.microsoft.com/office/powerpoint/2010/main" val="733191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98307" name="Rectangle 2"/>
          <p:cNvSpPr>
            <a:spLocks noGrp="1" noChangeArrowheads="1"/>
          </p:cNvSpPr>
          <p:nvPr>
            <p:ph type="ctrTitle"/>
          </p:nvPr>
        </p:nvSpPr>
        <p:spPr>
          <a:xfrm>
            <a:off x="333375" y="2963863"/>
            <a:ext cx="7772400" cy="1471612"/>
          </a:xfrm>
        </p:spPr>
        <p:txBody>
          <a:bodyPr/>
          <a:lstStyle>
            <a:lvl1pPr>
              <a:defRPr sz="4200" smtClean="0">
                <a:solidFill>
                  <a:schemeClr val="tx2"/>
                </a:solidFill>
                <a:latin typeface="Arial" charset="0"/>
              </a:defRPr>
            </a:lvl1pPr>
          </a:lstStyle>
          <a:p>
            <a:r>
              <a:rPr lang="en-US"/>
              <a:t>Click to edit Master title style</a:t>
            </a:r>
          </a:p>
        </p:txBody>
      </p:sp>
      <p:sp>
        <p:nvSpPr>
          <p:cNvPr id="98308" name="Rectangle 3"/>
          <p:cNvSpPr>
            <a:spLocks noGrp="1" noChangeArrowheads="1"/>
          </p:cNvSpPr>
          <p:nvPr>
            <p:ph type="subTitle" idx="1"/>
          </p:nvPr>
        </p:nvSpPr>
        <p:spPr>
          <a:xfrm>
            <a:off x="333375" y="3998913"/>
            <a:ext cx="6402388" cy="1751012"/>
          </a:xfrm>
        </p:spPr>
        <p:txBody>
          <a:bodyPr/>
          <a:lstStyle>
            <a:lvl1pPr marL="0" indent="0">
              <a:buFont typeface="Wingdings 3" pitchFamily="18" charset="2"/>
              <a:buNone/>
              <a:defRPr sz="2800" smtClean="0">
                <a:latin typeface="Arial" charset="0"/>
              </a:defRPr>
            </a:lvl1pPr>
          </a:lstStyle>
          <a:p>
            <a:r>
              <a:rPr lang="en-US"/>
              <a:t>Click to edit Master subtitle style</a:t>
            </a:r>
          </a:p>
        </p:txBody>
      </p:sp>
      <p:sp>
        <p:nvSpPr>
          <p:cNvPr id="10" name="Footer Placeholder 4"/>
          <p:cNvSpPr txBox="1">
            <a:spLocks/>
          </p:cNvSpPr>
          <p:nvPr userDrawn="1"/>
        </p:nvSpPr>
        <p:spPr>
          <a:xfrm>
            <a:off x="3577684" y="6569075"/>
            <a:ext cx="2376006" cy="2889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800" b="1" kern="1200">
                <a:solidFill>
                  <a:schemeClr val="accent6">
                    <a:lumMod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solidFill>
                  <a:srgbClr val="EE7000"/>
                </a:solidFill>
              </a:rPr>
              <a:t>CONFIDENTIAL - For Internal Use Only</a:t>
            </a:r>
          </a:p>
        </p:txBody>
      </p:sp>
    </p:spTree>
  </p:cSld>
  <p:clrMapOvr>
    <a:masterClrMapping/>
  </p:clrMapOvr>
  <p:transition>
    <p:fade/>
  </p:transition>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Text Box 24"/>
          <p:cNvSpPr txBox="1">
            <a:spLocks noChangeArrowheads="1"/>
          </p:cNvSpPr>
          <p:nvPr userDrawn="1"/>
        </p:nvSpPr>
        <p:spPr bwMode="auto">
          <a:xfrm>
            <a:off x="0" y="4922838"/>
            <a:ext cx="9144000" cy="366712"/>
          </a:xfrm>
          <a:prstGeom prst="rect">
            <a:avLst/>
          </a:prstGeom>
          <a:solidFill>
            <a:schemeClr val="bg1"/>
          </a:solidFill>
          <a:ln w="28575" algn="ctr">
            <a:noFill/>
            <a:miter lim="800000"/>
            <a:headEnd/>
            <a:tailEnd/>
          </a:ln>
          <a:effectLst/>
        </p:spPr>
        <p:txBody>
          <a:bodyPr>
            <a:spAutoFit/>
          </a:bodyPr>
          <a:lstStyle/>
          <a:p>
            <a:pPr defTabSz="1023938">
              <a:spcBef>
                <a:spcPct val="50000"/>
              </a:spcBef>
            </a:pPr>
            <a:endParaRPr lang="en-US" b="0" dirty="0"/>
          </a:p>
        </p:txBody>
      </p:sp>
      <p:sp>
        <p:nvSpPr>
          <p:cNvPr id="109571" name="Rectangle 3"/>
          <p:cNvSpPr>
            <a:spLocks noGrp="1" noChangeArrowheads="1"/>
          </p:cNvSpPr>
          <p:nvPr>
            <p:ph type="ctrTitle"/>
          </p:nvPr>
        </p:nvSpPr>
        <p:spPr>
          <a:xfrm>
            <a:off x="304800" y="2740025"/>
            <a:ext cx="8610600" cy="987425"/>
          </a:xfrm>
        </p:spPr>
        <p:txBody>
          <a:bodyPr anchor="b"/>
          <a:lstStyle>
            <a:lvl1pPr>
              <a:defRPr sz="4800"/>
            </a:lvl1pPr>
          </a:lstStyle>
          <a:p>
            <a:r>
              <a:rPr lang="en-US" dirty="0"/>
              <a:t>Click to edit Master title style</a:t>
            </a:r>
          </a:p>
        </p:txBody>
      </p:sp>
      <p:sp>
        <p:nvSpPr>
          <p:cNvPr id="109572" name="Rectangle 4"/>
          <p:cNvSpPr>
            <a:spLocks noGrp="1" noChangeArrowheads="1"/>
          </p:cNvSpPr>
          <p:nvPr>
            <p:ph type="subTitle" idx="1"/>
          </p:nvPr>
        </p:nvSpPr>
        <p:spPr>
          <a:xfrm>
            <a:off x="304800" y="3733800"/>
            <a:ext cx="8610600" cy="1069975"/>
          </a:xfrm>
        </p:spPr>
        <p:txBody>
          <a:bodyPr/>
          <a:lstStyle>
            <a:lvl1pPr marL="0" indent="0">
              <a:buFontTx/>
              <a:buNone/>
              <a:defRPr sz="1900">
                <a:latin typeface="+mj-lt"/>
              </a:defRPr>
            </a:lvl1pPr>
          </a:lstStyle>
          <a:p>
            <a:r>
              <a:rPr lang="en-US"/>
              <a:t>Click to edit Master subtitle style</a:t>
            </a:r>
            <a:endParaRPr lang="en-US" dirty="0"/>
          </a:p>
        </p:txBody>
      </p:sp>
      <p:sp>
        <p:nvSpPr>
          <p:cNvPr id="8" name="Slide Number Placeholder 7"/>
          <p:cNvSpPr>
            <a:spLocks noGrp="1"/>
          </p:cNvSpPr>
          <p:nvPr>
            <p:ph type="sldNum" sz="quarter" idx="10"/>
          </p:nvPr>
        </p:nvSpPr>
        <p:spPr>
          <a:xfrm>
            <a:off x="7010400" y="0"/>
            <a:ext cx="2133600" cy="365125"/>
          </a:xfrm>
          <a:prstGeom prst="rect">
            <a:avLst/>
          </a:prstGeom>
        </p:spPr>
        <p:txBody>
          <a:bodyPr/>
          <a:lstStyle>
            <a:lvl1pPr>
              <a:defRPr/>
            </a:lvl1pPr>
          </a:lstStyle>
          <a:p>
            <a:fld id="{6AC75BF8-BE51-44B9-8295-E244D44C6144}" type="slidenum">
              <a:rPr lang="en-US"/>
              <a:pPr/>
              <a:t>‹#›</a:t>
            </a:fld>
            <a:endParaRPr lang="en-US" dirty="0"/>
          </a:p>
        </p:txBody>
      </p:sp>
      <p:sp>
        <p:nvSpPr>
          <p:cNvPr id="9" name="Footer Placeholder 4"/>
          <p:cNvSpPr txBox="1">
            <a:spLocks/>
          </p:cNvSpPr>
          <p:nvPr userDrawn="1"/>
        </p:nvSpPr>
        <p:spPr>
          <a:xfrm>
            <a:off x="3577684" y="6569075"/>
            <a:ext cx="2376006" cy="2889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800" b="1" kern="1200">
                <a:solidFill>
                  <a:schemeClr val="accent6">
                    <a:lumMod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solidFill>
                  <a:srgbClr val="EE7000"/>
                </a:solidFill>
              </a:rPr>
              <a:t>CONFIDENTIAL - For Internal Use Only</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Title 1"/>
          <p:cNvSpPr>
            <a:spLocks noGrp="1"/>
          </p:cNvSpPr>
          <p:nvPr>
            <p:ph type="title"/>
          </p:nvPr>
        </p:nvSpPr>
        <p:spPr>
          <a:xfrm>
            <a:off x="333375" y="381000"/>
            <a:ext cx="8534400" cy="758825"/>
          </a:xfrm>
        </p:spPr>
        <p:txBody>
          <a:bodyPr/>
          <a:lstStyle/>
          <a:p>
            <a:r>
              <a:rPr lang="en-US"/>
              <a:t>Click to edit Master title style</a:t>
            </a:r>
          </a:p>
        </p:txBody>
      </p:sp>
      <p:sp>
        <p:nvSpPr>
          <p:cNvPr id="6" name="Footer Placeholder 4"/>
          <p:cNvSpPr txBox="1">
            <a:spLocks/>
          </p:cNvSpPr>
          <p:nvPr userDrawn="1"/>
        </p:nvSpPr>
        <p:spPr>
          <a:xfrm>
            <a:off x="3577684" y="6569075"/>
            <a:ext cx="2376006" cy="2889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800" b="1" kern="1200">
                <a:solidFill>
                  <a:schemeClr val="accent6">
                    <a:lumMod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solidFill>
                  <a:srgbClr val="EE7000"/>
                </a:solidFill>
              </a:rPr>
              <a:t>CONFIDENTIAL - For Internal Use Only</a:t>
            </a:r>
          </a:p>
        </p:txBody>
      </p:sp>
    </p:spTree>
    <p:extLst>
      <p:ext uri="{BB962C8B-B14F-4D97-AF65-F5344CB8AC3E}">
        <p14:creationId xmlns:p14="http://schemas.microsoft.com/office/powerpoint/2010/main" val="1558855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txBox="1">
            <a:spLocks/>
          </p:cNvSpPr>
          <p:nvPr userDrawn="1"/>
        </p:nvSpPr>
        <p:spPr>
          <a:xfrm>
            <a:off x="3577684" y="6569075"/>
            <a:ext cx="2376006" cy="2889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800" b="1" kern="1200">
                <a:solidFill>
                  <a:schemeClr val="accent6">
                    <a:lumMod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solidFill>
                  <a:srgbClr val="EE7000"/>
                </a:solidFill>
              </a:rPr>
              <a:t>CONFIDENTIAL - For Internal Use Only</a:t>
            </a:r>
          </a:p>
        </p:txBody>
      </p:sp>
    </p:spTree>
    <p:extLst>
      <p:ext uri="{BB962C8B-B14F-4D97-AF65-F5344CB8AC3E}">
        <p14:creationId xmlns:p14="http://schemas.microsoft.com/office/powerpoint/2010/main" val="2108488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sz="half" idx="10"/>
          </p:nvPr>
        </p:nvSpPr>
        <p:spPr>
          <a:xfrm>
            <a:off x="4657587" y="1605436"/>
            <a:ext cx="4038600" cy="4525963"/>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p:cNvSpPr txBox="1">
            <a:spLocks/>
          </p:cNvSpPr>
          <p:nvPr userDrawn="1"/>
        </p:nvSpPr>
        <p:spPr>
          <a:xfrm>
            <a:off x="3577684" y="6569075"/>
            <a:ext cx="2376006" cy="2889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800" b="1" kern="1200">
                <a:solidFill>
                  <a:schemeClr val="accent6">
                    <a:lumMod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solidFill>
                  <a:srgbClr val="EE7000"/>
                </a:solidFill>
              </a:rPr>
              <a:t>CONFIDENTIAL - For Internal Use Only</a:t>
            </a:r>
          </a:p>
        </p:txBody>
      </p:sp>
    </p:spTree>
    <p:extLst>
      <p:ext uri="{BB962C8B-B14F-4D97-AF65-F5344CB8AC3E}">
        <p14:creationId xmlns:p14="http://schemas.microsoft.com/office/powerpoint/2010/main" val="3940536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40148" y="1"/>
            <a:ext cx="1003852" cy="1003852"/>
          </a:xfrm>
          <a:prstGeom prst="rect">
            <a:avLst/>
          </a:prstGeom>
        </p:spPr>
      </p:pic>
      <p:sp>
        <p:nvSpPr>
          <p:cNvPr id="4" name="Footer Placeholder 4"/>
          <p:cNvSpPr txBox="1">
            <a:spLocks/>
          </p:cNvSpPr>
          <p:nvPr userDrawn="1"/>
        </p:nvSpPr>
        <p:spPr>
          <a:xfrm>
            <a:off x="3577684" y="6569075"/>
            <a:ext cx="2376006" cy="2889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800" b="1" kern="1200">
                <a:solidFill>
                  <a:schemeClr val="accent6">
                    <a:lumMod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solidFill>
                  <a:srgbClr val="EE7000"/>
                </a:solidFill>
              </a:rPr>
              <a:t>CONFIDENTIAL - For Internal Use Only</a:t>
            </a:r>
          </a:p>
        </p:txBody>
      </p:sp>
    </p:spTree>
    <p:extLst>
      <p:ext uri="{BB962C8B-B14F-4D97-AF65-F5344CB8AC3E}">
        <p14:creationId xmlns:p14="http://schemas.microsoft.com/office/powerpoint/2010/main" val="3300386474"/>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70" name="Rectangle 2"/>
          <p:cNvSpPr>
            <a:spLocks noGrp="1" noChangeArrowheads="1"/>
          </p:cNvSpPr>
          <p:nvPr>
            <p:ph type="title"/>
          </p:nvPr>
        </p:nvSpPr>
        <p:spPr bwMode="auto">
          <a:xfrm>
            <a:off x="333375" y="381000"/>
            <a:ext cx="8534400" cy="758825"/>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p>
            <a:pPr lvl="0"/>
            <a:r>
              <a:rPr lang="en-US"/>
              <a:t>Click to edit Master title style</a:t>
            </a:r>
          </a:p>
        </p:txBody>
      </p:sp>
      <p:sp>
        <p:nvSpPr>
          <p:cNvPr id="36871" name="Rectangle 3"/>
          <p:cNvSpPr>
            <a:spLocks noGrp="1" noChangeArrowheads="1"/>
          </p:cNvSpPr>
          <p:nvPr>
            <p:ph type="body" idx="1"/>
          </p:nvPr>
        </p:nvSpPr>
        <p:spPr bwMode="auto">
          <a:xfrm>
            <a:off x="333375" y="1527175"/>
            <a:ext cx="8534400" cy="4645025"/>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bwMode="auto">
          <a:xfrm>
            <a:off x="7423543" y="6569075"/>
            <a:ext cx="1591932" cy="288925"/>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bodyPr>
          <a:lstStyle>
            <a:defPPr>
              <a:defRPr lang="en-US"/>
            </a:defPPr>
            <a:lvl1pPr algn="r" defTabSz="1023938" rtl="0" fontAlgn="base">
              <a:spcBef>
                <a:spcPct val="0"/>
              </a:spcBef>
              <a:spcAft>
                <a:spcPct val="0"/>
              </a:spcAft>
              <a:defRPr sz="700" b="0"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Rev July</a:t>
            </a:r>
            <a:r>
              <a:rPr lang="en-US" baseline="0" dirty="0"/>
              <a:t> 2018</a:t>
            </a:r>
            <a:fld id="{1A6FFB7A-8DCC-4570-A770-7C398EED305A}" type="slidenum">
              <a:rPr lang="en-US" smtClean="0">
                <a:solidFill>
                  <a:schemeClr val="bg1"/>
                </a:solidFill>
              </a:rPr>
              <a:pPr/>
              <a:t>‹#›</a:t>
            </a:fld>
            <a:endParaRPr lang="en-US" dirty="0">
              <a:solidFill>
                <a:schemeClr val="bg1"/>
              </a:solidFill>
            </a:endParaRPr>
          </a:p>
        </p:txBody>
      </p:sp>
      <p:sp>
        <p:nvSpPr>
          <p:cNvPr id="6" name="Date Placeholder 3"/>
          <p:cNvSpPr txBox="1">
            <a:spLocks/>
          </p:cNvSpPr>
          <p:nvPr userDrawn="1"/>
        </p:nvSpPr>
        <p:spPr>
          <a:xfrm>
            <a:off x="333375" y="6559550"/>
            <a:ext cx="1750741" cy="288925"/>
          </a:xfrm>
          <a:prstGeom prst="rect">
            <a:avLst/>
          </a:prstGeom>
        </p:spPr>
        <p:txBody>
          <a:bodyPr vert="horz" lIns="91440" tIns="45720" rIns="91440" bIns="45720" rtlCol="0" anchor="ctr"/>
          <a:lstStyle>
            <a:defPPr>
              <a:defRPr lang="en-US"/>
            </a:defPPr>
            <a:lvl1pPr marL="0" marR="0" indent="0" algn="l" defTabSz="914400" rtl="0" eaLnBrk="1" fontAlgn="auto" latinLnBrk="0" hangingPunct="1">
              <a:lnSpc>
                <a:spcPct val="100000"/>
              </a:lnSpc>
              <a:spcBef>
                <a:spcPts val="0"/>
              </a:spcBef>
              <a:spcAft>
                <a:spcPts val="0"/>
              </a:spcAft>
              <a:buClrTx/>
              <a:buSzTx/>
              <a:buFontTx/>
              <a:buNone/>
              <a:tabLs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sz="800" dirty="0"/>
              <a:t>©2018  The Tennant Company</a:t>
            </a:r>
          </a:p>
        </p:txBody>
      </p:sp>
      <p:pic>
        <p:nvPicPr>
          <p:cNvPr id="2" name="Picture 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131878" y="0"/>
            <a:ext cx="1012121" cy="1012121"/>
          </a:xfrm>
          <a:prstGeom prst="rect">
            <a:avLst/>
          </a:prstGeom>
        </p:spPr>
      </p:pic>
    </p:spTree>
  </p:cSld>
  <p:clrMap bg1="lt1" tx1="dk1" bg2="lt2" tx2="dk2" accent1="accent1" accent2="accent2" accent3="accent3" accent4="accent4" accent5="accent5" accent6="accent6" hlink="hlink" folHlink="folHlink"/>
  <p:sldLayoutIdLst>
    <p:sldLayoutId id="2147483742" r:id="rId1"/>
    <p:sldLayoutId id="2147483744" r:id="rId2"/>
    <p:sldLayoutId id="2147483745" r:id="rId3"/>
    <p:sldLayoutId id="2147483746" r:id="rId4"/>
    <p:sldLayoutId id="2147483747" r:id="rId5"/>
    <p:sldLayoutId id="2147483748" r:id="rId6"/>
  </p:sldLayoutIdLst>
  <p:transition>
    <p:fade/>
  </p:transition>
  <p:hf hdr="0" ftr="0" dt="0"/>
  <p:txStyles>
    <p:title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260350" indent="-260350" algn="l" defTabSz="1023938" rtl="0" eaLnBrk="0" fontAlgn="base" hangingPunct="0">
        <a:lnSpc>
          <a:spcPct val="90000"/>
        </a:lnSpc>
        <a:spcBef>
          <a:spcPct val="50000"/>
        </a:spcBef>
        <a:spcAft>
          <a:spcPct val="20000"/>
        </a:spcAft>
        <a:buClr>
          <a:srgbClr val="007AC9"/>
        </a:buClr>
        <a:buSzPct val="70000"/>
        <a:buFont typeface="Wingdings 3" pitchFamily="18" charset="2"/>
        <a:buChar char="y"/>
        <a:defRPr sz="2400">
          <a:solidFill>
            <a:srgbClr val="4D4F53"/>
          </a:solidFill>
          <a:latin typeface="+mn-lt"/>
          <a:ea typeface="+mn-ea"/>
          <a:cs typeface="+mn-cs"/>
        </a:defRPr>
      </a:lvl1pPr>
      <a:lvl2pPr marL="568325" indent="-179388" algn="l" defTabSz="1023938" rtl="0" eaLnBrk="0" fontAlgn="base" hangingPunct="0">
        <a:lnSpc>
          <a:spcPct val="90000"/>
        </a:lnSpc>
        <a:spcBef>
          <a:spcPct val="0"/>
        </a:spcBef>
        <a:spcAft>
          <a:spcPct val="20000"/>
        </a:spcAft>
        <a:buClr>
          <a:srgbClr val="007AC9"/>
        </a:buClr>
        <a:buFont typeface="Wingdings" pitchFamily="2" charset="2"/>
        <a:buChar char="§"/>
        <a:defRPr sz="2000">
          <a:solidFill>
            <a:srgbClr val="4D4F53"/>
          </a:solidFill>
          <a:latin typeface="+mj-lt"/>
          <a:ea typeface="+mn-ea"/>
        </a:defRPr>
      </a:lvl2pPr>
      <a:lvl3pPr marL="895350" indent="-196850" algn="l" defTabSz="1023938" rtl="0" eaLnBrk="0" fontAlgn="base" hangingPunct="0">
        <a:lnSpc>
          <a:spcPct val="90000"/>
        </a:lnSpc>
        <a:spcBef>
          <a:spcPct val="15000"/>
        </a:spcBef>
        <a:spcAft>
          <a:spcPct val="0"/>
        </a:spcAft>
        <a:buClr>
          <a:srgbClr val="007AC9"/>
        </a:buClr>
        <a:buFont typeface="Arial" charset="0"/>
        <a:buChar char="-"/>
        <a:defRPr sz="1700">
          <a:solidFill>
            <a:srgbClr val="4D4F53"/>
          </a:solidFill>
          <a:latin typeface="+mj-lt"/>
          <a:ea typeface="+mn-ea"/>
        </a:defRPr>
      </a:lvl3pPr>
      <a:lvl4pPr marL="1220788" indent="-196850" algn="l" defTabSz="1023938" rtl="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mj-lt"/>
          <a:ea typeface="+mn-ea"/>
        </a:defRPr>
      </a:lvl4pPr>
      <a:lvl5pPr marL="1544638" indent="-195263" algn="l" defTabSz="1023938" rtl="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mj-lt"/>
          <a:ea typeface="+mn-ea"/>
        </a:defRPr>
      </a:lvl5pPr>
      <a:lvl6pPr marL="18367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6pPr>
      <a:lvl7pPr marL="22939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7pPr>
      <a:lvl8pPr marL="27511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8pPr>
      <a:lvl9pPr marL="32083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slide" Target="slide3.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jpeg"/><Relationship Id="rId7" Type="http://schemas.openxmlformats.org/officeDocument/2006/relationships/slide" Target="slide3.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 Target="slide3.xml"/><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slide" Target="slid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slide" Target="slide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emf"/><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slide" Target="slide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slide" Target="slide3.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slide" Target="slide3.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slide" Target="slide3.xml"/><Relationship Id="rId4" Type="http://schemas.openxmlformats.org/officeDocument/2006/relationships/image" Target="../media/image40.emf"/></Relationships>
</file>

<file path=ppt/slides/_rels/slide22.xml.rels><?xml version="1.0" encoding="UTF-8" standalone="yes"?>
<Relationships xmlns="http://schemas.openxmlformats.org/package/2006/relationships"><Relationship Id="rId3" Type="http://schemas.openxmlformats.org/officeDocument/2006/relationships/image" Target="../media/image42.emf"/><Relationship Id="rId7" Type="http://schemas.openxmlformats.org/officeDocument/2006/relationships/slide" Target="slide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emf"/></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slide" Target="slide3.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49.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50.emf"/><Relationship Id="rId7"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gif"/><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57.png"/><Relationship Id="rId5" Type="http://schemas.openxmlformats.org/officeDocument/2006/relationships/slide" Target="slide3.xml"/><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slide" Target="slide3.xml"/><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60.png"/><Relationship Id="rId5" Type="http://schemas.openxmlformats.org/officeDocument/2006/relationships/slide" Target="slide3.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slide" Target="slide3.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slide" Target="slide3.xml"/><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slide" Target="slide3.xml"/></Relationships>
</file>

<file path=ppt/slides/_rels/slide3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slide" Target="slide3.xml"/></Relationships>
</file>

<file path=ppt/slides/_rels/slide3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slide" Target="slide3.xml"/><Relationship Id="rId4" Type="http://schemas.openxmlformats.org/officeDocument/2006/relationships/image" Target="../media/image70.jpeg"/></Relationships>
</file>

<file path=ppt/slides/_rels/slide3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2.jpeg"/><Relationship Id="rId7" Type="http://schemas.openxmlformats.org/officeDocument/2006/relationships/image" Target="../media/image75.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image" Target="../media/image74.png"/><Relationship Id="rId4" Type="http://schemas.openxmlformats.org/officeDocument/2006/relationships/image" Target="../media/image73.png"/></Relationships>
</file>

<file path=ppt/slides/_rels/slide3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slide" Target="slide3.xml"/><Relationship Id="rId4" Type="http://schemas.openxmlformats.org/officeDocument/2006/relationships/image" Target="../media/image78.png"/></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80.png"/><Relationship Id="rId4" Type="http://schemas.openxmlformats.org/officeDocument/2006/relationships/slide" Target="slide3.xml"/></Relationships>
</file>

<file path=ppt/slides/_rels/slide4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slide" Target="slide3.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slide" Target="slide3.xml"/><Relationship Id="rId4" Type="http://schemas.openxmlformats.org/officeDocument/2006/relationships/image" Target="../media/image82.png"/></Relationships>
</file>

<file path=ppt/slides/_rels/slide4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3.png"/><Relationship Id="rId18" Type="http://schemas.openxmlformats.org/officeDocument/2006/relationships/image" Target="../media/image97.png"/><Relationship Id="rId3" Type="http://schemas.openxmlformats.org/officeDocument/2006/relationships/image" Target="../media/image84.jpeg"/><Relationship Id="rId7" Type="http://schemas.openxmlformats.org/officeDocument/2006/relationships/image" Target="../media/image88.png"/><Relationship Id="rId12" Type="http://schemas.openxmlformats.org/officeDocument/2006/relationships/image" Target="../media/image92.png"/><Relationship Id="rId17" Type="http://schemas.openxmlformats.org/officeDocument/2006/relationships/image" Target="../media/image96.png"/><Relationship Id="rId2" Type="http://schemas.openxmlformats.org/officeDocument/2006/relationships/notesSlide" Target="../notesSlides/notesSlide43.xml"/><Relationship Id="rId16" Type="http://schemas.openxmlformats.org/officeDocument/2006/relationships/image" Target="../media/image95.png"/><Relationship Id="rId20" Type="http://schemas.openxmlformats.org/officeDocument/2006/relationships/image" Target="../media/image99.jpeg"/><Relationship Id="rId1" Type="http://schemas.openxmlformats.org/officeDocument/2006/relationships/slideLayout" Target="../slideLayouts/slideLayout2.xml"/><Relationship Id="rId6" Type="http://schemas.openxmlformats.org/officeDocument/2006/relationships/image" Target="../media/image87.png"/><Relationship Id="rId11" Type="http://schemas.openxmlformats.org/officeDocument/2006/relationships/image" Target="../media/image82.png"/><Relationship Id="rId5" Type="http://schemas.openxmlformats.org/officeDocument/2006/relationships/image" Target="../media/image86.png"/><Relationship Id="rId15" Type="http://schemas.openxmlformats.org/officeDocument/2006/relationships/slide" Target="slide3.xml"/><Relationship Id="rId10" Type="http://schemas.openxmlformats.org/officeDocument/2006/relationships/image" Target="../media/image91.png"/><Relationship Id="rId19" Type="http://schemas.openxmlformats.org/officeDocument/2006/relationships/image" Target="../media/image98.png"/><Relationship Id="rId4" Type="http://schemas.openxmlformats.org/officeDocument/2006/relationships/image" Target="../media/image85.jpeg"/><Relationship Id="rId9" Type="http://schemas.openxmlformats.org/officeDocument/2006/relationships/image" Target="../media/image90.png"/><Relationship Id="rId14" Type="http://schemas.openxmlformats.org/officeDocument/2006/relationships/image" Target="../media/image94.png"/></Relationships>
</file>

<file path=ppt/slides/_rels/slide4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49" name="Rectangle 21"/>
          <p:cNvSpPr>
            <a:spLocks noChangeArrowheads="1"/>
          </p:cNvSpPr>
          <p:nvPr/>
        </p:nvSpPr>
        <p:spPr bwMode="auto">
          <a:xfrm>
            <a:off x="302533" y="3375002"/>
            <a:ext cx="5378450" cy="433388"/>
          </a:xfrm>
          <a:prstGeom prst="rect">
            <a:avLst/>
          </a:prstGeom>
          <a:noFill/>
          <a:ln w="9525">
            <a:noFill/>
            <a:miter lim="800000"/>
            <a:headEnd/>
            <a:tailEnd/>
          </a:ln>
        </p:spPr>
        <p:txBody>
          <a:bodyPr lIns="102413" tIns="51206" rIns="102413" bIns="51206"/>
          <a:lstStyle/>
          <a:p>
            <a:pPr algn="l" defTabSz="1023938" eaLnBrk="0" hangingPunct="0">
              <a:lnSpc>
                <a:spcPct val="90000"/>
              </a:lnSpc>
              <a:spcBef>
                <a:spcPct val="50000"/>
              </a:spcBef>
              <a:spcAft>
                <a:spcPct val="20000"/>
              </a:spcAft>
              <a:buClr>
                <a:srgbClr val="007AC9"/>
              </a:buClr>
              <a:buSzPct val="70000"/>
              <a:buFont typeface="Wingdings 3" pitchFamily="18" charset="2"/>
              <a:buNone/>
              <a:tabLst>
                <a:tab pos="3375025" algn="l"/>
              </a:tabLst>
            </a:pPr>
            <a:r>
              <a:rPr lang="en-US" sz="2400" b="0" dirty="0">
                <a:solidFill>
                  <a:schemeClr val="bg2">
                    <a:lumMod val="75000"/>
                    <a:lumOff val="25000"/>
                  </a:schemeClr>
                </a:solidFill>
              </a:rPr>
              <a:t>July 2018</a:t>
            </a:r>
          </a:p>
        </p:txBody>
      </p:sp>
      <p:sp>
        <p:nvSpPr>
          <p:cNvPr id="124974" name="Rectangle 46"/>
          <p:cNvSpPr>
            <a:spLocks noGrp="1" noChangeArrowheads="1"/>
          </p:cNvSpPr>
          <p:nvPr>
            <p:ph type="ctrTitle"/>
          </p:nvPr>
        </p:nvSpPr>
        <p:spPr>
          <a:xfrm>
            <a:off x="275683" y="1473728"/>
            <a:ext cx="8255000" cy="1471612"/>
          </a:xfrm>
        </p:spPr>
        <p:txBody>
          <a:bodyPr/>
          <a:lstStyle/>
          <a:p>
            <a:r>
              <a:rPr lang="en-US" sz="3600" dirty="0">
                <a:solidFill>
                  <a:srgbClr val="009BC7"/>
                </a:solidFill>
              </a:rPr>
              <a:t>M20/M30</a:t>
            </a:r>
            <a:br>
              <a:rPr lang="en-US" sz="3600" dirty="0">
                <a:solidFill>
                  <a:srgbClr val="009BC7"/>
                </a:solidFill>
              </a:rPr>
            </a:br>
            <a:r>
              <a:rPr lang="en-US" sz="3600" dirty="0">
                <a:solidFill>
                  <a:srgbClr val="009BC7"/>
                </a:solidFill>
              </a:rPr>
              <a:t>Integrated Rider Sweeper-Scrubbers</a:t>
            </a:r>
            <a:br>
              <a:rPr lang="en-US" sz="2800" dirty="0">
                <a:solidFill>
                  <a:schemeClr val="bg2">
                    <a:lumMod val="75000"/>
                    <a:lumOff val="25000"/>
                  </a:schemeClr>
                </a:solidFill>
              </a:rPr>
            </a:br>
            <a:r>
              <a:rPr lang="en-US" sz="2400" dirty="0">
                <a:solidFill>
                  <a:schemeClr val="bg2">
                    <a:lumMod val="75000"/>
                    <a:lumOff val="25000"/>
                  </a:schemeClr>
                </a:solidFill>
              </a:rPr>
              <a:t>Product Applications &amp; Solutions (PAS) Guide</a:t>
            </a:r>
          </a:p>
        </p:txBody>
      </p:sp>
      <p:grpSp>
        <p:nvGrpSpPr>
          <p:cNvPr id="9" name="Group 8"/>
          <p:cNvGrpSpPr/>
          <p:nvPr/>
        </p:nvGrpSpPr>
        <p:grpSpPr>
          <a:xfrm>
            <a:off x="-11151" y="0"/>
            <a:ext cx="9166303" cy="1250382"/>
            <a:chOff x="-11151" y="0"/>
            <a:chExt cx="9166303" cy="1250382"/>
          </a:xfrm>
        </p:grpSpPr>
        <p:pic>
          <p:nvPicPr>
            <p:cNvPr id="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06214" y="0"/>
              <a:ext cx="1248938" cy="1250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bwMode="auto">
            <a:xfrm>
              <a:off x="-11151" y="1239231"/>
              <a:ext cx="9155152" cy="0"/>
            </a:xfrm>
            <a:prstGeom prst="line">
              <a:avLst/>
            </a:prstGeom>
            <a:noFill/>
            <a:ln w="9525" cap="flat" cmpd="sng" algn="ctr">
              <a:solidFill>
                <a:schemeClr val="bg1">
                  <a:lumMod val="50000"/>
                </a:schemeClr>
              </a:solidFill>
              <a:prstDash val="solid"/>
              <a:round/>
              <a:headEnd type="none" w="med" len="med"/>
              <a:tailEnd type="none" w="med" len="med"/>
            </a:ln>
            <a:effectLst/>
          </p:spPr>
        </p:cxnSp>
      </p:grpSp>
      <p:sp>
        <p:nvSpPr>
          <p:cNvPr id="11" name="Footer Placeholder 4"/>
          <p:cNvSpPr txBox="1">
            <a:spLocks/>
          </p:cNvSpPr>
          <p:nvPr/>
        </p:nvSpPr>
        <p:spPr>
          <a:xfrm>
            <a:off x="3577684" y="6569075"/>
            <a:ext cx="2376006" cy="2889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800" b="1" kern="1200">
                <a:solidFill>
                  <a:schemeClr val="accent6">
                    <a:lumMod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solidFill>
                  <a:srgbClr val="EE7000"/>
                </a:solidFill>
              </a:rPr>
              <a:t>CONFIDENTIAL - For Internal Use Only</a:t>
            </a:r>
          </a:p>
        </p:txBody>
      </p:sp>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95421" y="3693012"/>
            <a:ext cx="2592673" cy="2373630"/>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91821" y="3719746"/>
            <a:ext cx="2781519" cy="2329273"/>
          </a:xfrm>
          <a:prstGeom prst="rect">
            <a:avLst/>
          </a:prstGeom>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04" name="Rectangle 4"/>
          <p:cNvSpPr>
            <a:spLocks noGrp="1" noChangeArrowheads="1"/>
          </p:cNvSpPr>
          <p:nvPr>
            <p:ph type="body" idx="4294967295"/>
          </p:nvPr>
        </p:nvSpPr>
        <p:spPr>
          <a:xfrm>
            <a:off x="333375" y="1093788"/>
            <a:ext cx="8689975" cy="5461000"/>
          </a:xfrm>
        </p:spPr>
        <p:txBody>
          <a:bodyPr/>
          <a:lstStyle/>
          <a:p>
            <a:pPr>
              <a:lnSpc>
                <a:spcPct val="80000"/>
              </a:lnSpc>
              <a:buClr>
                <a:srgbClr val="009BC7"/>
              </a:buClr>
              <a:buSzPct val="90000"/>
              <a:buFont typeface="Wingdings" pitchFamily="2" charset="2"/>
              <a:buChar char="§"/>
            </a:pPr>
            <a:r>
              <a:rPr lang="en-US" sz="1800" dirty="0">
                <a:solidFill>
                  <a:schemeClr val="bg2">
                    <a:lumMod val="75000"/>
                    <a:lumOff val="25000"/>
                  </a:schemeClr>
                </a:solidFill>
                <a:latin typeface="Arial" charset="0"/>
              </a:rPr>
              <a:t>Select slideshow mode</a:t>
            </a:r>
          </a:p>
          <a:p>
            <a:pPr>
              <a:lnSpc>
                <a:spcPct val="80000"/>
              </a:lnSpc>
              <a:buClr>
                <a:srgbClr val="009BC7"/>
              </a:buClr>
              <a:buSzPct val="90000"/>
              <a:buFont typeface="Wingdings" pitchFamily="2" charset="2"/>
              <a:buChar char="§"/>
            </a:pPr>
            <a:r>
              <a:rPr lang="en-US" sz="1800" dirty="0">
                <a:solidFill>
                  <a:schemeClr val="bg2">
                    <a:lumMod val="75000"/>
                    <a:lumOff val="25000"/>
                  </a:schemeClr>
                </a:solidFill>
                <a:latin typeface="Arial" charset="0"/>
              </a:rPr>
              <a:t>Press space bar to begin</a:t>
            </a:r>
          </a:p>
          <a:p>
            <a:pPr>
              <a:lnSpc>
                <a:spcPct val="80000"/>
              </a:lnSpc>
              <a:buClr>
                <a:srgbClr val="009BC7"/>
              </a:buClr>
              <a:buSzPct val="90000"/>
              <a:buFont typeface="Wingdings" pitchFamily="2" charset="2"/>
              <a:buChar char="§"/>
            </a:pPr>
            <a:r>
              <a:rPr lang="en-US" sz="1800" dirty="0">
                <a:solidFill>
                  <a:schemeClr val="bg2">
                    <a:lumMod val="75000"/>
                    <a:lumOff val="25000"/>
                  </a:schemeClr>
                </a:solidFill>
                <a:latin typeface="Arial" charset="0"/>
              </a:rPr>
              <a:t>Make a menu selection or scroll through each slide by pressing the space bar</a:t>
            </a:r>
          </a:p>
          <a:p>
            <a:pPr>
              <a:lnSpc>
                <a:spcPct val="80000"/>
              </a:lnSpc>
              <a:buClr>
                <a:srgbClr val="009BC7"/>
              </a:buClr>
              <a:buSzPct val="90000"/>
              <a:buFont typeface="Wingdings" pitchFamily="2" charset="2"/>
              <a:buChar char="§"/>
            </a:pPr>
            <a:r>
              <a:rPr lang="en-US" sz="1800" dirty="0">
                <a:solidFill>
                  <a:schemeClr val="bg2">
                    <a:lumMod val="75000"/>
                    <a:lumOff val="25000"/>
                  </a:schemeClr>
                </a:solidFill>
                <a:latin typeface="Arial" charset="0"/>
              </a:rPr>
              <a:t>If using the PDF, slideshow links will not work – must use in PowerPoint</a:t>
            </a:r>
          </a:p>
          <a:p>
            <a:pPr marL="0" indent="0">
              <a:lnSpc>
                <a:spcPct val="80000"/>
              </a:lnSpc>
              <a:buClr>
                <a:srgbClr val="009BC7"/>
              </a:buClr>
              <a:buNone/>
            </a:pPr>
            <a:endParaRPr lang="en-US" sz="1800" dirty="0">
              <a:solidFill>
                <a:srgbClr val="009BC7"/>
              </a:solidFill>
              <a:latin typeface="Arial" charset="0"/>
            </a:endParaRPr>
          </a:p>
          <a:p>
            <a:pPr marL="0" indent="0">
              <a:lnSpc>
                <a:spcPct val="80000"/>
              </a:lnSpc>
              <a:buClr>
                <a:srgbClr val="009BC7"/>
              </a:buClr>
              <a:buNone/>
            </a:pPr>
            <a:endParaRPr lang="en-US" sz="1600" dirty="0">
              <a:solidFill>
                <a:schemeClr val="tx1"/>
              </a:solidFill>
              <a:latin typeface="+mn-lt"/>
            </a:endParaRPr>
          </a:p>
        </p:txBody>
      </p:sp>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400" b="0" dirty="0">
                <a:solidFill>
                  <a:srgbClr val="009BC7"/>
                </a:solidFill>
                <a:latin typeface="Arial" pitchFamily="34" charset="0"/>
              </a:rPr>
              <a:t>M20/M30 PAS GUIDE VIEWING INSTRUCTIONS</a:t>
            </a: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spTree>
    <p:extLst>
      <p:ext uri="{BB962C8B-B14F-4D97-AF65-F5344CB8AC3E}">
        <p14:creationId xmlns:p14="http://schemas.microsoft.com/office/powerpoint/2010/main" val="88043930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3"/>
          <p:cNvGraphicFramePr>
            <a:graphicFrameLocks/>
          </p:cNvGraphicFramePr>
          <p:nvPr>
            <p:extLst>
              <p:ext uri="{D42A27DB-BD31-4B8C-83A1-F6EECF244321}">
                <p14:modId xmlns:p14="http://schemas.microsoft.com/office/powerpoint/2010/main" val="1057962798"/>
              </p:ext>
            </p:extLst>
          </p:nvPr>
        </p:nvGraphicFramePr>
        <p:xfrm>
          <a:off x="363959" y="933220"/>
          <a:ext cx="8315480" cy="4880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185854" y="624468"/>
            <a:ext cx="3025697" cy="923330"/>
          </a:xfrm>
          <a:prstGeom prst="rect">
            <a:avLst/>
          </a:prstGeom>
          <a:noFill/>
        </p:spPr>
        <p:txBody>
          <a:bodyPr wrap="square" rtlCol="0">
            <a:spAutoFit/>
          </a:bodyPr>
          <a:lstStyle/>
          <a:p>
            <a:r>
              <a:rPr lang="en-US" b="0" i="1" dirty="0">
                <a:solidFill>
                  <a:schemeClr val="bg2"/>
                </a:solidFill>
                <a:latin typeface="Arial" pitchFamily="34" charset="0"/>
              </a:rPr>
              <a:t>Click on a topic below.                      	to return</a:t>
            </a:r>
            <a:br>
              <a:rPr lang="en-US" dirty="0">
                <a:solidFill>
                  <a:schemeClr val="tx2">
                    <a:lumMod val="75000"/>
                  </a:schemeClr>
                </a:solidFill>
                <a:latin typeface="Arial" pitchFamily="34" charset="0"/>
              </a:rPr>
            </a:br>
            <a:endParaRPr lang="en-US" dirty="0"/>
          </a:p>
        </p:txBody>
      </p:sp>
      <p:pic>
        <p:nvPicPr>
          <p:cNvPr id="12" name="Picture 1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130940" y="2235962"/>
            <a:ext cx="2781519" cy="2329273"/>
          </a:xfrm>
          <a:prstGeom prst="rect">
            <a:avLst/>
          </a:prstGeom>
        </p:spPr>
      </p:pic>
      <p:sp>
        <p:nvSpPr>
          <p:cNvPr id="6" name="Rectangle 2"/>
          <p:cNvSpPr txBox="1">
            <a:spLocks noChangeArrowheads="1"/>
          </p:cNvSpPr>
          <p:nvPr/>
        </p:nvSpPr>
        <p:spPr bwMode="auto">
          <a:xfrm>
            <a:off x="66202" y="126713"/>
            <a:ext cx="9077798"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400" b="0" dirty="0">
                <a:solidFill>
                  <a:srgbClr val="009BC7"/>
                </a:solidFill>
                <a:latin typeface="Arial" pitchFamily="34" charset="0"/>
              </a:rPr>
              <a:t>M20/M30 PAS Demo Guide Menu</a:t>
            </a:r>
            <a:endParaRPr lang="en-US" sz="1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sp>
        <p:nvSpPr>
          <p:cNvPr id="14" name="TextBox 13">
            <a:hlinkClick r:id="rId9" action="ppaction://hlinksldjump"/>
          </p:cNvPr>
          <p:cNvSpPr txBox="1"/>
          <p:nvPr/>
        </p:nvSpPr>
        <p:spPr>
          <a:xfrm>
            <a:off x="972394" y="951092"/>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defRPr/>
            </a:pPr>
            <a:r>
              <a:rPr lang="en-US" sz="1200" b="1" dirty="0">
                <a:solidFill>
                  <a:schemeClr val="bg1"/>
                </a:solidFill>
              </a:rPr>
              <a:t>Menu</a:t>
            </a:r>
          </a:p>
        </p:txBody>
      </p:sp>
    </p:spTree>
    <p:extLst>
      <p:ext uri="{BB962C8B-B14F-4D97-AF65-F5344CB8AC3E}">
        <p14:creationId xmlns:p14="http://schemas.microsoft.com/office/powerpoint/2010/main" val="28518744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22926"/>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b="0" dirty="0">
                <a:solidFill>
                  <a:srgbClr val="009BC7"/>
                </a:solidFill>
                <a:latin typeface="Arial" pitchFamily="34" charset="0"/>
              </a:rPr>
              <a:t>M20/M30 Target Vertical Attributes</a:t>
            </a: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sp>
        <p:nvSpPr>
          <p:cNvPr id="20" name="TextBox 19">
            <a:hlinkClick r:id="rId3" action="ppaction://hlinksldjump"/>
          </p:cNvPr>
          <p:cNvSpPr txBox="1"/>
          <p:nvPr/>
        </p:nvSpPr>
        <p:spPr>
          <a:xfrm>
            <a:off x="342677" y="6132600"/>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graphicFrame>
        <p:nvGraphicFramePr>
          <p:cNvPr id="11" name="Content Placeholder 4"/>
          <p:cNvGraphicFramePr>
            <a:graphicFrameLocks/>
          </p:cNvGraphicFramePr>
          <p:nvPr>
            <p:extLst>
              <p:ext uri="{D42A27DB-BD31-4B8C-83A1-F6EECF244321}">
                <p14:modId xmlns:p14="http://schemas.microsoft.com/office/powerpoint/2010/main" val="1217154116"/>
              </p:ext>
            </p:extLst>
          </p:nvPr>
        </p:nvGraphicFramePr>
        <p:xfrm>
          <a:off x="325468" y="1248936"/>
          <a:ext cx="8082552" cy="2438400"/>
        </p:xfrm>
        <a:graphic>
          <a:graphicData uri="http://schemas.openxmlformats.org/drawingml/2006/table">
            <a:tbl>
              <a:tblPr firstRow="1" bandRow="1">
                <a:tableStyleId>{5C22544A-7EE6-4342-B048-85BDC9FD1C3A}</a:tableStyleId>
              </a:tblPr>
              <a:tblGrid>
                <a:gridCol w="2020638">
                  <a:extLst>
                    <a:ext uri="{9D8B030D-6E8A-4147-A177-3AD203B41FA5}">
                      <a16:colId xmlns:a16="http://schemas.microsoft.com/office/drawing/2014/main" val="20000"/>
                    </a:ext>
                  </a:extLst>
                </a:gridCol>
                <a:gridCol w="2020638">
                  <a:extLst>
                    <a:ext uri="{9D8B030D-6E8A-4147-A177-3AD203B41FA5}">
                      <a16:colId xmlns:a16="http://schemas.microsoft.com/office/drawing/2014/main" val="20001"/>
                    </a:ext>
                  </a:extLst>
                </a:gridCol>
                <a:gridCol w="2105759">
                  <a:extLst>
                    <a:ext uri="{9D8B030D-6E8A-4147-A177-3AD203B41FA5}">
                      <a16:colId xmlns:a16="http://schemas.microsoft.com/office/drawing/2014/main" val="20002"/>
                    </a:ext>
                  </a:extLst>
                </a:gridCol>
                <a:gridCol w="1935517">
                  <a:extLst>
                    <a:ext uri="{9D8B030D-6E8A-4147-A177-3AD203B41FA5}">
                      <a16:colId xmlns:a16="http://schemas.microsoft.com/office/drawing/2014/main" val="20003"/>
                    </a:ext>
                  </a:extLst>
                </a:gridCol>
              </a:tblGrid>
              <a:tr h="557931">
                <a:tc>
                  <a:txBody>
                    <a:bodyPr/>
                    <a:lstStyle/>
                    <a:p>
                      <a:pPr algn="ctr"/>
                      <a:endParaRPr lang="en-US" dirty="0"/>
                    </a:p>
                    <a:p>
                      <a:pPr algn="ctr"/>
                      <a:r>
                        <a:rPr lang="en-US" dirty="0"/>
                        <a:t>F&amp;B</a:t>
                      </a:r>
                    </a:p>
                  </a:txBody>
                  <a:tcPr>
                    <a:solidFill>
                      <a:schemeClr val="bg2">
                        <a:lumMod val="75000"/>
                        <a:lumOff val="25000"/>
                      </a:schemeClr>
                    </a:solidFill>
                  </a:tcPr>
                </a:tc>
                <a:tc>
                  <a:txBody>
                    <a:bodyPr/>
                    <a:lstStyle/>
                    <a:p>
                      <a:pPr algn="ctr"/>
                      <a:endParaRPr lang="en-US" dirty="0"/>
                    </a:p>
                    <a:p>
                      <a:pPr algn="ctr"/>
                      <a:r>
                        <a:rPr lang="en-US" dirty="0"/>
                        <a:t>Manufacturing</a:t>
                      </a:r>
                    </a:p>
                  </a:txBody>
                  <a:tcPr>
                    <a:solidFill>
                      <a:schemeClr val="bg2">
                        <a:lumMod val="75000"/>
                        <a:lumOff val="25000"/>
                      </a:schemeClr>
                    </a:solidFill>
                  </a:tcPr>
                </a:tc>
                <a:tc>
                  <a:txBody>
                    <a:bodyPr/>
                    <a:lstStyle/>
                    <a:p>
                      <a:pPr algn="ctr"/>
                      <a:r>
                        <a:rPr lang="en-US" dirty="0"/>
                        <a:t>Logistics</a:t>
                      </a:r>
                      <a:r>
                        <a:rPr lang="en-US" baseline="0" dirty="0"/>
                        <a:t> &amp; Warehousing</a:t>
                      </a:r>
                      <a:endParaRPr lang="en-US" dirty="0"/>
                    </a:p>
                  </a:txBody>
                  <a:tcPr>
                    <a:solidFill>
                      <a:schemeClr val="bg2">
                        <a:lumMod val="75000"/>
                        <a:lumOff val="25000"/>
                      </a:schemeClr>
                    </a:solidFill>
                  </a:tcPr>
                </a:tc>
                <a:tc>
                  <a:txBody>
                    <a:bodyPr/>
                    <a:lstStyle/>
                    <a:p>
                      <a:pPr algn="ctr"/>
                      <a:endParaRPr lang="en-US" dirty="0"/>
                    </a:p>
                    <a:p>
                      <a:pPr algn="ctr"/>
                      <a:r>
                        <a:rPr lang="en-US" dirty="0"/>
                        <a:t>Retail</a:t>
                      </a:r>
                    </a:p>
                  </a:txBody>
                  <a:tcPr>
                    <a:solidFill>
                      <a:schemeClr val="bg2">
                        <a:lumMod val="75000"/>
                        <a:lumOff val="25000"/>
                      </a:schemeClr>
                    </a:solidFill>
                  </a:tcPr>
                </a:tc>
                <a:extLst>
                  <a:ext uri="{0D108BD9-81ED-4DB2-BD59-A6C34878D82A}">
                    <a16:rowId xmlns:a16="http://schemas.microsoft.com/office/drawing/2014/main" val="10000"/>
                  </a:ext>
                </a:extLst>
              </a:tr>
              <a:tr h="1567522">
                <a:tc>
                  <a:txBody>
                    <a:bodyPr/>
                    <a:lstStyle/>
                    <a:p>
                      <a:pPr algn="ctr"/>
                      <a:r>
                        <a:rPr lang="en-US" sz="1400" dirty="0"/>
                        <a:t>Compliance</a:t>
                      </a:r>
                    </a:p>
                    <a:p>
                      <a:pPr algn="ctr"/>
                      <a:r>
                        <a:rPr lang="en-US" sz="1400" dirty="0"/>
                        <a:t>Safety</a:t>
                      </a:r>
                    </a:p>
                    <a:p>
                      <a:pPr algn="ctr"/>
                      <a:r>
                        <a:rPr lang="en-US" sz="1400" dirty="0"/>
                        <a:t>Quality</a:t>
                      </a:r>
                    </a:p>
                    <a:p>
                      <a:pPr algn="ctr"/>
                      <a:r>
                        <a:rPr lang="en-US" sz="1400" dirty="0"/>
                        <a:t>FSMA</a:t>
                      </a:r>
                    </a:p>
                    <a:p>
                      <a:pPr algn="ctr"/>
                      <a:r>
                        <a:rPr lang="en-US" sz="1400" dirty="0"/>
                        <a:t>FDA</a:t>
                      </a:r>
                    </a:p>
                    <a:p>
                      <a:pPr algn="ctr"/>
                      <a:r>
                        <a:rPr lang="en-US" sz="1400" dirty="0"/>
                        <a:t>USDA</a:t>
                      </a:r>
                    </a:p>
                    <a:p>
                      <a:pPr algn="ctr"/>
                      <a:r>
                        <a:rPr lang="en-US" sz="1400" dirty="0"/>
                        <a:t>Sustainability</a:t>
                      </a:r>
                    </a:p>
                    <a:p>
                      <a:pPr algn="ctr"/>
                      <a:r>
                        <a:rPr lang="en-US" sz="1400" dirty="0"/>
                        <a:t>OSHA</a:t>
                      </a:r>
                    </a:p>
                  </a:txBody>
                  <a:tcPr>
                    <a:solidFill>
                      <a:schemeClr val="bg1">
                        <a:lumMod val="95000"/>
                      </a:schemeClr>
                    </a:solidFill>
                  </a:tcPr>
                </a:tc>
                <a:tc>
                  <a:txBody>
                    <a:bodyPr/>
                    <a:lstStyle/>
                    <a:p>
                      <a:pPr algn="ctr"/>
                      <a:r>
                        <a:rPr lang="en-US" sz="1400" dirty="0"/>
                        <a:t>Quality</a:t>
                      </a:r>
                    </a:p>
                    <a:p>
                      <a:pPr algn="ctr"/>
                      <a:r>
                        <a:rPr lang="en-US" sz="1400" dirty="0"/>
                        <a:t>Efficiency</a:t>
                      </a:r>
                    </a:p>
                    <a:p>
                      <a:pPr algn="ctr"/>
                      <a:r>
                        <a:rPr lang="en-US" sz="1400" dirty="0"/>
                        <a:t>Safety</a:t>
                      </a:r>
                    </a:p>
                    <a:p>
                      <a:pPr algn="ctr"/>
                      <a:r>
                        <a:rPr lang="en-US" sz="1400" dirty="0"/>
                        <a:t>OSHA</a:t>
                      </a:r>
                    </a:p>
                    <a:p>
                      <a:pPr algn="ctr"/>
                      <a:r>
                        <a:rPr lang="en-US" sz="1400" dirty="0"/>
                        <a:t>Uptime</a:t>
                      </a:r>
                    </a:p>
                    <a:p>
                      <a:pPr algn="ctr"/>
                      <a:r>
                        <a:rPr lang="en-US" sz="1400" dirty="0"/>
                        <a:t>Inventory</a:t>
                      </a:r>
                      <a:r>
                        <a:rPr lang="en-US" sz="1400" baseline="0" dirty="0"/>
                        <a:t> Turn</a:t>
                      </a:r>
                    </a:p>
                    <a:p>
                      <a:pPr algn="ctr"/>
                      <a:r>
                        <a:rPr lang="en-US" sz="1400" baseline="0" dirty="0"/>
                        <a:t>Reduce Costs</a:t>
                      </a:r>
                      <a:endParaRPr lang="en-US" sz="1400" dirty="0"/>
                    </a:p>
                  </a:txBody>
                  <a:tcPr>
                    <a:solidFill>
                      <a:schemeClr val="bg1">
                        <a:lumMod val="95000"/>
                      </a:schemeClr>
                    </a:solidFill>
                  </a:tcPr>
                </a:tc>
                <a:tc>
                  <a:txBody>
                    <a:bodyPr/>
                    <a:lstStyle/>
                    <a:p>
                      <a:pPr algn="ctr"/>
                      <a:r>
                        <a:rPr lang="en-US" sz="1400" dirty="0"/>
                        <a:t>Quality</a:t>
                      </a:r>
                    </a:p>
                    <a:p>
                      <a:pPr algn="ctr"/>
                      <a:r>
                        <a:rPr lang="en-US" sz="1400" dirty="0"/>
                        <a:t>Efficiency</a:t>
                      </a:r>
                    </a:p>
                    <a:p>
                      <a:pPr algn="ctr"/>
                      <a:r>
                        <a:rPr lang="en-US" sz="1400" dirty="0"/>
                        <a:t>Safety</a:t>
                      </a:r>
                    </a:p>
                    <a:p>
                      <a:pPr algn="ctr"/>
                      <a:r>
                        <a:rPr lang="en-US" sz="1400" dirty="0"/>
                        <a:t>OSHA</a:t>
                      </a:r>
                    </a:p>
                    <a:p>
                      <a:pPr algn="ctr"/>
                      <a:r>
                        <a:rPr lang="en-US" sz="1400" dirty="0"/>
                        <a:t>Uptime</a:t>
                      </a:r>
                    </a:p>
                    <a:p>
                      <a:pPr algn="ctr"/>
                      <a:r>
                        <a:rPr lang="en-US" sz="1400" dirty="0"/>
                        <a:t>Inventory</a:t>
                      </a:r>
                      <a:r>
                        <a:rPr lang="en-US" sz="1400" baseline="0" dirty="0"/>
                        <a:t> Turn</a:t>
                      </a:r>
                    </a:p>
                    <a:p>
                      <a:pPr algn="ctr"/>
                      <a:r>
                        <a:rPr lang="en-US" sz="1400" baseline="0" dirty="0"/>
                        <a:t>Reduce Costs</a:t>
                      </a:r>
                      <a:endParaRPr lang="en-US" sz="1400" dirty="0"/>
                    </a:p>
                  </a:txBody>
                  <a:tcPr>
                    <a:solidFill>
                      <a:schemeClr val="bg1">
                        <a:lumMod val="95000"/>
                      </a:schemeClr>
                    </a:solidFill>
                  </a:tcPr>
                </a:tc>
                <a:tc>
                  <a:txBody>
                    <a:bodyPr/>
                    <a:lstStyle/>
                    <a:p>
                      <a:pPr algn="ctr"/>
                      <a:r>
                        <a:rPr lang="en-US" sz="1400" dirty="0"/>
                        <a:t>Repeat Business</a:t>
                      </a:r>
                    </a:p>
                    <a:p>
                      <a:pPr algn="ctr"/>
                      <a:r>
                        <a:rPr lang="en-US" sz="1400" dirty="0"/>
                        <a:t>Service</a:t>
                      </a:r>
                    </a:p>
                    <a:p>
                      <a:pPr algn="ctr"/>
                      <a:r>
                        <a:rPr lang="en-US" sz="1400" dirty="0"/>
                        <a:t>Safety</a:t>
                      </a:r>
                    </a:p>
                    <a:p>
                      <a:pPr algn="ctr"/>
                      <a:r>
                        <a:rPr lang="en-US" sz="1400" dirty="0"/>
                        <a:t>Consistency</a:t>
                      </a:r>
                    </a:p>
                    <a:p>
                      <a:pPr algn="ctr"/>
                      <a:r>
                        <a:rPr lang="en-US" sz="1400" dirty="0"/>
                        <a:t>Image</a:t>
                      </a:r>
                    </a:p>
                    <a:p>
                      <a:pPr algn="ctr"/>
                      <a:r>
                        <a:rPr lang="en-US" sz="1400" dirty="0"/>
                        <a:t>Competition</a:t>
                      </a:r>
                    </a:p>
                    <a:p>
                      <a:pPr algn="ctr"/>
                      <a:r>
                        <a:rPr lang="en-US" sz="1400" dirty="0"/>
                        <a:t>Concrete Polishing</a:t>
                      </a:r>
                    </a:p>
                  </a:txBody>
                  <a:tcPr>
                    <a:solidFill>
                      <a:schemeClr val="bg1">
                        <a:lumMod val="95000"/>
                      </a:schemeClr>
                    </a:solidFill>
                  </a:tcPr>
                </a:tc>
                <a:extLst>
                  <a:ext uri="{0D108BD9-81ED-4DB2-BD59-A6C34878D82A}">
                    <a16:rowId xmlns:a16="http://schemas.microsoft.com/office/drawing/2014/main" val="10001"/>
                  </a:ext>
                </a:extLst>
              </a:tr>
            </a:tbl>
          </a:graphicData>
        </a:graphic>
      </p:graphicFrame>
      <p:graphicFrame>
        <p:nvGraphicFramePr>
          <p:cNvPr id="12" name="Content Placeholder 4"/>
          <p:cNvGraphicFramePr>
            <a:graphicFrameLocks/>
          </p:cNvGraphicFramePr>
          <p:nvPr>
            <p:extLst>
              <p:ext uri="{D42A27DB-BD31-4B8C-83A1-F6EECF244321}">
                <p14:modId xmlns:p14="http://schemas.microsoft.com/office/powerpoint/2010/main" val="1218338899"/>
              </p:ext>
            </p:extLst>
          </p:nvPr>
        </p:nvGraphicFramePr>
        <p:xfrm>
          <a:off x="342677" y="3776545"/>
          <a:ext cx="8065344" cy="2225040"/>
        </p:xfrm>
        <a:graphic>
          <a:graphicData uri="http://schemas.openxmlformats.org/drawingml/2006/table">
            <a:tbl>
              <a:tblPr firstRow="1" bandRow="1">
                <a:tableStyleId>{5C22544A-7EE6-4342-B048-85BDC9FD1C3A}</a:tableStyleId>
              </a:tblPr>
              <a:tblGrid>
                <a:gridCol w="2016336">
                  <a:extLst>
                    <a:ext uri="{9D8B030D-6E8A-4147-A177-3AD203B41FA5}">
                      <a16:colId xmlns:a16="http://schemas.microsoft.com/office/drawing/2014/main" val="20000"/>
                    </a:ext>
                  </a:extLst>
                </a:gridCol>
                <a:gridCol w="2016336">
                  <a:extLst>
                    <a:ext uri="{9D8B030D-6E8A-4147-A177-3AD203B41FA5}">
                      <a16:colId xmlns:a16="http://schemas.microsoft.com/office/drawing/2014/main" val="20001"/>
                    </a:ext>
                  </a:extLst>
                </a:gridCol>
                <a:gridCol w="2016336">
                  <a:extLst>
                    <a:ext uri="{9D8B030D-6E8A-4147-A177-3AD203B41FA5}">
                      <a16:colId xmlns:a16="http://schemas.microsoft.com/office/drawing/2014/main" val="20002"/>
                    </a:ext>
                  </a:extLst>
                </a:gridCol>
                <a:gridCol w="2016336">
                  <a:extLst>
                    <a:ext uri="{9D8B030D-6E8A-4147-A177-3AD203B41FA5}">
                      <a16:colId xmlns:a16="http://schemas.microsoft.com/office/drawing/2014/main" val="20003"/>
                    </a:ext>
                  </a:extLst>
                </a:gridCol>
              </a:tblGrid>
              <a:tr h="556278">
                <a:tc>
                  <a:txBody>
                    <a:bodyPr/>
                    <a:lstStyle/>
                    <a:p>
                      <a:pPr algn="ctr"/>
                      <a:endParaRPr lang="en-US" dirty="0"/>
                    </a:p>
                    <a:p>
                      <a:pPr algn="ctr"/>
                      <a:r>
                        <a:rPr lang="en-US" dirty="0"/>
                        <a:t>Auto</a:t>
                      </a:r>
                    </a:p>
                  </a:txBody>
                  <a:tcPr>
                    <a:solidFill>
                      <a:schemeClr val="bg2">
                        <a:lumMod val="75000"/>
                        <a:lumOff val="25000"/>
                      </a:schemeClr>
                    </a:solidFill>
                  </a:tcPr>
                </a:tc>
                <a:tc>
                  <a:txBody>
                    <a:bodyPr/>
                    <a:lstStyle/>
                    <a:p>
                      <a:pPr algn="ctr"/>
                      <a:endParaRPr lang="en-US" dirty="0"/>
                    </a:p>
                    <a:p>
                      <a:pPr algn="ctr"/>
                      <a:r>
                        <a:rPr lang="en-US" dirty="0"/>
                        <a:t>Aviation</a:t>
                      </a:r>
                    </a:p>
                  </a:txBody>
                  <a:tcPr>
                    <a:solidFill>
                      <a:schemeClr val="bg2">
                        <a:lumMod val="75000"/>
                        <a:lumOff val="25000"/>
                      </a:schemeClr>
                    </a:solidFill>
                  </a:tcPr>
                </a:tc>
                <a:tc>
                  <a:txBody>
                    <a:bodyPr/>
                    <a:lstStyle/>
                    <a:p>
                      <a:pPr algn="ctr"/>
                      <a:endParaRPr lang="en-US" dirty="0"/>
                    </a:p>
                    <a:p>
                      <a:pPr algn="ctr"/>
                      <a:r>
                        <a:rPr lang="en-US" dirty="0"/>
                        <a:t>BSC</a:t>
                      </a:r>
                    </a:p>
                  </a:txBody>
                  <a:tcPr>
                    <a:solidFill>
                      <a:schemeClr val="bg2">
                        <a:lumMod val="75000"/>
                        <a:lumOff val="25000"/>
                      </a:schemeClr>
                    </a:solidFill>
                  </a:tcPr>
                </a:tc>
                <a:tc>
                  <a:txBody>
                    <a:bodyPr/>
                    <a:lstStyle/>
                    <a:p>
                      <a:pPr algn="ctr"/>
                      <a:r>
                        <a:rPr lang="en-US" dirty="0"/>
                        <a:t>Transportation &amp; Parking</a:t>
                      </a:r>
                    </a:p>
                  </a:txBody>
                  <a:tcPr>
                    <a:solidFill>
                      <a:schemeClr val="bg2">
                        <a:lumMod val="75000"/>
                        <a:lumOff val="25000"/>
                      </a:schemeClr>
                    </a:solidFill>
                  </a:tcPr>
                </a:tc>
                <a:extLst>
                  <a:ext uri="{0D108BD9-81ED-4DB2-BD59-A6C34878D82A}">
                    <a16:rowId xmlns:a16="http://schemas.microsoft.com/office/drawing/2014/main" val="10000"/>
                  </a:ext>
                </a:extLst>
              </a:tr>
              <a:tr h="1377451">
                <a:tc>
                  <a:txBody>
                    <a:bodyPr/>
                    <a:lstStyle/>
                    <a:p>
                      <a:pPr algn="ctr"/>
                      <a:r>
                        <a:rPr lang="en-US" sz="1400" dirty="0"/>
                        <a:t>Contract Renewals</a:t>
                      </a:r>
                    </a:p>
                    <a:p>
                      <a:pPr algn="ctr"/>
                      <a:r>
                        <a:rPr lang="en-US" sz="1400" dirty="0"/>
                        <a:t>Efficient Production</a:t>
                      </a:r>
                    </a:p>
                    <a:p>
                      <a:pPr algn="ctr"/>
                      <a:r>
                        <a:rPr lang="en-US" sz="1400" dirty="0"/>
                        <a:t>OSHA</a:t>
                      </a:r>
                    </a:p>
                    <a:p>
                      <a:pPr algn="ctr"/>
                      <a:r>
                        <a:rPr lang="en-US" sz="1400" dirty="0"/>
                        <a:t>Uptime/Downtime</a:t>
                      </a:r>
                    </a:p>
                  </a:txBody>
                  <a:tcPr>
                    <a:solidFill>
                      <a:schemeClr val="bg1">
                        <a:lumMod val="95000"/>
                      </a:schemeClr>
                    </a:solidFill>
                  </a:tcPr>
                </a:tc>
                <a:tc>
                  <a:txBody>
                    <a:bodyPr/>
                    <a:lstStyle/>
                    <a:p>
                      <a:pPr algn="ctr"/>
                      <a:r>
                        <a:rPr lang="en-US" sz="1400" dirty="0"/>
                        <a:t>Ease</a:t>
                      </a:r>
                      <a:r>
                        <a:rPr lang="en-US" sz="1400" baseline="0" dirty="0"/>
                        <a:t> of Use</a:t>
                      </a:r>
                    </a:p>
                    <a:p>
                      <a:pPr algn="ctr"/>
                      <a:r>
                        <a:rPr lang="en-US" sz="1400" baseline="0" dirty="0"/>
                        <a:t>Product Offering</a:t>
                      </a:r>
                    </a:p>
                    <a:p>
                      <a:pPr algn="ctr"/>
                      <a:r>
                        <a:rPr lang="en-US" sz="1400" baseline="0" dirty="0"/>
                        <a:t>Service</a:t>
                      </a:r>
                    </a:p>
                    <a:p>
                      <a:pPr algn="ctr"/>
                      <a:r>
                        <a:rPr lang="en-US" sz="1400" baseline="0" dirty="0"/>
                        <a:t>Compliance</a:t>
                      </a:r>
                    </a:p>
                    <a:p>
                      <a:pPr algn="ctr"/>
                      <a:r>
                        <a:rPr lang="en-US" sz="1400" baseline="0" dirty="0"/>
                        <a:t>Image</a:t>
                      </a:r>
                      <a:endParaRPr lang="en-US" sz="1400" dirty="0"/>
                    </a:p>
                  </a:txBody>
                  <a:tcPr>
                    <a:solidFill>
                      <a:schemeClr val="bg1">
                        <a:lumMod val="95000"/>
                      </a:schemeClr>
                    </a:solidFill>
                  </a:tcPr>
                </a:tc>
                <a:tc>
                  <a:txBody>
                    <a:bodyPr/>
                    <a:lstStyle/>
                    <a:p>
                      <a:pPr algn="ctr"/>
                      <a:r>
                        <a:rPr lang="en-US" sz="1400" dirty="0"/>
                        <a:t>Ease of Use</a:t>
                      </a:r>
                    </a:p>
                    <a:p>
                      <a:pPr algn="ctr"/>
                      <a:r>
                        <a:rPr lang="en-US" sz="1400" dirty="0"/>
                        <a:t>Decrease Downtime</a:t>
                      </a:r>
                    </a:p>
                    <a:p>
                      <a:pPr algn="ctr"/>
                      <a:r>
                        <a:rPr lang="en-US" sz="1400" dirty="0"/>
                        <a:t>Image</a:t>
                      </a:r>
                    </a:p>
                    <a:p>
                      <a:pPr algn="ctr"/>
                      <a:r>
                        <a:rPr lang="en-US" sz="1400" dirty="0"/>
                        <a:t>Productivity</a:t>
                      </a:r>
                    </a:p>
                    <a:p>
                      <a:pPr algn="ctr"/>
                      <a:r>
                        <a:rPr lang="en-US" sz="1400" dirty="0"/>
                        <a:t>Labor</a:t>
                      </a:r>
                      <a:r>
                        <a:rPr lang="en-US" sz="1400" baseline="0" dirty="0"/>
                        <a:t> Costs</a:t>
                      </a:r>
                    </a:p>
                    <a:p>
                      <a:pPr algn="ctr"/>
                      <a:r>
                        <a:rPr lang="en-US" sz="1400" baseline="0" dirty="0"/>
                        <a:t>Scheduling</a:t>
                      </a:r>
                    </a:p>
                    <a:p>
                      <a:pPr algn="ctr"/>
                      <a:r>
                        <a:rPr lang="en-US" sz="1400" baseline="0" dirty="0"/>
                        <a:t>Operator Training</a:t>
                      </a:r>
                      <a:endParaRPr lang="en-US" sz="1400" dirty="0"/>
                    </a:p>
                  </a:txBody>
                  <a:tcPr>
                    <a:solidFill>
                      <a:schemeClr val="bg1">
                        <a:lumMod val="95000"/>
                      </a:schemeClr>
                    </a:solidFill>
                  </a:tcPr>
                </a:tc>
                <a:tc>
                  <a:txBody>
                    <a:bodyPr/>
                    <a:lstStyle/>
                    <a:p>
                      <a:pPr algn="ctr"/>
                      <a:r>
                        <a:rPr lang="en-US" sz="1400" dirty="0"/>
                        <a:t>Repeat Customers</a:t>
                      </a:r>
                    </a:p>
                    <a:p>
                      <a:pPr algn="ctr"/>
                      <a:r>
                        <a:rPr lang="en-US" sz="1400" dirty="0"/>
                        <a:t>Quality/Clean Image</a:t>
                      </a:r>
                    </a:p>
                    <a:p>
                      <a:pPr algn="ctr"/>
                      <a:r>
                        <a:rPr lang="en-US" sz="1400" dirty="0"/>
                        <a:t>Decrease Costs</a:t>
                      </a:r>
                    </a:p>
                    <a:p>
                      <a:pPr algn="ctr"/>
                      <a:r>
                        <a:rPr lang="en-US" sz="1400" baseline="0" dirty="0"/>
                        <a:t>Profitable Revenue</a:t>
                      </a:r>
                    </a:p>
                    <a:p>
                      <a:pPr algn="ctr"/>
                      <a:r>
                        <a:rPr lang="en-US" sz="1400" baseline="0" dirty="0"/>
                        <a:t>Manage Assets Wisely</a:t>
                      </a:r>
                      <a:endParaRPr lang="en-US" sz="1400" dirty="0"/>
                    </a:p>
                  </a:txBody>
                  <a:tcPr>
                    <a:solidFill>
                      <a:schemeClr val="bg1">
                        <a:lumMod val="95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84724119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4906874" y="1449292"/>
            <a:ext cx="4237126" cy="4525963"/>
          </a:xfrm>
        </p:spPr>
        <p:txBody>
          <a:bodyPr/>
          <a:lstStyle/>
          <a:p>
            <a:pPr>
              <a:spcBef>
                <a:spcPct val="0"/>
              </a:spcBef>
              <a:spcAft>
                <a:spcPts val="0"/>
              </a:spcAft>
              <a:buClr>
                <a:schemeClr val="tx1">
                  <a:lumMod val="75000"/>
                  <a:lumOff val="25000"/>
                </a:schemeClr>
              </a:buClr>
              <a:buSzPct val="150000"/>
              <a:buFont typeface="Wingdings" charset="2"/>
              <a:buChar char="ü"/>
              <a:defRPr/>
            </a:pPr>
            <a:r>
              <a:rPr lang="en-US" altLang="en-US" sz="1600" dirty="0"/>
              <a:t>Reduce Cost to Clean</a:t>
            </a:r>
          </a:p>
          <a:p>
            <a:pPr lvl="1">
              <a:spcBef>
                <a:spcPts val="300"/>
              </a:spcBef>
              <a:spcAft>
                <a:spcPts val="0"/>
              </a:spcAft>
              <a:buClr>
                <a:schemeClr val="tx1">
                  <a:lumMod val="75000"/>
                  <a:lumOff val="25000"/>
                </a:schemeClr>
              </a:buClr>
              <a:buSzPct val="150000"/>
              <a:buFont typeface="Wingdings" panose="05000000000000000000" pitchFamily="2" charset="2"/>
              <a:buChar char="ü"/>
              <a:defRPr/>
            </a:pPr>
            <a:r>
              <a:rPr lang="en-US" altLang="en-US" sz="1400" dirty="0"/>
              <a:t>Clean more productively</a:t>
            </a:r>
          </a:p>
          <a:p>
            <a:pPr lvl="1">
              <a:spcBef>
                <a:spcPts val="300"/>
              </a:spcBef>
              <a:spcAft>
                <a:spcPts val="0"/>
              </a:spcAft>
              <a:buClr>
                <a:schemeClr val="tx1">
                  <a:lumMod val="75000"/>
                  <a:lumOff val="25000"/>
                </a:schemeClr>
              </a:buClr>
              <a:buSzPct val="150000"/>
              <a:buFont typeface="Wingdings" panose="05000000000000000000" pitchFamily="2" charset="2"/>
              <a:buChar char="ü"/>
              <a:defRPr/>
            </a:pPr>
            <a:r>
              <a:rPr lang="en-US" altLang="en-US" sz="1400" dirty="0"/>
              <a:t>ec-H2O™ technology</a:t>
            </a:r>
          </a:p>
          <a:p>
            <a:pPr marL="388937" lvl="1" indent="0">
              <a:spcBef>
                <a:spcPts val="300"/>
              </a:spcBef>
              <a:spcAft>
                <a:spcPts val="0"/>
              </a:spcAft>
              <a:buClr>
                <a:schemeClr val="tx1">
                  <a:lumMod val="75000"/>
                  <a:lumOff val="25000"/>
                </a:schemeClr>
              </a:buClr>
              <a:buSzPct val="150000"/>
              <a:buNone/>
              <a:defRPr/>
            </a:pPr>
            <a:endParaRPr lang="en-US" altLang="en-US" sz="1400" dirty="0"/>
          </a:p>
          <a:p>
            <a:pPr>
              <a:spcBef>
                <a:spcPct val="0"/>
              </a:spcBef>
              <a:spcAft>
                <a:spcPts val="1200"/>
              </a:spcAft>
              <a:buClr>
                <a:schemeClr val="tx1">
                  <a:lumMod val="75000"/>
                  <a:lumOff val="25000"/>
                </a:schemeClr>
              </a:buClr>
              <a:buSzPct val="150000"/>
              <a:buFont typeface="Wingdings" charset="2"/>
              <a:buChar char="ü"/>
              <a:defRPr/>
            </a:pPr>
            <a:r>
              <a:rPr lang="en-US" altLang="en-US" sz="1600" dirty="0"/>
              <a:t>Maintain Health and Safety</a:t>
            </a:r>
          </a:p>
          <a:p>
            <a:pPr>
              <a:spcBef>
                <a:spcPct val="0"/>
              </a:spcBef>
              <a:spcAft>
                <a:spcPts val="1200"/>
              </a:spcAft>
              <a:buClr>
                <a:schemeClr val="tx1">
                  <a:lumMod val="75000"/>
                  <a:lumOff val="25000"/>
                </a:schemeClr>
              </a:buClr>
              <a:buSzPct val="150000"/>
              <a:buFont typeface="Wingdings" charset="2"/>
              <a:buChar char="ü"/>
              <a:defRPr/>
            </a:pPr>
            <a:r>
              <a:rPr lang="en-US" altLang="en-US" sz="1600" dirty="0"/>
              <a:t>Enhance Facility Image</a:t>
            </a:r>
          </a:p>
          <a:p>
            <a:pPr>
              <a:spcBef>
                <a:spcPct val="0"/>
              </a:spcBef>
              <a:spcAft>
                <a:spcPts val="600"/>
              </a:spcAft>
              <a:buClr>
                <a:schemeClr val="tx1">
                  <a:lumMod val="75000"/>
                  <a:lumOff val="25000"/>
                </a:schemeClr>
              </a:buClr>
              <a:buSzPct val="150000"/>
              <a:buFont typeface="Wingdings" charset="2"/>
              <a:buChar char="ü"/>
              <a:defRPr/>
            </a:pPr>
            <a:r>
              <a:rPr lang="en-US" altLang="en-US" sz="1600" dirty="0"/>
              <a:t>Deliver Easy Operation &amp; Maintenance</a:t>
            </a:r>
          </a:p>
          <a:p>
            <a:pPr lvl="1">
              <a:spcAft>
                <a:spcPts val="600"/>
              </a:spcAft>
              <a:buClr>
                <a:schemeClr val="tx1">
                  <a:lumMod val="75000"/>
                  <a:lumOff val="25000"/>
                </a:schemeClr>
              </a:buClr>
              <a:buSzPct val="150000"/>
              <a:buFont typeface="Wingdings" charset="2"/>
              <a:buChar char="ü"/>
              <a:defRPr/>
            </a:pPr>
            <a:r>
              <a:rPr lang="en-US" altLang="en-US" sz="1400" dirty="0"/>
              <a:t>Steering wheel mounted controls</a:t>
            </a:r>
          </a:p>
          <a:p>
            <a:pPr lvl="1">
              <a:spcAft>
                <a:spcPts val="600"/>
              </a:spcAft>
              <a:buClr>
                <a:schemeClr val="tx1">
                  <a:lumMod val="75000"/>
                  <a:lumOff val="25000"/>
                </a:schemeClr>
              </a:buClr>
              <a:buSzPct val="150000"/>
              <a:buFont typeface="Wingdings" charset="2"/>
              <a:buChar char="ü"/>
              <a:defRPr/>
            </a:pPr>
            <a:r>
              <a:rPr lang="en-US" altLang="en-US" sz="1400" dirty="0"/>
              <a:t>Increased visibility behind machine with Pro-Panel</a:t>
            </a:r>
            <a:r>
              <a:rPr lang="en-US" altLang="en-US" sz="1400" baseline="30000" dirty="0"/>
              <a:t>™  </a:t>
            </a:r>
          </a:p>
          <a:p>
            <a:pPr marL="0" indent="0">
              <a:spcBef>
                <a:spcPct val="0"/>
              </a:spcBef>
              <a:spcAft>
                <a:spcPts val="600"/>
              </a:spcAft>
              <a:buClr>
                <a:schemeClr val="tx1">
                  <a:lumMod val="75000"/>
                  <a:lumOff val="25000"/>
                </a:schemeClr>
              </a:buClr>
              <a:buSzPct val="150000"/>
              <a:buNone/>
              <a:defRPr/>
            </a:pPr>
            <a:endParaRPr lang="en-US" altLang="en-US" sz="1600" dirty="0"/>
          </a:p>
          <a:p>
            <a:pPr>
              <a:spcBef>
                <a:spcPct val="0"/>
              </a:spcBef>
              <a:spcAft>
                <a:spcPts val="0"/>
              </a:spcAft>
              <a:buClr>
                <a:schemeClr val="tx1">
                  <a:lumMod val="75000"/>
                  <a:lumOff val="25000"/>
                </a:schemeClr>
              </a:buClr>
              <a:buSzPct val="150000"/>
              <a:buFont typeface="Wingdings" charset="2"/>
              <a:buChar char="ü"/>
              <a:defRPr/>
            </a:pPr>
            <a:r>
              <a:rPr lang="en-US" altLang="en-US" sz="1600" dirty="0"/>
              <a:t>Stands Apart from Competitors:</a:t>
            </a:r>
          </a:p>
          <a:p>
            <a:pPr marL="628650" lvl="3" indent="-334963">
              <a:spcBef>
                <a:spcPts val="300"/>
              </a:spcBef>
              <a:spcAft>
                <a:spcPts val="0"/>
              </a:spcAft>
              <a:buClr>
                <a:schemeClr val="tx1">
                  <a:lumMod val="75000"/>
                  <a:lumOff val="25000"/>
                </a:schemeClr>
              </a:buClr>
              <a:buSzPct val="150000"/>
              <a:buFont typeface="Wingdings" charset="2"/>
              <a:buChar char="ü"/>
              <a:defRPr/>
            </a:pPr>
            <a:r>
              <a:rPr lang="en-US" altLang="en-US" sz="1400" dirty="0"/>
              <a:t>High quality and construction</a:t>
            </a:r>
          </a:p>
          <a:p>
            <a:pPr marL="628650" lvl="3" indent="-334963">
              <a:spcBef>
                <a:spcPts val="300"/>
              </a:spcBef>
              <a:spcAft>
                <a:spcPts val="0"/>
              </a:spcAft>
              <a:buClr>
                <a:schemeClr val="tx1">
                  <a:lumMod val="75000"/>
                  <a:lumOff val="25000"/>
                </a:schemeClr>
              </a:buClr>
              <a:buSzPct val="150000"/>
              <a:buFont typeface="Wingdings" charset="2"/>
              <a:buChar char="ü"/>
              <a:defRPr/>
            </a:pPr>
            <a:r>
              <a:rPr lang="en-US" altLang="en-US" sz="1400" dirty="0"/>
              <a:t>Simple 1-touch sweeping operation</a:t>
            </a:r>
          </a:p>
          <a:p>
            <a:pPr marL="628650" lvl="3" indent="-334963">
              <a:spcBef>
                <a:spcPts val="300"/>
              </a:spcBef>
              <a:spcAft>
                <a:spcPts val="0"/>
              </a:spcAft>
              <a:buClr>
                <a:schemeClr val="tx1">
                  <a:lumMod val="75000"/>
                  <a:lumOff val="25000"/>
                </a:schemeClr>
              </a:buClr>
              <a:buSzPct val="150000"/>
              <a:buFont typeface="Wingdings" charset="2"/>
              <a:buChar char="ü"/>
              <a:defRPr/>
            </a:pPr>
            <a:r>
              <a:rPr lang="en-US" altLang="en-US" sz="1400" dirty="0"/>
              <a:t>Highly customizable solutions</a:t>
            </a:r>
          </a:p>
          <a:p>
            <a:pPr marL="628650" lvl="3" indent="-334963">
              <a:spcBef>
                <a:spcPts val="300"/>
              </a:spcBef>
              <a:spcAft>
                <a:spcPts val="0"/>
              </a:spcAft>
              <a:buClr>
                <a:schemeClr val="tx1">
                  <a:lumMod val="75000"/>
                  <a:lumOff val="25000"/>
                </a:schemeClr>
              </a:buClr>
              <a:buSzPct val="150000"/>
              <a:buFont typeface="Wingdings" charset="2"/>
              <a:buChar char="ü"/>
              <a:defRPr/>
            </a:pPr>
            <a:r>
              <a:rPr lang="en-US" altLang="en-US" sz="1400" dirty="0"/>
              <a:t>Field-proven mechanical scrubbing performance</a:t>
            </a:r>
          </a:p>
        </p:txBody>
      </p:sp>
      <p:sp>
        <p:nvSpPr>
          <p:cNvPr id="8" name="Rectangle 2"/>
          <p:cNvSpPr txBox="1">
            <a:spLocks noChangeArrowheads="1"/>
          </p:cNvSpPr>
          <p:nvPr/>
        </p:nvSpPr>
        <p:spPr>
          <a:xfrm>
            <a:off x="2537541" y="5653293"/>
            <a:ext cx="1357275" cy="672136"/>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3200" kern="1200">
                <a:solidFill>
                  <a:schemeClr val="accent1"/>
                </a:solidFill>
                <a:latin typeface="+mj-lt"/>
                <a:ea typeface="+mj-ea"/>
                <a:cs typeface="+mj-cs"/>
              </a:defRPr>
            </a:lvl1pPr>
          </a:lstStyle>
          <a:p>
            <a:pPr algn="ctr">
              <a:lnSpc>
                <a:spcPts val="1300"/>
              </a:lnSpc>
            </a:pPr>
            <a:r>
              <a:rPr lang="en-US" sz="1100" b="1" dirty="0">
                <a:solidFill>
                  <a:srgbClr val="ED145B"/>
                </a:solidFill>
              </a:rPr>
              <a:t>ENHANCE FACILITY IMAGE</a:t>
            </a:r>
          </a:p>
        </p:txBody>
      </p:sp>
      <p:sp>
        <p:nvSpPr>
          <p:cNvPr id="9" name="Rectangle 2"/>
          <p:cNvSpPr txBox="1">
            <a:spLocks noChangeArrowheads="1"/>
          </p:cNvSpPr>
          <p:nvPr/>
        </p:nvSpPr>
        <p:spPr>
          <a:xfrm>
            <a:off x="3777404" y="5653293"/>
            <a:ext cx="1537923" cy="672136"/>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3200" kern="1200">
                <a:solidFill>
                  <a:schemeClr val="accent1"/>
                </a:solidFill>
                <a:latin typeface="+mj-lt"/>
                <a:ea typeface="+mj-ea"/>
                <a:cs typeface="+mj-cs"/>
              </a:defRPr>
            </a:lvl1pPr>
          </a:lstStyle>
          <a:p>
            <a:pPr algn="ctr">
              <a:lnSpc>
                <a:spcPts val="1300"/>
              </a:lnSpc>
            </a:pPr>
            <a:r>
              <a:rPr lang="en-US" sz="1100" b="1" dirty="0">
                <a:solidFill>
                  <a:srgbClr val="0090BE"/>
                </a:solidFill>
              </a:rPr>
              <a:t>EASY OPERATION </a:t>
            </a:r>
          </a:p>
          <a:p>
            <a:pPr algn="ctr">
              <a:lnSpc>
                <a:spcPts val="1300"/>
              </a:lnSpc>
            </a:pPr>
            <a:r>
              <a:rPr lang="en-US" sz="1100" b="1" dirty="0">
                <a:solidFill>
                  <a:srgbClr val="0090BE"/>
                </a:solidFill>
              </a:rPr>
              <a:t>&amp; MAINTENANCE</a:t>
            </a:r>
          </a:p>
        </p:txBody>
      </p:sp>
      <p:pic>
        <p:nvPicPr>
          <p:cNvPr id="1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1245" y="4754880"/>
            <a:ext cx="909791" cy="867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2"/>
          <p:cNvSpPr txBox="1">
            <a:spLocks noChangeArrowheads="1"/>
          </p:cNvSpPr>
          <p:nvPr/>
        </p:nvSpPr>
        <p:spPr>
          <a:xfrm>
            <a:off x="-37562" y="5653293"/>
            <a:ext cx="1218580" cy="672136"/>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3200" kern="1200">
                <a:solidFill>
                  <a:schemeClr val="accent1"/>
                </a:solidFill>
                <a:latin typeface="+mj-lt"/>
                <a:ea typeface="+mj-ea"/>
                <a:cs typeface="+mj-cs"/>
              </a:defRPr>
            </a:lvl1pPr>
          </a:lstStyle>
          <a:p>
            <a:pPr algn="ctr">
              <a:lnSpc>
                <a:spcPts val="1300"/>
              </a:lnSpc>
            </a:pPr>
            <a:r>
              <a:rPr lang="en-US" sz="1100" b="1" dirty="0">
                <a:solidFill>
                  <a:srgbClr val="F6A01A"/>
                </a:solidFill>
              </a:rPr>
              <a:t>REDUCE COST </a:t>
            </a:r>
            <a:br>
              <a:rPr lang="en-US" sz="1100" b="1" dirty="0">
                <a:solidFill>
                  <a:srgbClr val="F6A01A"/>
                </a:solidFill>
              </a:rPr>
            </a:br>
            <a:r>
              <a:rPr lang="en-US" sz="1100" b="1" dirty="0">
                <a:solidFill>
                  <a:srgbClr val="F6A01A"/>
                </a:solidFill>
              </a:rPr>
              <a:t>TO CLEAN</a:t>
            </a:r>
          </a:p>
        </p:txBody>
      </p:sp>
      <p:sp>
        <p:nvSpPr>
          <p:cNvPr id="13" name="Rectangle 2"/>
          <p:cNvSpPr txBox="1">
            <a:spLocks noChangeArrowheads="1"/>
          </p:cNvSpPr>
          <p:nvPr/>
        </p:nvSpPr>
        <p:spPr>
          <a:xfrm>
            <a:off x="1131684" y="5671718"/>
            <a:ext cx="1475819" cy="869741"/>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3200" kern="1200">
                <a:solidFill>
                  <a:schemeClr val="accent1"/>
                </a:solidFill>
                <a:latin typeface="+mj-lt"/>
                <a:ea typeface="+mj-ea"/>
                <a:cs typeface="+mj-cs"/>
              </a:defRPr>
            </a:lvl1pPr>
          </a:lstStyle>
          <a:p>
            <a:pPr algn="ctr">
              <a:lnSpc>
                <a:spcPts val="1300"/>
              </a:lnSpc>
            </a:pPr>
            <a:r>
              <a:rPr lang="en-US" sz="1100" b="1" dirty="0">
                <a:solidFill>
                  <a:srgbClr val="5C2D91"/>
                </a:solidFill>
              </a:rPr>
              <a:t>MAINTAIN HEALTH </a:t>
            </a:r>
          </a:p>
          <a:p>
            <a:pPr algn="ctr">
              <a:lnSpc>
                <a:spcPts val="1300"/>
              </a:lnSpc>
            </a:pPr>
            <a:r>
              <a:rPr lang="en-US" sz="1100" b="1" dirty="0">
                <a:solidFill>
                  <a:srgbClr val="5C2D91"/>
                </a:solidFill>
              </a:rPr>
              <a:t>&amp; SAFETY</a:t>
            </a:r>
          </a:p>
        </p:txBody>
      </p:sp>
      <p:pic>
        <p:nvPicPr>
          <p:cNvPr id="14"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88513" y="4742903"/>
            <a:ext cx="848405" cy="848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747025" y="4752136"/>
            <a:ext cx="883336" cy="838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436116" y="4762141"/>
            <a:ext cx="845541" cy="816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a:hlinkClick r:id="rId7" action="ppaction://hlinksldjump"/>
          </p:cNvPr>
          <p:cNvSpPr txBox="1"/>
          <p:nvPr/>
        </p:nvSpPr>
        <p:spPr>
          <a:xfrm>
            <a:off x="181774" y="6202707"/>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400" b="1" dirty="0">
              <a:solidFill>
                <a:schemeClr val="bg1"/>
              </a:solidFill>
            </a:endParaRPr>
          </a:p>
        </p:txBody>
      </p:sp>
      <p:sp>
        <p:nvSpPr>
          <p:cNvPr id="18"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b="0" dirty="0">
                <a:solidFill>
                  <a:srgbClr val="009BC7"/>
                </a:solidFill>
                <a:latin typeface="Arial" pitchFamily="34" charset="0"/>
              </a:rPr>
              <a:t>Product Overview – Differentiated Benefits</a:t>
            </a: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pic>
        <p:nvPicPr>
          <p:cNvPr id="22" name="Picture 2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63718" y="1491285"/>
            <a:ext cx="3034956" cy="2541504"/>
          </a:xfrm>
          <a:prstGeom prst="rect">
            <a:avLst/>
          </a:prstGeom>
        </p:spPr>
      </p:pic>
    </p:spTree>
    <p:extLst>
      <p:ext uri="{BB962C8B-B14F-4D97-AF65-F5344CB8AC3E}">
        <p14:creationId xmlns:p14="http://schemas.microsoft.com/office/powerpoint/2010/main" val="7161197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b="0" dirty="0">
                <a:solidFill>
                  <a:srgbClr val="009BC7"/>
                </a:solidFill>
                <a:latin typeface="Arial" pitchFamily="34" charset="0"/>
              </a:rPr>
              <a:t>Tennant’s Sweeper Scrubber Product Line</a:t>
            </a: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graphicFrame>
        <p:nvGraphicFramePr>
          <p:cNvPr id="14" name="Table 13"/>
          <p:cNvGraphicFramePr>
            <a:graphicFrameLocks noGrp="1"/>
          </p:cNvGraphicFramePr>
          <p:nvPr>
            <p:extLst>
              <p:ext uri="{D42A27DB-BD31-4B8C-83A1-F6EECF244321}">
                <p14:modId xmlns:p14="http://schemas.microsoft.com/office/powerpoint/2010/main" val="3904140364"/>
              </p:ext>
            </p:extLst>
          </p:nvPr>
        </p:nvGraphicFramePr>
        <p:xfrm>
          <a:off x="624344" y="3799128"/>
          <a:ext cx="8235524" cy="365916"/>
        </p:xfrm>
        <a:graphic>
          <a:graphicData uri="http://schemas.openxmlformats.org/drawingml/2006/table">
            <a:tbl>
              <a:tblPr firstRow="1" bandRow="1">
                <a:tableStyleId>{5C22544A-7EE6-4342-B048-85BDC9FD1C3A}</a:tableStyleId>
              </a:tblPr>
              <a:tblGrid>
                <a:gridCol w="8235524">
                  <a:extLst>
                    <a:ext uri="{9D8B030D-6E8A-4147-A177-3AD203B41FA5}">
                      <a16:colId xmlns:a16="http://schemas.microsoft.com/office/drawing/2014/main" val="20000"/>
                    </a:ext>
                  </a:extLst>
                </a:gridCol>
              </a:tblGrid>
              <a:tr h="303863">
                <a:tc>
                  <a:txBody>
                    <a:bodyPr/>
                    <a:lstStyle/>
                    <a:p>
                      <a:pPr algn="ctr"/>
                      <a:r>
                        <a:rPr lang="en-US" sz="1800" dirty="0"/>
                        <a:t>Large</a:t>
                      </a:r>
                    </a:p>
                  </a:txBody>
                  <a:tcPr marL="91447" marR="91447" marT="45798" marB="45798">
                    <a:lnL w="38100" cap="flat" cmpd="sng" algn="ctr">
                      <a:solidFill>
                        <a:schemeClr val="bg1"/>
                      </a:solidFill>
                      <a:prstDash val="solid"/>
                      <a:round/>
                      <a:headEnd type="none" w="med" len="med"/>
                      <a:tailEnd type="none" w="med" len="med"/>
                    </a:lnL>
                    <a:solidFill>
                      <a:schemeClr val="bg2">
                        <a:lumMod val="75000"/>
                        <a:lumOff val="25000"/>
                      </a:schemeClr>
                    </a:solidFill>
                  </a:tcPr>
                </a:tc>
                <a:extLst>
                  <a:ext uri="{0D108BD9-81ED-4DB2-BD59-A6C34878D82A}">
                    <a16:rowId xmlns:a16="http://schemas.microsoft.com/office/drawing/2014/main" val="10000"/>
                  </a:ext>
                </a:extLst>
              </a:tr>
            </a:tbl>
          </a:graphicData>
        </a:graphic>
      </p:graphicFrame>
      <p:sp>
        <p:nvSpPr>
          <p:cNvPr id="22" name="TextBox 21">
            <a:hlinkClick r:id="rId3" action="ppaction://hlinksldjump"/>
          </p:cNvPr>
          <p:cNvSpPr txBox="1"/>
          <p:nvPr/>
        </p:nvSpPr>
        <p:spPr>
          <a:xfrm>
            <a:off x="358166" y="626361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
        <p:nvSpPr>
          <p:cNvPr id="23" name="Text Box 8"/>
          <p:cNvSpPr txBox="1">
            <a:spLocks noChangeArrowheads="1"/>
          </p:cNvSpPr>
          <p:nvPr/>
        </p:nvSpPr>
        <p:spPr bwMode="auto">
          <a:xfrm>
            <a:off x="4163017" y="3252511"/>
            <a:ext cx="6335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solidFill>
                  <a:schemeClr val="bg2">
                    <a:lumMod val="75000"/>
                    <a:lumOff val="25000"/>
                  </a:schemeClr>
                </a:solidFill>
              </a:rPr>
              <a:t>M17</a:t>
            </a:r>
          </a:p>
        </p:txBody>
      </p:sp>
      <p:pic>
        <p:nvPicPr>
          <p:cNvPr id="18" name="Picture 1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30256" y="1789830"/>
            <a:ext cx="1899030" cy="1332753"/>
          </a:xfrm>
          <a:prstGeom prst="rect">
            <a:avLst/>
          </a:prstGeom>
        </p:spPr>
      </p:pic>
      <p:pic>
        <p:nvPicPr>
          <p:cNvPr id="25" name="Picture 2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17946" y="1553289"/>
            <a:ext cx="1752536" cy="1604473"/>
          </a:xfrm>
          <a:prstGeom prst="rect">
            <a:avLst/>
          </a:prstGeom>
        </p:spPr>
      </p:pic>
      <p:pic>
        <p:nvPicPr>
          <p:cNvPr id="26" name="Picture 2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00132" y="1600200"/>
            <a:ext cx="1859976" cy="1557563"/>
          </a:xfrm>
          <a:prstGeom prst="rect">
            <a:avLst/>
          </a:prstGeom>
        </p:spPr>
      </p:pic>
      <p:sp>
        <p:nvSpPr>
          <p:cNvPr id="27" name="Text Box 8"/>
          <p:cNvSpPr txBox="1">
            <a:spLocks noChangeArrowheads="1"/>
          </p:cNvSpPr>
          <p:nvPr/>
        </p:nvSpPr>
        <p:spPr bwMode="auto">
          <a:xfrm>
            <a:off x="5720459" y="3249667"/>
            <a:ext cx="63350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solidFill>
                  <a:schemeClr val="bg2">
                    <a:lumMod val="75000"/>
                    <a:lumOff val="25000"/>
                  </a:schemeClr>
                </a:solidFill>
              </a:rPr>
              <a:t>M20</a:t>
            </a:r>
          </a:p>
        </p:txBody>
      </p:sp>
      <p:sp>
        <p:nvSpPr>
          <p:cNvPr id="28" name="Text Box 8"/>
          <p:cNvSpPr txBox="1">
            <a:spLocks noChangeArrowheads="1"/>
          </p:cNvSpPr>
          <p:nvPr/>
        </p:nvSpPr>
        <p:spPr bwMode="auto">
          <a:xfrm>
            <a:off x="7775319" y="3274529"/>
            <a:ext cx="63350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solidFill>
                  <a:schemeClr val="bg2">
                    <a:lumMod val="75000"/>
                    <a:lumOff val="25000"/>
                  </a:schemeClr>
                </a:solidFill>
              </a:rPr>
              <a:t>M30</a:t>
            </a:r>
          </a:p>
        </p:txBody>
      </p:sp>
      <p:sp>
        <p:nvSpPr>
          <p:cNvPr id="2" name="TextBox 1"/>
          <p:cNvSpPr txBox="1"/>
          <p:nvPr/>
        </p:nvSpPr>
        <p:spPr>
          <a:xfrm>
            <a:off x="-153297" y="4263205"/>
            <a:ext cx="1949158" cy="369332"/>
          </a:xfrm>
          <a:prstGeom prst="rect">
            <a:avLst/>
          </a:prstGeom>
          <a:noFill/>
        </p:spPr>
        <p:txBody>
          <a:bodyPr wrap="square" rtlCol="0">
            <a:spAutoFit/>
          </a:bodyPr>
          <a:lstStyle/>
          <a:p>
            <a:r>
              <a:rPr lang="en-US" dirty="0"/>
              <a:t>Battery</a:t>
            </a:r>
          </a:p>
        </p:txBody>
      </p:sp>
      <p:sp>
        <p:nvSpPr>
          <p:cNvPr id="15" name="TextBox 14"/>
          <p:cNvSpPr txBox="1"/>
          <p:nvPr/>
        </p:nvSpPr>
        <p:spPr>
          <a:xfrm>
            <a:off x="5319635" y="4228966"/>
            <a:ext cx="1949158" cy="369332"/>
          </a:xfrm>
          <a:prstGeom prst="rect">
            <a:avLst/>
          </a:prstGeom>
          <a:noFill/>
        </p:spPr>
        <p:txBody>
          <a:bodyPr wrap="square" rtlCol="0">
            <a:spAutoFit/>
          </a:bodyPr>
          <a:lstStyle/>
          <a:p>
            <a:r>
              <a:rPr lang="en-US" dirty="0"/>
              <a:t>Engine</a:t>
            </a:r>
          </a:p>
        </p:txBody>
      </p:sp>
      <p:sp>
        <p:nvSpPr>
          <p:cNvPr id="16" name="TextBox 15"/>
          <p:cNvSpPr txBox="1"/>
          <p:nvPr/>
        </p:nvSpPr>
        <p:spPr>
          <a:xfrm>
            <a:off x="6872456" y="4242151"/>
            <a:ext cx="1949158" cy="369332"/>
          </a:xfrm>
          <a:prstGeom prst="rect">
            <a:avLst/>
          </a:prstGeom>
          <a:noFill/>
        </p:spPr>
        <p:txBody>
          <a:bodyPr wrap="square" rtlCol="0">
            <a:spAutoFit/>
          </a:bodyPr>
          <a:lstStyle/>
          <a:p>
            <a:r>
              <a:rPr lang="en-US" dirty="0"/>
              <a:t>Engine</a:t>
            </a:r>
          </a:p>
        </p:txBody>
      </p:sp>
      <p:sp>
        <p:nvSpPr>
          <p:cNvPr id="19" name="Text Box 8"/>
          <p:cNvSpPr txBox="1">
            <a:spLocks noChangeArrowheads="1"/>
          </p:cNvSpPr>
          <p:nvPr/>
        </p:nvSpPr>
        <p:spPr bwMode="auto">
          <a:xfrm>
            <a:off x="491377" y="3183186"/>
            <a:ext cx="1053494"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solidFill>
                  <a:schemeClr val="bg2">
                    <a:lumMod val="75000"/>
                    <a:lumOff val="25000"/>
                  </a:schemeClr>
                </a:solidFill>
              </a:rPr>
              <a:t>T16 </a:t>
            </a:r>
          </a:p>
          <a:p>
            <a:pPr eaLnBrk="1" hangingPunct="1"/>
            <a:r>
              <a:rPr lang="en-US" sz="1100" dirty="0">
                <a:solidFill>
                  <a:schemeClr val="bg2">
                    <a:lumMod val="75000"/>
                    <a:lumOff val="25000"/>
                  </a:schemeClr>
                </a:solidFill>
              </a:rPr>
              <a:t>w/Pre-Sweep</a:t>
            </a:r>
          </a:p>
        </p:txBody>
      </p:sp>
      <p:pic>
        <p:nvPicPr>
          <p:cNvPr id="9" name="Picture 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1305" y="1841449"/>
            <a:ext cx="1297456" cy="1143426"/>
          </a:xfrm>
          <a:prstGeom prst="rect">
            <a:avLst/>
          </a:prstGeom>
        </p:spPr>
      </p:pic>
      <p:pic>
        <p:nvPicPr>
          <p:cNvPr id="10" name="Picture 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95861" y="1841449"/>
            <a:ext cx="1581100" cy="1140021"/>
          </a:xfrm>
          <a:prstGeom prst="rect">
            <a:avLst/>
          </a:prstGeom>
        </p:spPr>
      </p:pic>
      <p:sp>
        <p:nvSpPr>
          <p:cNvPr id="24" name="TextBox 23"/>
          <p:cNvSpPr txBox="1"/>
          <p:nvPr/>
        </p:nvSpPr>
        <p:spPr>
          <a:xfrm>
            <a:off x="1581098" y="4270738"/>
            <a:ext cx="1949158" cy="369332"/>
          </a:xfrm>
          <a:prstGeom prst="rect">
            <a:avLst/>
          </a:prstGeom>
          <a:noFill/>
        </p:spPr>
        <p:txBody>
          <a:bodyPr wrap="square" rtlCol="0">
            <a:spAutoFit/>
          </a:bodyPr>
          <a:lstStyle/>
          <a:p>
            <a:r>
              <a:rPr lang="en-US" dirty="0"/>
              <a:t>Battery</a:t>
            </a:r>
          </a:p>
        </p:txBody>
      </p:sp>
      <p:sp>
        <p:nvSpPr>
          <p:cNvPr id="29" name="TextBox 28"/>
          <p:cNvSpPr txBox="1"/>
          <p:nvPr/>
        </p:nvSpPr>
        <p:spPr>
          <a:xfrm>
            <a:off x="3376961" y="4243950"/>
            <a:ext cx="1949158" cy="369332"/>
          </a:xfrm>
          <a:prstGeom prst="rect">
            <a:avLst/>
          </a:prstGeom>
          <a:noFill/>
        </p:spPr>
        <p:txBody>
          <a:bodyPr wrap="square" rtlCol="0">
            <a:spAutoFit/>
          </a:bodyPr>
          <a:lstStyle/>
          <a:p>
            <a:r>
              <a:rPr lang="en-US" dirty="0"/>
              <a:t>Battery</a:t>
            </a:r>
          </a:p>
        </p:txBody>
      </p:sp>
      <p:sp>
        <p:nvSpPr>
          <p:cNvPr id="30" name="Text Box 8"/>
          <p:cNvSpPr txBox="1">
            <a:spLocks noChangeArrowheads="1"/>
          </p:cNvSpPr>
          <p:nvPr/>
        </p:nvSpPr>
        <p:spPr bwMode="auto">
          <a:xfrm>
            <a:off x="2059664" y="3184834"/>
            <a:ext cx="1053494"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solidFill>
                  <a:schemeClr val="bg2">
                    <a:lumMod val="75000"/>
                    <a:lumOff val="25000"/>
                  </a:schemeClr>
                </a:solidFill>
              </a:rPr>
              <a:t>T17</a:t>
            </a:r>
          </a:p>
          <a:p>
            <a:pPr eaLnBrk="1" hangingPunct="1"/>
            <a:r>
              <a:rPr lang="en-US" sz="1100" dirty="0">
                <a:solidFill>
                  <a:schemeClr val="bg2">
                    <a:lumMod val="75000"/>
                    <a:lumOff val="25000"/>
                  </a:schemeClr>
                </a:solidFill>
              </a:rPr>
              <a:t>w/Pre-Sweep</a:t>
            </a:r>
          </a:p>
        </p:txBody>
      </p:sp>
    </p:spTree>
    <p:extLst>
      <p:ext uri="{BB962C8B-B14F-4D97-AF65-F5344CB8AC3E}">
        <p14:creationId xmlns:p14="http://schemas.microsoft.com/office/powerpoint/2010/main" val="290103398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b="0" dirty="0">
                <a:solidFill>
                  <a:srgbClr val="009BC7"/>
                </a:solidFill>
                <a:latin typeface="Arial" pitchFamily="34" charset="0"/>
              </a:rPr>
              <a:t>M20/M30 Primary Messages</a:t>
            </a: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graphicFrame>
        <p:nvGraphicFramePr>
          <p:cNvPr id="9" name="Content Placeholder 3"/>
          <p:cNvGraphicFramePr>
            <a:graphicFrameLocks/>
          </p:cNvGraphicFramePr>
          <p:nvPr>
            <p:extLst>
              <p:ext uri="{D42A27DB-BD31-4B8C-83A1-F6EECF244321}">
                <p14:modId xmlns:p14="http://schemas.microsoft.com/office/powerpoint/2010/main" val="3726966937"/>
              </p:ext>
            </p:extLst>
          </p:nvPr>
        </p:nvGraphicFramePr>
        <p:xfrm>
          <a:off x="412552" y="3016871"/>
          <a:ext cx="8645236" cy="2651760"/>
        </p:xfrm>
        <a:graphic>
          <a:graphicData uri="http://schemas.openxmlformats.org/drawingml/2006/table">
            <a:tbl>
              <a:tblPr firstRow="1" bandRow="1">
                <a:tableStyleId>{5C22544A-7EE6-4342-B048-85BDC9FD1C3A}</a:tableStyleId>
              </a:tblPr>
              <a:tblGrid>
                <a:gridCol w="2102048">
                  <a:extLst>
                    <a:ext uri="{9D8B030D-6E8A-4147-A177-3AD203B41FA5}">
                      <a16:colId xmlns:a16="http://schemas.microsoft.com/office/drawing/2014/main" val="20000"/>
                    </a:ext>
                  </a:extLst>
                </a:gridCol>
                <a:gridCol w="6543188">
                  <a:extLst>
                    <a:ext uri="{9D8B030D-6E8A-4147-A177-3AD203B41FA5}">
                      <a16:colId xmlns:a16="http://schemas.microsoft.com/office/drawing/2014/main" val="20001"/>
                    </a:ext>
                  </a:extLst>
                </a:gridCol>
              </a:tblGrid>
              <a:tr h="337525">
                <a:tc>
                  <a:txBody>
                    <a:bodyPr/>
                    <a:lstStyle/>
                    <a:p>
                      <a:r>
                        <a:rPr lang="en-US" dirty="0"/>
                        <a:t>KEY</a:t>
                      </a:r>
                      <a:r>
                        <a:rPr lang="en-US" baseline="0" dirty="0"/>
                        <a:t> BENEFITS</a:t>
                      </a:r>
                      <a:endParaRPr lang="en-US" dirty="0"/>
                    </a:p>
                  </a:txBody>
                  <a:tcPr>
                    <a:solidFill>
                      <a:schemeClr val="bg2">
                        <a:lumMod val="75000"/>
                        <a:lumOff val="25000"/>
                      </a:schemeClr>
                    </a:solidFill>
                  </a:tcPr>
                </a:tc>
                <a:tc>
                  <a:txBody>
                    <a:bodyPr/>
                    <a:lstStyle/>
                    <a:p>
                      <a:r>
                        <a:rPr lang="en-US" dirty="0"/>
                        <a:t>Message</a:t>
                      </a:r>
                    </a:p>
                  </a:txBody>
                  <a:tcPr>
                    <a:solidFill>
                      <a:schemeClr val="bg2">
                        <a:lumMod val="75000"/>
                        <a:lumOff val="25000"/>
                      </a:schemeClr>
                    </a:solidFill>
                  </a:tcPr>
                </a:tc>
                <a:extLst>
                  <a:ext uri="{0D108BD9-81ED-4DB2-BD59-A6C34878D82A}">
                    <a16:rowId xmlns:a16="http://schemas.microsoft.com/office/drawing/2014/main" val="10000"/>
                  </a:ext>
                </a:extLst>
              </a:tr>
              <a:tr h="487349">
                <a:tc>
                  <a:txBody>
                    <a:bodyPr/>
                    <a:lstStyle/>
                    <a:p>
                      <a:r>
                        <a:rPr lang="en-US" sz="1400" b="1" dirty="0">
                          <a:solidFill>
                            <a:schemeClr val="bg2">
                              <a:lumMod val="75000"/>
                              <a:lumOff val="25000"/>
                            </a:schemeClr>
                          </a:solidFill>
                        </a:rPr>
                        <a:t>Reduce Cost to Clean</a:t>
                      </a:r>
                    </a:p>
                  </a:txBody>
                  <a:tcPr anchor="ctr">
                    <a:solidFill>
                      <a:srgbClr val="9FEAFF"/>
                    </a:solidFill>
                  </a:tcPr>
                </a:tc>
                <a:tc>
                  <a:txBody>
                    <a:bodyPr/>
                    <a:lstStyle/>
                    <a:p>
                      <a:r>
                        <a:rPr lang="en-US" sz="1400" b="0" i="0" u="none" strike="noStrike" kern="1200" baseline="0" dirty="0">
                          <a:solidFill>
                            <a:schemeClr val="dk1"/>
                          </a:solidFill>
                          <a:latin typeface="+mn-lt"/>
                          <a:ea typeface="+mn-ea"/>
                          <a:cs typeface="+mn-cs"/>
                        </a:rPr>
                        <a:t>Improve productivity by cleaning in a single pass with FloorSmart® integrated cleaning system technology that combines sweeping and scrubbing functions</a:t>
                      </a:r>
                      <a:endParaRPr lang="en-US" sz="1400" dirty="0">
                        <a:solidFill>
                          <a:schemeClr val="tx1"/>
                        </a:solidFill>
                      </a:endParaRPr>
                    </a:p>
                  </a:txBody>
                  <a:tcPr anchor="ctr">
                    <a:solidFill>
                      <a:srgbClr val="9FEAFF"/>
                    </a:solidFill>
                  </a:tcPr>
                </a:tc>
                <a:extLst>
                  <a:ext uri="{0D108BD9-81ED-4DB2-BD59-A6C34878D82A}">
                    <a16:rowId xmlns:a16="http://schemas.microsoft.com/office/drawing/2014/main" val="10001"/>
                  </a:ext>
                </a:extLst>
              </a:tr>
              <a:tr h="478161">
                <a:tc>
                  <a:txBody>
                    <a:bodyPr/>
                    <a:lstStyle/>
                    <a:p>
                      <a:r>
                        <a:rPr lang="en-US" sz="1400" b="1" dirty="0">
                          <a:solidFill>
                            <a:schemeClr val="bg2">
                              <a:lumMod val="75000"/>
                              <a:lumOff val="25000"/>
                            </a:schemeClr>
                          </a:solidFill>
                        </a:rPr>
                        <a:t>Maintain Health </a:t>
                      </a:r>
                    </a:p>
                    <a:p>
                      <a:r>
                        <a:rPr lang="en-US" sz="1400" b="1" dirty="0">
                          <a:solidFill>
                            <a:schemeClr val="bg2">
                              <a:lumMod val="75000"/>
                              <a:lumOff val="25000"/>
                            </a:schemeClr>
                          </a:solidFill>
                        </a:rPr>
                        <a:t>and Safety</a:t>
                      </a:r>
                    </a:p>
                  </a:txBody>
                  <a:tcPr anchor="ctr">
                    <a:solidFill>
                      <a:schemeClr val="bg1">
                        <a:lumMod val="95000"/>
                      </a:schemeClr>
                    </a:solidFill>
                  </a:tcPr>
                </a:tc>
                <a:tc>
                  <a:txBody>
                    <a:bodyPr/>
                    <a:lstStyle/>
                    <a:p>
                      <a:r>
                        <a:rPr lang="en-US" sz="1400" b="0" i="0" u="none" strike="noStrike" kern="1200" baseline="0" dirty="0">
                          <a:solidFill>
                            <a:schemeClr val="dk1"/>
                          </a:solidFill>
                          <a:latin typeface="+mn-lt"/>
                          <a:ea typeface="+mn-ea"/>
                          <a:cs typeface="+mn-cs"/>
                        </a:rPr>
                        <a:t>Ensure employee safety with a high capacity multi-level hydraulic rear hopper that eliminates the need to manually handle debris</a:t>
                      </a:r>
                      <a:endParaRPr lang="en-US" sz="1400" dirty="0">
                        <a:solidFill>
                          <a:schemeClr val="tx1"/>
                        </a:solidFill>
                      </a:endParaRPr>
                    </a:p>
                  </a:txBody>
                  <a:tcPr anchor="ctr">
                    <a:solidFill>
                      <a:schemeClr val="bg1">
                        <a:lumMod val="95000"/>
                      </a:schemeClr>
                    </a:solidFill>
                  </a:tcPr>
                </a:tc>
                <a:extLst>
                  <a:ext uri="{0D108BD9-81ED-4DB2-BD59-A6C34878D82A}">
                    <a16:rowId xmlns:a16="http://schemas.microsoft.com/office/drawing/2014/main" val="10002"/>
                  </a:ext>
                </a:extLst>
              </a:tr>
              <a:tr h="478161">
                <a:tc>
                  <a:txBody>
                    <a:bodyPr/>
                    <a:lstStyle/>
                    <a:p>
                      <a:r>
                        <a:rPr lang="en-US" sz="1400" b="1" dirty="0">
                          <a:solidFill>
                            <a:schemeClr val="bg2">
                              <a:lumMod val="75000"/>
                              <a:lumOff val="25000"/>
                            </a:schemeClr>
                          </a:solidFill>
                        </a:rPr>
                        <a:t>Enhance Facility </a:t>
                      </a:r>
                      <a:r>
                        <a:rPr lang="en-US" sz="1400" b="1" baseline="0" dirty="0">
                          <a:solidFill>
                            <a:schemeClr val="bg2">
                              <a:lumMod val="75000"/>
                              <a:lumOff val="25000"/>
                            </a:schemeClr>
                          </a:solidFill>
                        </a:rPr>
                        <a:t>Image</a:t>
                      </a:r>
                      <a:endParaRPr lang="en-US" sz="1400" b="1" dirty="0">
                        <a:solidFill>
                          <a:schemeClr val="bg2">
                            <a:lumMod val="75000"/>
                            <a:lumOff val="25000"/>
                          </a:schemeClr>
                        </a:solidFill>
                      </a:endParaRPr>
                    </a:p>
                  </a:txBody>
                  <a:tcPr anchor="ctr">
                    <a:solidFill>
                      <a:srgbClr val="9FEAFF"/>
                    </a:solidFill>
                  </a:tcPr>
                </a:tc>
                <a:tc>
                  <a:txBody>
                    <a:bodyPr/>
                    <a:lstStyle/>
                    <a:p>
                      <a:r>
                        <a:rPr lang="en-US" sz="1400" b="0" i="0" u="none" strike="noStrike" kern="1200" baseline="0" dirty="0">
                          <a:solidFill>
                            <a:schemeClr val="dk1"/>
                          </a:solidFill>
                          <a:latin typeface="+mn-lt"/>
                          <a:ea typeface="+mn-ea"/>
                          <a:cs typeface="+mn-cs"/>
                        </a:rPr>
                        <a:t>Deliver excellent cleaning results with MaxPro</a:t>
                      </a:r>
                      <a:r>
                        <a:rPr lang="en-US" sz="1400" b="0" i="0" u="none" strike="noStrike" kern="1200" baseline="0" dirty="0">
                          <a:solidFill>
                            <a:schemeClr val="dk1"/>
                          </a:solidFill>
                          <a:latin typeface="Arial" panose="020B0604020202020204" pitchFamily="34" charset="0"/>
                          <a:ea typeface="+mn-ea"/>
                          <a:cs typeface="Arial" panose="020B0604020202020204" pitchFamily="34" charset="0"/>
                        </a:rPr>
                        <a:t>²</a:t>
                      </a:r>
                      <a:r>
                        <a:rPr lang="en-US" sz="1400" b="0" i="0" u="none" strike="noStrike" kern="1200" baseline="30000" dirty="0">
                          <a:solidFill>
                            <a:schemeClr val="dk1"/>
                          </a:solidFill>
                          <a:latin typeface="+mn-lt"/>
                          <a:ea typeface="+mn-ea"/>
                          <a:cs typeface="+mn-cs"/>
                        </a:rPr>
                        <a:t>TM</a:t>
                      </a:r>
                      <a:r>
                        <a:rPr lang="en-US" sz="1400" b="0" i="0" u="none" strike="noStrike" kern="1200" baseline="0" dirty="0">
                          <a:solidFill>
                            <a:schemeClr val="dk1"/>
                          </a:solidFill>
                          <a:latin typeface="+mn-lt"/>
                          <a:ea typeface="+mn-ea"/>
                          <a:cs typeface="+mn-cs"/>
                        </a:rPr>
                        <a:t> hydraulic technology that provides consistent power to the brush drive motors regardless of floor surface changes</a:t>
                      </a:r>
                      <a:endParaRPr lang="en-US" sz="1400" dirty="0">
                        <a:solidFill>
                          <a:schemeClr val="tx1"/>
                        </a:solidFill>
                      </a:endParaRPr>
                    </a:p>
                  </a:txBody>
                  <a:tcPr anchor="ctr">
                    <a:solidFill>
                      <a:srgbClr val="9FEAFF"/>
                    </a:solidFill>
                  </a:tcPr>
                </a:tc>
                <a:extLst>
                  <a:ext uri="{0D108BD9-81ED-4DB2-BD59-A6C34878D82A}">
                    <a16:rowId xmlns:a16="http://schemas.microsoft.com/office/drawing/2014/main" val="10003"/>
                  </a:ext>
                </a:extLst>
              </a:tr>
              <a:tr h="503830">
                <a:tc>
                  <a:txBody>
                    <a:bodyPr/>
                    <a:lstStyle/>
                    <a:p>
                      <a:r>
                        <a:rPr lang="en-US" sz="1400" b="1" dirty="0">
                          <a:solidFill>
                            <a:schemeClr val="bg2">
                              <a:lumMod val="75000"/>
                              <a:lumOff val="25000"/>
                            </a:schemeClr>
                          </a:solidFill>
                        </a:rPr>
                        <a:t>Easy Operation</a:t>
                      </a:r>
                      <a:r>
                        <a:rPr lang="en-US" sz="1400" b="1" baseline="0" dirty="0">
                          <a:solidFill>
                            <a:schemeClr val="bg2">
                              <a:lumMod val="75000"/>
                              <a:lumOff val="25000"/>
                            </a:schemeClr>
                          </a:solidFill>
                        </a:rPr>
                        <a:t> &amp; Maintenance</a:t>
                      </a:r>
                      <a:endParaRPr lang="en-US" sz="1400" b="1" dirty="0">
                        <a:solidFill>
                          <a:schemeClr val="bg2">
                            <a:lumMod val="75000"/>
                            <a:lumOff val="25000"/>
                          </a:schemeClr>
                        </a:solidFill>
                      </a:endParaRPr>
                    </a:p>
                  </a:txBody>
                  <a:tcPr anchor="ctr">
                    <a:solidFill>
                      <a:schemeClr val="bg1">
                        <a:lumMod val="95000"/>
                      </a:schemeClr>
                    </a:solidFill>
                  </a:tcPr>
                </a:tc>
                <a:tc>
                  <a:txBody>
                    <a:bodyPr/>
                    <a:lstStyle/>
                    <a:p>
                      <a:r>
                        <a:rPr lang="en-US" sz="1400" b="0" i="0" u="none" strike="noStrike" kern="1200" baseline="0" dirty="0">
                          <a:solidFill>
                            <a:schemeClr val="dk1"/>
                          </a:solidFill>
                          <a:latin typeface="+mn-lt"/>
                          <a:ea typeface="+mn-ea"/>
                          <a:cs typeface="+mn-cs"/>
                        </a:rPr>
                        <a:t>Reduce training and simplify operation with the Touch-n-Go</a:t>
                      </a:r>
                      <a:r>
                        <a:rPr lang="en-US" sz="1400" b="0" i="0" u="none" strike="noStrike" kern="1200" baseline="30000" dirty="0">
                          <a:solidFill>
                            <a:schemeClr val="dk1"/>
                          </a:solidFill>
                          <a:latin typeface="+mn-lt"/>
                          <a:ea typeface="+mn-ea"/>
                          <a:cs typeface="+mn-cs"/>
                        </a:rPr>
                        <a:t>TM</a:t>
                      </a:r>
                      <a:r>
                        <a:rPr lang="en-US" sz="1400" b="0" i="0" u="none" strike="noStrike" kern="1200" baseline="0" dirty="0">
                          <a:solidFill>
                            <a:schemeClr val="dk1"/>
                          </a:solidFill>
                          <a:latin typeface="+mn-lt"/>
                          <a:ea typeface="+mn-ea"/>
                          <a:cs typeface="+mn-cs"/>
                        </a:rPr>
                        <a:t> control module featuring 1-Step</a:t>
                      </a:r>
                      <a:r>
                        <a:rPr lang="en-US" sz="1400" b="0" i="0" u="none" strike="noStrike" kern="1200" baseline="30000" dirty="0">
                          <a:solidFill>
                            <a:schemeClr val="dk1"/>
                          </a:solidFill>
                          <a:latin typeface="+mn-lt"/>
                          <a:ea typeface="+mn-ea"/>
                          <a:cs typeface="+mn-cs"/>
                        </a:rPr>
                        <a:t>TM</a:t>
                      </a:r>
                      <a:r>
                        <a:rPr lang="en-US" sz="1400" b="0" i="0" u="none" strike="noStrike" kern="1200" baseline="0" dirty="0">
                          <a:solidFill>
                            <a:schemeClr val="dk1"/>
                          </a:solidFill>
                          <a:latin typeface="+mn-lt"/>
                          <a:ea typeface="+mn-ea"/>
                          <a:cs typeface="+mn-cs"/>
                        </a:rPr>
                        <a:t> start button.</a:t>
                      </a:r>
                      <a:endParaRPr lang="en-US" sz="1400" dirty="0">
                        <a:solidFill>
                          <a:schemeClr val="tx1"/>
                        </a:solidFill>
                      </a:endParaRPr>
                    </a:p>
                  </a:txBody>
                  <a:tcPr anchor="ctr">
                    <a:solidFill>
                      <a:schemeClr val="bg1">
                        <a:lumMod val="95000"/>
                      </a:schemeClr>
                    </a:solidFill>
                  </a:tcPr>
                </a:tc>
                <a:extLst>
                  <a:ext uri="{0D108BD9-81ED-4DB2-BD59-A6C34878D82A}">
                    <a16:rowId xmlns:a16="http://schemas.microsoft.com/office/drawing/2014/main" val="10004"/>
                  </a:ext>
                </a:extLst>
              </a:tr>
            </a:tbl>
          </a:graphicData>
        </a:graphic>
      </p:graphicFrame>
      <p:sp>
        <p:nvSpPr>
          <p:cNvPr id="2" name="Rectangle 1"/>
          <p:cNvSpPr/>
          <p:nvPr/>
        </p:nvSpPr>
        <p:spPr>
          <a:xfrm>
            <a:off x="194380" y="931174"/>
            <a:ext cx="8676988" cy="1323439"/>
          </a:xfrm>
          <a:prstGeom prst="rect">
            <a:avLst/>
          </a:prstGeom>
        </p:spPr>
        <p:txBody>
          <a:bodyPr wrap="square">
            <a:spAutoFit/>
          </a:bodyPr>
          <a:lstStyle/>
          <a:p>
            <a:pPr algn="l">
              <a:spcAft>
                <a:spcPts val="600"/>
              </a:spcAft>
            </a:pPr>
            <a:r>
              <a:rPr lang="en-US" sz="2000" b="0" dirty="0"/>
              <a:t>Tennant’s M20/M30 are </a:t>
            </a:r>
            <a:r>
              <a:rPr lang="en-US" sz="2000" dirty="0"/>
              <a:t>designed to reduce costs to clean, improve facility image &amp; provide safe environment for operator and service personnel. </a:t>
            </a:r>
            <a:r>
              <a:rPr lang="en-US" sz="2000" b="0" dirty="0"/>
              <a:t>Maximize uptime with simple, steering wheel mounted controls and easy no tools service access. </a:t>
            </a:r>
          </a:p>
        </p:txBody>
      </p:sp>
      <p:pic>
        <p:nvPicPr>
          <p:cNvPr id="1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4900" y="3494308"/>
            <a:ext cx="364720" cy="347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204" y="5042307"/>
            <a:ext cx="340111" cy="340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7323" y="4518965"/>
            <a:ext cx="354115" cy="336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24900" y="3993234"/>
            <a:ext cx="338963" cy="327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a:hlinkClick r:id="rId7" action="ppaction://hlinksldjump"/>
          </p:cNvPr>
          <p:cNvSpPr txBox="1"/>
          <p:nvPr/>
        </p:nvSpPr>
        <p:spPr>
          <a:xfrm>
            <a:off x="389620" y="5966123"/>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366094302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Table 41"/>
          <p:cNvGraphicFramePr>
            <a:graphicFrameLocks noGrp="1"/>
          </p:cNvGraphicFramePr>
          <p:nvPr>
            <p:extLst>
              <p:ext uri="{D42A27DB-BD31-4B8C-83A1-F6EECF244321}">
                <p14:modId xmlns:p14="http://schemas.microsoft.com/office/powerpoint/2010/main" val="1031118873"/>
              </p:ext>
            </p:extLst>
          </p:nvPr>
        </p:nvGraphicFramePr>
        <p:xfrm>
          <a:off x="114301" y="1830753"/>
          <a:ext cx="8938258" cy="3795446"/>
        </p:xfrm>
        <a:graphic>
          <a:graphicData uri="http://schemas.openxmlformats.org/drawingml/2006/table">
            <a:tbl>
              <a:tblPr firstRow="1" bandRow="1">
                <a:tableStyleId>{5C22544A-7EE6-4342-B048-85BDC9FD1C3A}</a:tableStyleId>
              </a:tblPr>
              <a:tblGrid>
                <a:gridCol w="837313">
                  <a:extLst>
                    <a:ext uri="{9D8B030D-6E8A-4147-A177-3AD203B41FA5}">
                      <a16:colId xmlns:a16="http://schemas.microsoft.com/office/drawing/2014/main" val="20000"/>
                    </a:ext>
                  </a:extLst>
                </a:gridCol>
                <a:gridCol w="1108222">
                  <a:extLst>
                    <a:ext uri="{9D8B030D-6E8A-4147-A177-3AD203B41FA5}">
                      <a16:colId xmlns:a16="http://schemas.microsoft.com/office/drawing/2014/main" val="20001"/>
                    </a:ext>
                  </a:extLst>
                </a:gridCol>
                <a:gridCol w="1237609">
                  <a:extLst>
                    <a:ext uri="{9D8B030D-6E8A-4147-A177-3AD203B41FA5}">
                      <a16:colId xmlns:a16="http://schemas.microsoft.com/office/drawing/2014/main" val="20002"/>
                    </a:ext>
                  </a:extLst>
                </a:gridCol>
                <a:gridCol w="1487915">
                  <a:extLst>
                    <a:ext uri="{9D8B030D-6E8A-4147-A177-3AD203B41FA5}">
                      <a16:colId xmlns:a16="http://schemas.microsoft.com/office/drawing/2014/main" val="20003"/>
                    </a:ext>
                  </a:extLst>
                </a:gridCol>
                <a:gridCol w="1356360">
                  <a:extLst>
                    <a:ext uri="{9D8B030D-6E8A-4147-A177-3AD203B41FA5}">
                      <a16:colId xmlns:a16="http://schemas.microsoft.com/office/drawing/2014/main" val="20004"/>
                    </a:ext>
                  </a:extLst>
                </a:gridCol>
                <a:gridCol w="1386840">
                  <a:extLst>
                    <a:ext uri="{9D8B030D-6E8A-4147-A177-3AD203B41FA5}">
                      <a16:colId xmlns:a16="http://schemas.microsoft.com/office/drawing/2014/main" val="20005"/>
                    </a:ext>
                  </a:extLst>
                </a:gridCol>
                <a:gridCol w="1523999">
                  <a:extLst>
                    <a:ext uri="{9D8B030D-6E8A-4147-A177-3AD203B41FA5}">
                      <a16:colId xmlns:a16="http://schemas.microsoft.com/office/drawing/2014/main" val="20006"/>
                    </a:ext>
                  </a:extLst>
                </a:gridCol>
              </a:tblGrid>
              <a:tr h="1524686">
                <a:tc>
                  <a:txBody>
                    <a:bodyPr/>
                    <a:lstStyle/>
                    <a:p>
                      <a:pPr algn="l"/>
                      <a:endParaRPr lang="en-US" sz="1400" b="1" dirty="0"/>
                    </a:p>
                  </a:txBody>
                  <a:tcPr anchor="ctr">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extLst>
                  <a:ext uri="{0D108BD9-81ED-4DB2-BD59-A6C34878D82A}">
                    <a16:rowId xmlns:a16="http://schemas.microsoft.com/office/drawing/2014/main" val="10000"/>
                  </a:ext>
                </a:extLst>
              </a:tr>
              <a:tr h="334851">
                <a:tc>
                  <a:txBody>
                    <a:bodyPr/>
                    <a:lstStyle/>
                    <a:p>
                      <a:pPr algn="ctr"/>
                      <a:endParaRPr lang="en-US" sz="1600" b="1" dirty="0">
                        <a:solidFill>
                          <a:schemeClr val="bg1"/>
                        </a:solidFill>
                      </a:endParaRPr>
                    </a:p>
                  </a:txBody>
                  <a:tcPr anchor="ctr">
                    <a:solidFill>
                      <a:schemeClr val="bg2">
                        <a:lumMod val="75000"/>
                        <a:lumOff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T16</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rPr>
                        <a:t>w/</a:t>
                      </a:r>
                      <a:r>
                        <a:rPr lang="en-US" sz="1000" b="1" baseline="0" dirty="0">
                          <a:solidFill>
                            <a:schemeClr val="bg1"/>
                          </a:solidFill>
                        </a:rPr>
                        <a:t> pre-sweep</a:t>
                      </a:r>
                      <a:endParaRPr lang="en-US" sz="900" b="1" dirty="0">
                        <a:solidFill>
                          <a:schemeClr val="bg1"/>
                        </a:solidFill>
                      </a:endParaRPr>
                    </a:p>
                  </a:txBody>
                  <a:tcPr anchor="ctr">
                    <a:solidFill>
                      <a:schemeClr val="bg2">
                        <a:lumMod val="75000"/>
                        <a:lumOff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T17</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rPr>
                        <a:t>w/</a:t>
                      </a:r>
                      <a:r>
                        <a:rPr lang="en-US" sz="1000" b="1" baseline="0" dirty="0">
                          <a:solidFill>
                            <a:schemeClr val="bg1"/>
                          </a:solidFill>
                        </a:rPr>
                        <a:t> pre-sweep</a:t>
                      </a:r>
                      <a:endParaRPr lang="en-US" sz="1000" b="1" dirty="0">
                        <a:solidFill>
                          <a:schemeClr val="bg1"/>
                        </a:solidFill>
                      </a:endParaRPr>
                    </a:p>
                  </a:txBody>
                  <a:tcPr anchor="ctr">
                    <a:solidFill>
                      <a:schemeClr val="bg2">
                        <a:lumMod val="75000"/>
                        <a:lumOff val="25000"/>
                      </a:schemeClr>
                    </a:solidFill>
                  </a:tcPr>
                </a:tc>
                <a:tc>
                  <a:txBody>
                    <a:bodyPr/>
                    <a:lstStyle/>
                    <a:p>
                      <a:pPr algn="ctr"/>
                      <a:r>
                        <a:rPr lang="en-US" sz="1600" b="1" dirty="0">
                          <a:solidFill>
                            <a:schemeClr val="bg1"/>
                          </a:solidFill>
                        </a:rPr>
                        <a:t>M17</a:t>
                      </a:r>
                    </a:p>
                  </a:txBody>
                  <a:tcPr anchor="ctr">
                    <a:solidFill>
                      <a:schemeClr val="bg2">
                        <a:lumMod val="75000"/>
                        <a:lumOff val="25000"/>
                      </a:schemeClr>
                    </a:solidFill>
                  </a:tcPr>
                </a:tc>
                <a:tc>
                  <a:txBody>
                    <a:bodyPr/>
                    <a:lstStyle/>
                    <a:p>
                      <a:pPr algn="ctr"/>
                      <a:r>
                        <a:rPr lang="en-US" sz="1600" b="1" dirty="0">
                          <a:solidFill>
                            <a:schemeClr val="bg1"/>
                          </a:solidFill>
                        </a:rPr>
                        <a:t>M20</a:t>
                      </a:r>
                    </a:p>
                  </a:txBody>
                  <a:tcPr anchor="ctr">
                    <a:solidFill>
                      <a:schemeClr val="bg2">
                        <a:lumMod val="75000"/>
                        <a:lumOff val="25000"/>
                      </a:schemeClr>
                    </a:solidFill>
                  </a:tcPr>
                </a:tc>
                <a:tc>
                  <a:txBody>
                    <a:bodyPr/>
                    <a:lstStyle/>
                    <a:p>
                      <a:pPr algn="ctr"/>
                      <a:r>
                        <a:rPr lang="en-US" sz="1600" b="1" dirty="0">
                          <a:solidFill>
                            <a:schemeClr val="bg1"/>
                          </a:solidFill>
                        </a:rPr>
                        <a:t>T20</a:t>
                      </a:r>
                    </a:p>
                  </a:txBody>
                  <a:tcPr anchor="ctr">
                    <a:solidFill>
                      <a:schemeClr val="bg2">
                        <a:lumMod val="75000"/>
                        <a:lumOff val="25000"/>
                      </a:schemeClr>
                    </a:solidFill>
                  </a:tcPr>
                </a:tc>
                <a:tc>
                  <a:txBody>
                    <a:bodyPr/>
                    <a:lstStyle/>
                    <a:p>
                      <a:pPr algn="ctr"/>
                      <a:r>
                        <a:rPr lang="en-US" sz="1600" b="1" dirty="0">
                          <a:solidFill>
                            <a:schemeClr val="bg1"/>
                          </a:solidFill>
                        </a:rPr>
                        <a:t>M30</a:t>
                      </a:r>
                    </a:p>
                  </a:txBody>
                  <a:tcPr anchor="ctr">
                    <a:solidFill>
                      <a:schemeClr val="bg2">
                        <a:lumMod val="75000"/>
                        <a:lumOff val="25000"/>
                      </a:schemeClr>
                    </a:solidFill>
                  </a:tcPr>
                </a:tc>
                <a:extLst>
                  <a:ext uri="{0D108BD9-81ED-4DB2-BD59-A6C34878D82A}">
                    <a16:rowId xmlns:a16="http://schemas.microsoft.com/office/drawing/2014/main" val="10001"/>
                  </a:ext>
                </a:extLst>
              </a:tr>
              <a:tr h="593600">
                <a:tc>
                  <a:txBody>
                    <a:bodyPr/>
                    <a:lstStyle/>
                    <a:p>
                      <a:pPr algn="ctr"/>
                      <a:r>
                        <a:rPr lang="en-US" sz="1400" b="1" dirty="0">
                          <a:solidFill>
                            <a:schemeClr val="tx1">
                              <a:lumMod val="75000"/>
                            </a:schemeClr>
                          </a:solidFill>
                        </a:rPr>
                        <a:t>Length</a:t>
                      </a:r>
                    </a:p>
                  </a:txBody>
                  <a:tcPr>
                    <a:solidFill>
                      <a:srgbClr val="9FEAFF"/>
                    </a:solidFill>
                  </a:tcPr>
                </a:tc>
                <a:tc>
                  <a:txBody>
                    <a:bodyPr/>
                    <a:lstStyle/>
                    <a:p>
                      <a:pPr algn="ctr"/>
                      <a:r>
                        <a:rPr lang="en-US" sz="1100" dirty="0">
                          <a:solidFill>
                            <a:schemeClr val="tx1">
                              <a:lumMod val="75000"/>
                            </a:schemeClr>
                          </a:solidFill>
                        </a:rPr>
                        <a:t>99 inch</a:t>
                      </a:r>
                    </a:p>
                    <a:p>
                      <a:pPr algn="ctr"/>
                      <a:r>
                        <a:rPr lang="en-US" sz="1100" dirty="0">
                          <a:solidFill>
                            <a:schemeClr val="tx1">
                              <a:lumMod val="75000"/>
                            </a:schemeClr>
                          </a:solidFill>
                        </a:rPr>
                        <a:t>2,510 mm</a:t>
                      </a:r>
                    </a:p>
                  </a:txBody>
                  <a:tcPr>
                    <a:solidFill>
                      <a:srgbClr val="9FEAFF"/>
                    </a:solidFill>
                  </a:tcPr>
                </a:tc>
                <a:tc>
                  <a:txBody>
                    <a:bodyPr/>
                    <a:lstStyle/>
                    <a:p>
                      <a:pPr algn="ctr"/>
                      <a:r>
                        <a:rPr lang="en-US" sz="1100" dirty="0">
                          <a:solidFill>
                            <a:schemeClr val="tx1">
                              <a:lumMod val="75000"/>
                            </a:schemeClr>
                          </a:solidFill>
                        </a:rPr>
                        <a:t>113 inch</a:t>
                      </a:r>
                    </a:p>
                    <a:p>
                      <a:pPr algn="ctr"/>
                      <a:r>
                        <a:rPr lang="en-US" sz="1100" dirty="0">
                          <a:solidFill>
                            <a:schemeClr val="tx1">
                              <a:lumMod val="75000"/>
                            </a:schemeClr>
                          </a:solidFill>
                        </a:rPr>
                        <a:t>2,870 mm</a:t>
                      </a:r>
                    </a:p>
                  </a:txBody>
                  <a:tcPr>
                    <a:solidFill>
                      <a:srgbClr val="9FEAFF"/>
                    </a:solidFill>
                  </a:tcPr>
                </a:tc>
                <a:tc>
                  <a:txBody>
                    <a:bodyPr/>
                    <a:lstStyle/>
                    <a:p>
                      <a:pPr algn="ctr"/>
                      <a:r>
                        <a:rPr lang="en-US" sz="1100" dirty="0">
                          <a:solidFill>
                            <a:schemeClr val="tx1">
                              <a:lumMod val="75000"/>
                            </a:schemeClr>
                          </a:solidFill>
                        </a:rPr>
                        <a:t>112 inch</a:t>
                      </a:r>
                    </a:p>
                    <a:p>
                      <a:pPr algn="ctr"/>
                      <a:r>
                        <a:rPr lang="en-US" sz="1100" dirty="0">
                          <a:solidFill>
                            <a:schemeClr val="tx1">
                              <a:lumMod val="75000"/>
                            </a:schemeClr>
                          </a:solidFill>
                        </a:rPr>
                        <a:t>2,845mm</a:t>
                      </a:r>
                    </a:p>
                  </a:txBody>
                  <a:tcPr>
                    <a:solidFill>
                      <a:srgbClr val="9FEAFF"/>
                    </a:solidFill>
                  </a:tcPr>
                </a:tc>
                <a:tc>
                  <a:txBody>
                    <a:bodyPr/>
                    <a:lstStyle/>
                    <a:p>
                      <a:pPr algn="ctr"/>
                      <a:r>
                        <a:rPr lang="en-US" sz="1100" dirty="0">
                          <a:solidFill>
                            <a:schemeClr val="tx1">
                              <a:lumMod val="75000"/>
                            </a:schemeClr>
                          </a:solidFill>
                        </a:rPr>
                        <a:t>95 inch</a:t>
                      </a:r>
                    </a:p>
                    <a:p>
                      <a:pPr algn="ctr"/>
                      <a:r>
                        <a:rPr lang="en-US" sz="1100" dirty="0">
                          <a:solidFill>
                            <a:schemeClr val="tx1">
                              <a:lumMod val="75000"/>
                            </a:schemeClr>
                          </a:solidFill>
                        </a:rPr>
                        <a:t>2,410 mm</a:t>
                      </a:r>
                    </a:p>
                    <a:p>
                      <a:pPr algn="ctr"/>
                      <a:endParaRPr lang="en-US" sz="1100" dirty="0">
                        <a:solidFill>
                          <a:schemeClr val="tx1">
                            <a:lumMod val="75000"/>
                          </a:schemeClr>
                        </a:solidFill>
                      </a:endParaRPr>
                    </a:p>
                  </a:txBody>
                  <a:tcPr>
                    <a:solidFill>
                      <a:srgbClr val="9FEAFF"/>
                    </a:solidFill>
                  </a:tcPr>
                </a:tc>
                <a:tc>
                  <a:txBody>
                    <a:bodyPr/>
                    <a:lstStyle/>
                    <a:p>
                      <a:pPr algn="ctr"/>
                      <a:r>
                        <a:rPr lang="en-US" sz="1100" dirty="0">
                          <a:solidFill>
                            <a:schemeClr val="tx1">
                              <a:lumMod val="75000"/>
                            </a:schemeClr>
                          </a:solidFill>
                        </a:rPr>
                        <a:t>95 inch</a:t>
                      </a:r>
                    </a:p>
                    <a:p>
                      <a:pPr algn="ctr"/>
                      <a:r>
                        <a:rPr lang="en-US" sz="1100" dirty="0">
                          <a:solidFill>
                            <a:schemeClr val="tx1">
                              <a:lumMod val="75000"/>
                            </a:schemeClr>
                          </a:solidFill>
                        </a:rPr>
                        <a:t>2,410 mm</a:t>
                      </a:r>
                    </a:p>
                  </a:txBody>
                  <a:tcPr>
                    <a:solidFill>
                      <a:srgbClr val="9FEAFF"/>
                    </a:solidFill>
                  </a:tcPr>
                </a:tc>
                <a:tc>
                  <a:txBody>
                    <a:bodyPr/>
                    <a:lstStyle/>
                    <a:p>
                      <a:pPr algn="ctr"/>
                      <a:r>
                        <a:rPr lang="en-US" sz="1100" dirty="0">
                          <a:solidFill>
                            <a:schemeClr val="tx1">
                              <a:lumMod val="75000"/>
                            </a:schemeClr>
                          </a:solidFill>
                        </a:rPr>
                        <a:t>108 inch</a:t>
                      </a:r>
                    </a:p>
                    <a:p>
                      <a:pPr algn="ctr"/>
                      <a:r>
                        <a:rPr lang="en-US" sz="1100" dirty="0">
                          <a:solidFill>
                            <a:schemeClr val="tx1">
                              <a:lumMod val="75000"/>
                            </a:schemeClr>
                          </a:solidFill>
                        </a:rPr>
                        <a:t>2,745 mm</a:t>
                      </a:r>
                    </a:p>
                    <a:p>
                      <a:pPr algn="ctr"/>
                      <a:endParaRPr lang="en-US" sz="1100" dirty="0">
                        <a:solidFill>
                          <a:schemeClr val="tx1">
                            <a:lumMod val="75000"/>
                          </a:schemeClr>
                        </a:solidFill>
                      </a:endParaRPr>
                    </a:p>
                  </a:txBody>
                  <a:tcPr>
                    <a:solidFill>
                      <a:srgbClr val="9FEAFF"/>
                    </a:solidFill>
                  </a:tcPr>
                </a:tc>
                <a:extLst>
                  <a:ext uri="{0D108BD9-81ED-4DB2-BD59-A6C34878D82A}">
                    <a16:rowId xmlns:a16="http://schemas.microsoft.com/office/drawing/2014/main" val="10002"/>
                  </a:ext>
                </a:extLst>
              </a:tr>
              <a:tr h="593600">
                <a:tc>
                  <a:txBody>
                    <a:bodyPr/>
                    <a:lstStyle/>
                    <a:p>
                      <a:pPr algn="ctr"/>
                      <a:r>
                        <a:rPr lang="en-US" sz="1400" b="1" dirty="0">
                          <a:solidFill>
                            <a:schemeClr val="tx1">
                              <a:lumMod val="75000"/>
                            </a:schemeClr>
                          </a:solidFill>
                        </a:rPr>
                        <a:t>Width</a:t>
                      </a:r>
                    </a:p>
                  </a:txBody>
                  <a:tcPr>
                    <a:solidFill>
                      <a:srgbClr val="D9F7FF"/>
                    </a:solidFill>
                  </a:tcPr>
                </a:tc>
                <a:tc>
                  <a:txBody>
                    <a:bodyPr/>
                    <a:lstStyle/>
                    <a:p>
                      <a:pPr algn="ctr"/>
                      <a:r>
                        <a:rPr lang="en-US" sz="1100" dirty="0">
                          <a:solidFill>
                            <a:schemeClr val="tx1">
                              <a:lumMod val="75000"/>
                            </a:schemeClr>
                          </a:solidFill>
                        </a:rPr>
                        <a:t>41 inch</a:t>
                      </a:r>
                    </a:p>
                    <a:p>
                      <a:pPr algn="ctr"/>
                      <a:r>
                        <a:rPr lang="en-US" sz="1100" dirty="0">
                          <a:solidFill>
                            <a:schemeClr val="tx1">
                              <a:lumMod val="75000"/>
                            </a:schemeClr>
                          </a:solidFill>
                        </a:rPr>
                        <a:t>1,040</a:t>
                      </a:r>
                      <a:r>
                        <a:rPr lang="en-US" sz="1100" baseline="0" dirty="0">
                          <a:solidFill>
                            <a:schemeClr val="tx1">
                              <a:lumMod val="75000"/>
                            </a:schemeClr>
                          </a:solidFill>
                        </a:rPr>
                        <a:t> </a:t>
                      </a:r>
                      <a:r>
                        <a:rPr lang="en-US" sz="1100" dirty="0">
                          <a:solidFill>
                            <a:schemeClr val="tx1">
                              <a:lumMod val="75000"/>
                            </a:schemeClr>
                          </a:solidFill>
                        </a:rPr>
                        <a:t>mm</a:t>
                      </a:r>
                    </a:p>
                  </a:txBody>
                  <a:tcPr>
                    <a:solidFill>
                      <a:srgbClr val="D9F7FF"/>
                    </a:solidFill>
                  </a:tcPr>
                </a:tc>
                <a:tc>
                  <a:txBody>
                    <a:bodyPr/>
                    <a:lstStyle/>
                    <a:p>
                      <a:pPr algn="ctr"/>
                      <a:r>
                        <a:rPr lang="en-US" sz="1100" dirty="0">
                          <a:solidFill>
                            <a:schemeClr val="tx1">
                              <a:lumMod val="75000"/>
                            </a:schemeClr>
                          </a:solidFill>
                        </a:rPr>
                        <a:t>46 inch</a:t>
                      </a:r>
                    </a:p>
                    <a:p>
                      <a:pPr algn="ctr"/>
                      <a:r>
                        <a:rPr lang="en-US" sz="1100" dirty="0">
                          <a:solidFill>
                            <a:schemeClr val="tx1">
                              <a:lumMod val="75000"/>
                            </a:schemeClr>
                          </a:solidFill>
                        </a:rPr>
                        <a:t>1,168 mm</a:t>
                      </a:r>
                    </a:p>
                  </a:txBody>
                  <a:tcPr>
                    <a:solidFill>
                      <a:srgbClr val="D9F7FF"/>
                    </a:solidFill>
                  </a:tcPr>
                </a:tc>
                <a:tc>
                  <a:txBody>
                    <a:bodyPr/>
                    <a:lstStyle/>
                    <a:p>
                      <a:pPr algn="ctr"/>
                      <a:r>
                        <a:rPr lang="en-US" sz="1100" dirty="0">
                          <a:solidFill>
                            <a:schemeClr val="tx1">
                              <a:lumMod val="75000"/>
                            </a:schemeClr>
                          </a:solidFill>
                        </a:rPr>
                        <a:t>54 inch</a:t>
                      </a:r>
                    </a:p>
                    <a:p>
                      <a:pPr algn="ctr"/>
                      <a:r>
                        <a:rPr lang="en-US" sz="1100" dirty="0">
                          <a:solidFill>
                            <a:schemeClr val="tx1">
                              <a:lumMod val="75000"/>
                            </a:schemeClr>
                          </a:solidFill>
                        </a:rPr>
                        <a:t>1,372 mm</a:t>
                      </a:r>
                    </a:p>
                    <a:p>
                      <a:pPr algn="ctr"/>
                      <a:r>
                        <a:rPr lang="en-US" sz="1100" dirty="0">
                          <a:solidFill>
                            <a:schemeClr val="tx1">
                              <a:lumMod val="75000"/>
                            </a:schemeClr>
                          </a:solidFill>
                        </a:rPr>
                        <a:t>Dual SB Std</a:t>
                      </a:r>
                    </a:p>
                  </a:txBody>
                  <a:tcPr>
                    <a:solidFill>
                      <a:srgbClr val="D9F7FF"/>
                    </a:solidFill>
                  </a:tcPr>
                </a:tc>
                <a:tc>
                  <a:txBody>
                    <a:bodyPr/>
                    <a:lstStyle/>
                    <a:p>
                      <a:pPr algn="ctr"/>
                      <a:r>
                        <a:rPr lang="en-US" sz="1100" dirty="0">
                          <a:solidFill>
                            <a:schemeClr val="tx1">
                              <a:lumMod val="75000"/>
                            </a:schemeClr>
                          </a:solidFill>
                        </a:rPr>
                        <a:t>50 inch</a:t>
                      </a:r>
                    </a:p>
                    <a:p>
                      <a:pPr algn="ctr"/>
                      <a:r>
                        <a:rPr lang="en-US" sz="1100" dirty="0">
                          <a:solidFill>
                            <a:schemeClr val="tx1">
                              <a:lumMod val="75000"/>
                            </a:schemeClr>
                          </a:solidFill>
                        </a:rPr>
                        <a:t>1,270 mm</a:t>
                      </a:r>
                    </a:p>
                    <a:p>
                      <a:pPr algn="ctr"/>
                      <a:endParaRPr lang="en-US" sz="1100" dirty="0">
                        <a:solidFill>
                          <a:schemeClr val="tx1">
                            <a:lumMod val="75000"/>
                          </a:schemeClr>
                        </a:solidFill>
                      </a:endParaRPr>
                    </a:p>
                  </a:txBody>
                  <a:tcPr>
                    <a:solidFill>
                      <a:srgbClr val="D9F7FF"/>
                    </a:solidFill>
                  </a:tcPr>
                </a:tc>
                <a:tc>
                  <a:txBody>
                    <a:bodyPr/>
                    <a:lstStyle/>
                    <a:p>
                      <a:pPr algn="ctr"/>
                      <a:r>
                        <a:rPr lang="en-US" sz="1100" dirty="0">
                          <a:solidFill>
                            <a:schemeClr val="tx1">
                              <a:lumMod val="75000"/>
                            </a:schemeClr>
                          </a:solidFill>
                        </a:rPr>
                        <a:t>50 inch</a:t>
                      </a:r>
                    </a:p>
                    <a:p>
                      <a:pPr algn="ctr"/>
                      <a:r>
                        <a:rPr lang="en-US" sz="1100" dirty="0">
                          <a:solidFill>
                            <a:schemeClr val="tx1">
                              <a:lumMod val="75000"/>
                            </a:schemeClr>
                          </a:solidFill>
                        </a:rPr>
                        <a:t>1,270 mm</a:t>
                      </a:r>
                    </a:p>
                  </a:txBody>
                  <a:tcPr>
                    <a:solidFill>
                      <a:srgbClr val="D9F7FF"/>
                    </a:solidFill>
                  </a:tcPr>
                </a:tc>
                <a:tc>
                  <a:txBody>
                    <a:bodyPr/>
                    <a:lstStyle/>
                    <a:p>
                      <a:pPr algn="ctr"/>
                      <a:r>
                        <a:rPr lang="en-US" sz="1100" dirty="0">
                          <a:solidFill>
                            <a:schemeClr val="tx1">
                              <a:lumMod val="75000"/>
                            </a:schemeClr>
                          </a:solidFill>
                        </a:rPr>
                        <a:t>58 inch</a:t>
                      </a:r>
                    </a:p>
                    <a:p>
                      <a:pPr algn="ctr"/>
                      <a:r>
                        <a:rPr lang="en-US" sz="1100" dirty="0">
                          <a:solidFill>
                            <a:schemeClr val="tx1">
                              <a:lumMod val="75000"/>
                            </a:schemeClr>
                          </a:solidFill>
                        </a:rPr>
                        <a:t>1,475 mm</a:t>
                      </a:r>
                    </a:p>
                  </a:txBody>
                  <a:tcPr>
                    <a:solidFill>
                      <a:srgbClr val="D9F7FF"/>
                    </a:solidFill>
                  </a:tcPr>
                </a:tc>
                <a:extLst>
                  <a:ext uri="{0D108BD9-81ED-4DB2-BD59-A6C34878D82A}">
                    <a16:rowId xmlns:a16="http://schemas.microsoft.com/office/drawing/2014/main" val="10003"/>
                  </a:ext>
                </a:extLst>
              </a:tr>
              <a:tr h="593600">
                <a:tc>
                  <a:txBody>
                    <a:bodyPr/>
                    <a:lstStyle/>
                    <a:p>
                      <a:pPr algn="ctr"/>
                      <a:r>
                        <a:rPr lang="en-US" sz="1400" b="1" dirty="0">
                          <a:solidFill>
                            <a:schemeClr val="tx1">
                              <a:lumMod val="75000"/>
                            </a:schemeClr>
                          </a:solidFill>
                        </a:rPr>
                        <a:t>Height</a:t>
                      </a:r>
                    </a:p>
                  </a:txBody>
                  <a:tcPr>
                    <a:solidFill>
                      <a:srgbClr val="9FEAFF"/>
                    </a:solidFill>
                  </a:tcPr>
                </a:tc>
                <a:tc>
                  <a:txBody>
                    <a:bodyPr/>
                    <a:lstStyle/>
                    <a:p>
                      <a:pPr algn="ctr"/>
                      <a:r>
                        <a:rPr lang="en-US" sz="1100" dirty="0">
                          <a:solidFill>
                            <a:schemeClr val="tx1">
                              <a:lumMod val="75000"/>
                            </a:schemeClr>
                          </a:solidFill>
                        </a:rPr>
                        <a:t>58 inch</a:t>
                      </a:r>
                    </a:p>
                    <a:p>
                      <a:pPr algn="ctr"/>
                      <a:r>
                        <a:rPr lang="en-US" sz="1100" dirty="0">
                          <a:solidFill>
                            <a:schemeClr val="tx1">
                              <a:lumMod val="75000"/>
                            </a:schemeClr>
                          </a:solidFill>
                        </a:rPr>
                        <a:t>1,475 mm</a:t>
                      </a:r>
                    </a:p>
                  </a:txBody>
                  <a:tcPr>
                    <a:solidFill>
                      <a:srgbClr val="9FEAFF"/>
                    </a:solidFill>
                  </a:tcPr>
                </a:tc>
                <a:tc>
                  <a:txBody>
                    <a:bodyPr/>
                    <a:lstStyle/>
                    <a:p>
                      <a:pPr algn="ctr"/>
                      <a:r>
                        <a:rPr lang="en-US" sz="1100" dirty="0">
                          <a:solidFill>
                            <a:schemeClr val="tx1">
                              <a:lumMod val="75000"/>
                            </a:schemeClr>
                          </a:solidFill>
                        </a:rPr>
                        <a:t>58.25 inch</a:t>
                      </a:r>
                    </a:p>
                    <a:p>
                      <a:pPr algn="ctr"/>
                      <a:r>
                        <a:rPr lang="en-US" sz="1100" dirty="0">
                          <a:solidFill>
                            <a:schemeClr val="tx1">
                              <a:lumMod val="75000"/>
                            </a:schemeClr>
                          </a:solidFill>
                        </a:rPr>
                        <a:t>1,480mm</a:t>
                      </a:r>
                    </a:p>
                  </a:txBody>
                  <a:tcPr>
                    <a:solidFill>
                      <a:srgbClr val="9FEAFF"/>
                    </a:solidFill>
                  </a:tcPr>
                </a:tc>
                <a:tc>
                  <a:txBody>
                    <a:bodyPr/>
                    <a:lstStyle/>
                    <a:p>
                      <a:pPr algn="ctr"/>
                      <a:r>
                        <a:rPr lang="en-US" sz="1100" dirty="0">
                          <a:solidFill>
                            <a:schemeClr val="tx1">
                              <a:lumMod val="75000"/>
                            </a:schemeClr>
                          </a:solidFill>
                        </a:rPr>
                        <a:t>58.25 inch</a:t>
                      </a:r>
                    </a:p>
                    <a:p>
                      <a:pPr algn="ctr"/>
                      <a:r>
                        <a:rPr lang="en-US" sz="1100" dirty="0">
                          <a:solidFill>
                            <a:schemeClr val="tx1">
                              <a:lumMod val="75000"/>
                            </a:schemeClr>
                          </a:solidFill>
                        </a:rPr>
                        <a:t>1,480mm</a:t>
                      </a:r>
                    </a:p>
                  </a:txBody>
                  <a:tcPr>
                    <a:solidFill>
                      <a:srgbClr val="9FEAFF"/>
                    </a:solidFill>
                  </a:tcPr>
                </a:tc>
                <a:tc>
                  <a:txBody>
                    <a:bodyPr/>
                    <a:lstStyle/>
                    <a:p>
                      <a:pPr algn="ctr"/>
                      <a:r>
                        <a:rPr lang="en-US" sz="1100" dirty="0">
                          <a:solidFill>
                            <a:schemeClr val="tx1">
                              <a:lumMod val="75000"/>
                            </a:schemeClr>
                          </a:solidFill>
                        </a:rPr>
                        <a:t>58 inch</a:t>
                      </a:r>
                    </a:p>
                    <a:p>
                      <a:pPr algn="ctr"/>
                      <a:r>
                        <a:rPr lang="en-US" sz="1100" dirty="0">
                          <a:solidFill>
                            <a:schemeClr val="tx1">
                              <a:lumMod val="75000"/>
                            </a:schemeClr>
                          </a:solidFill>
                        </a:rPr>
                        <a:t>1,470 mm</a:t>
                      </a:r>
                    </a:p>
                    <a:p>
                      <a:pPr algn="ctr"/>
                      <a:endParaRPr lang="en-US" sz="1100" dirty="0">
                        <a:solidFill>
                          <a:schemeClr val="tx1">
                            <a:lumMod val="75000"/>
                          </a:schemeClr>
                        </a:solidFill>
                      </a:endParaRPr>
                    </a:p>
                  </a:txBody>
                  <a:tcPr>
                    <a:solidFill>
                      <a:srgbClr val="9FEAFF"/>
                    </a:solidFill>
                  </a:tcPr>
                </a:tc>
                <a:tc>
                  <a:txBody>
                    <a:bodyPr/>
                    <a:lstStyle/>
                    <a:p>
                      <a:pPr algn="ctr"/>
                      <a:r>
                        <a:rPr lang="en-US" sz="1100" dirty="0">
                          <a:solidFill>
                            <a:schemeClr val="tx1">
                              <a:lumMod val="75000"/>
                            </a:schemeClr>
                          </a:solidFill>
                        </a:rPr>
                        <a:t>58 inch</a:t>
                      </a:r>
                    </a:p>
                    <a:p>
                      <a:pPr algn="ctr"/>
                      <a:r>
                        <a:rPr lang="en-US" sz="1100" dirty="0">
                          <a:solidFill>
                            <a:schemeClr val="tx1">
                              <a:lumMod val="75000"/>
                            </a:schemeClr>
                          </a:solidFill>
                        </a:rPr>
                        <a:t>1,470 mm</a:t>
                      </a:r>
                    </a:p>
                  </a:txBody>
                  <a:tcPr>
                    <a:solidFill>
                      <a:srgbClr val="9FEAFF"/>
                    </a:solidFill>
                  </a:tcPr>
                </a:tc>
                <a:tc>
                  <a:txBody>
                    <a:bodyPr/>
                    <a:lstStyle/>
                    <a:p>
                      <a:pPr algn="ctr"/>
                      <a:r>
                        <a:rPr lang="en-US" sz="1100" dirty="0">
                          <a:solidFill>
                            <a:schemeClr val="tx1">
                              <a:lumMod val="75000"/>
                            </a:schemeClr>
                          </a:solidFill>
                        </a:rPr>
                        <a:t>58 inch</a:t>
                      </a:r>
                    </a:p>
                    <a:p>
                      <a:pPr algn="ctr"/>
                      <a:r>
                        <a:rPr lang="en-US" sz="1100" dirty="0">
                          <a:solidFill>
                            <a:schemeClr val="tx1">
                              <a:lumMod val="75000"/>
                            </a:schemeClr>
                          </a:solidFill>
                        </a:rPr>
                        <a:t>1,470 mm</a:t>
                      </a:r>
                    </a:p>
                    <a:p>
                      <a:pPr algn="ctr"/>
                      <a:endParaRPr lang="en-US" sz="1100" dirty="0">
                        <a:solidFill>
                          <a:schemeClr val="tx1">
                            <a:lumMod val="75000"/>
                          </a:schemeClr>
                        </a:solidFill>
                      </a:endParaRPr>
                    </a:p>
                  </a:txBody>
                  <a:tcPr>
                    <a:solidFill>
                      <a:srgbClr val="9FEAFF"/>
                    </a:solidFill>
                  </a:tcPr>
                </a:tc>
                <a:extLst>
                  <a:ext uri="{0D108BD9-81ED-4DB2-BD59-A6C34878D82A}">
                    <a16:rowId xmlns:a16="http://schemas.microsoft.com/office/drawing/2014/main" val="10004"/>
                  </a:ext>
                </a:extLst>
              </a:tr>
            </a:tbl>
          </a:graphicData>
        </a:graphic>
      </p:graphicFrame>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b="0" dirty="0">
                <a:solidFill>
                  <a:srgbClr val="009BC7"/>
                </a:solidFill>
                <a:latin typeface="Arial" pitchFamily="34" charset="0"/>
              </a:rPr>
              <a:t>Large Size</a:t>
            </a: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sp>
        <p:nvSpPr>
          <p:cNvPr id="57" name="Rectangle 21"/>
          <p:cNvSpPr>
            <a:spLocks noChangeArrowheads="1"/>
          </p:cNvSpPr>
          <p:nvPr/>
        </p:nvSpPr>
        <p:spPr bwMode="auto">
          <a:xfrm>
            <a:off x="325468" y="793382"/>
            <a:ext cx="8209232" cy="433388"/>
          </a:xfrm>
          <a:prstGeom prst="rect">
            <a:avLst/>
          </a:prstGeom>
          <a:noFill/>
          <a:ln w="9525">
            <a:noFill/>
            <a:miter lim="800000"/>
            <a:headEnd/>
            <a:tailEnd/>
          </a:ln>
        </p:spPr>
        <p:txBody>
          <a:bodyPr lIns="102413" tIns="51206" rIns="102413" bIns="51206"/>
          <a:lstStyle/>
          <a:p>
            <a:pPr algn="l" defTabSz="1023938" eaLnBrk="0" hangingPunct="0">
              <a:lnSpc>
                <a:spcPct val="90000"/>
              </a:lnSpc>
              <a:spcBef>
                <a:spcPct val="50000"/>
              </a:spcBef>
              <a:spcAft>
                <a:spcPct val="20000"/>
              </a:spcAft>
              <a:buClr>
                <a:srgbClr val="007AC9"/>
              </a:buClr>
              <a:buSzPct val="70000"/>
              <a:buFont typeface="Wingdings 3" pitchFamily="18" charset="2"/>
              <a:buNone/>
              <a:tabLst>
                <a:tab pos="3375025" algn="l"/>
              </a:tabLst>
            </a:pPr>
            <a:r>
              <a:rPr lang="en-US" b="0" dirty="0">
                <a:solidFill>
                  <a:schemeClr val="bg2">
                    <a:lumMod val="75000"/>
                    <a:lumOff val="25000"/>
                  </a:schemeClr>
                </a:solidFill>
              </a:rPr>
              <a:t>Full Range Offering</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09256" y="1371409"/>
            <a:ext cx="1289371" cy="2003889"/>
          </a:xfrm>
          <a:prstGeom prst="rect">
            <a:avLst/>
          </a:prstGeom>
        </p:spPr>
      </p:pic>
      <p:pic>
        <p:nvPicPr>
          <p:cNvPr id="21" name="Picture 20"/>
          <p:cNvPicPr>
            <a:picLocks noChangeAspect="1"/>
          </p:cNvPicPr>
          <p:nvPr/>
        </p:nvPicPr>
        <p:blipFill rotWithShape="1">
          <a:blip r:embed="rId4" cstate="screen">
            <a:extLst>
              <a:ext uri="{28A0092B-C50C-407E-A947-70E740481C1C}">
                <a14:useLocalDpi xmlns:a14="http://schemas.microsoft.com/office/drawing/2010/main"/>
              </a:ext>
            </a:extLst>
          </a:blip>
          <a:srcRect l="3835" r="4398"/>
          <a:stretch/>
        </p:blipFill>
        <p:spPr>
          <a:xfrm>
            <a:off x="3356938" y="1226770"/>
            <a:ext cx="1348411" cy="2120083"/>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48016" y="1371409"/>
            <a:ext cx="1221141" cy="1949603"/>
          </a:xfrm>
          <a:prstGeom prst="rect">
            <a:avLst/>
          </a:prstGeom>
        </p:spPr>
      </p:pic>
      <p:pic>
        <p:nvPicPr>
          <p:cNvPr id="22" name="Picture 2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71064" y="1280082"/>
            <a:ext cx="1299304" cy="2074392"/>
          </a:xfrm>
          <a:prstGeom prst="rect">
            <a:avLst/>
          </a:prstGeom>
        </p:spPr>
      </p:pic>
      <p:sp>
        <p:nvSpPr>
          <p:cNvPr id="17" name="TextBox 16">
            <a:hlinkClick r:id="rId7" action="ppaction://hlinksldjump"/>
          </p:cNvPr>
          <p:cNvSpPr txBox="1"/>
          <p:nvPr/>
        </p:nvSpPr>
        <p:spPr>
          <a:xfrm>
            <a:off x="114301" y="5872252"/>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11" name="Picture 1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5400000">
            <a:off x="456317" y="1856442"/>
            <a:ext cx="2066771" cy="914051"/>
          </a:xfrm>
          <a:prstGeom prst="rect">
            <a:avLst/>
          </a:prstGeom>
        </p:spPr>
      </p:pic>
      <p:pic>
        <p:nvPicPr>
          <p:cNvPr id="12" name="Picture 1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5400000">
            <a:off x="1637131" y="1746983"/>
            <a:ext cx="2086763" cy="988467"/>
          </a:xfrm>
          <a:prstGeom prst="rect">
            <a:avLst/>
          </a:prstGeom>
        </p:spPr>
      </p:pic>
    </p:spTree>
    <p:extLst>
      <p:ext uri="{BB962C8B-B14F-4D97-AF65-F5344CB8AC3E}">
        <p14:creationId xmlns:p14="http://schemas.microsoft.com/office/powerpoint/2010/main" val="143120028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b="0" dirty="0">
                <a:solidFill>
                  <a:srgbClr val="009BC7"/>
                </a:solidFill>
                <a:latin typeface="Arial" pitchFamily="34" charset="0"/>
              </a:rPr>
              <a:t>M20/M30 Unique Features</a:t>
            </a: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sp>
        <p:nvSpPr>
          <p:cNvPr id="9" name="Content Placeholder 2"/>
          <p:cNvSpPr txBox="1">
            <a:spLocks/>
          </p:cNvSpPr>
          <p:nvPr/>
        </p:nvSpPr>
        <p:spPr bwMode="auto">
          <a:xfrm>
            <a:off x="871855" y="830579"/>
            <a:ext cx="8399145" cy="4865217"/>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noAutofit/>
          </a:bodyPr>
          <a:lstStyle>
            <a:lvl1pPr marL="0" indent="0" algn="l" defTabSz="1023938" rtl="0" eaLnBrk="0" fontAlgn="base" hangingPunct="0">
              <a:lnSpc>
                <a:spcPct val="90000"/>
              </a:lnSpc>
              <a:spcBef>
                <a:spcPct val="50000"/>
              </a:spcBef>
              <a:spcAft>
                <a:spcPct val="20000"/>
              </a:spcAft>
              <a:buClr>
                <a:srgbClr val="007AC9"/>
              </a:buClr>
              <a:buSzPct val="70000"/>
              <a:buFontTx/>
              <a:buNone/>
              <a:defRPr sz="1900">
                <a:solidFill>
                  <a:srgbClr val="4D4F53"/>
                </a:solidFill>
                <a:latin typeface="+mj-lt"/>
                <a:ea typeface="+mn-ea"/>
                <a:cs typeface="+mn-cs"/>
              </a:defRPr>
            </a:lvl1pPr>
            <a:lvl2pPr marL="568325" indent="-179388" algn="l" defTabSz="1023938" rtl="0" eaLnBrk="0" fontAlgn="base" hangingPunct="0">
              <a:lnSpc>
                <a:spcPct val="90000"/>
              </a:lnSpc>
              <a:spcBef>
                <a:spcPct val="0"/>
              </a:spcBef>
              <a:spcAft>
                <a:spcPct val="20000"/>
              </a:spcAft>
              <a:buClr>
                <a:srgbClr val="007AC9"/>
              </a:buClr>
              <a:buFont typeface="Wingdings" pitchFamily="2" charset="2"/>
              <a:buChar char="§"/>
              <a:defRPr sz="2000">
                <a:solidFill>
                  <a:srgbClr val="4D4F53"/>
                </a:solidFill>
                <a:latin typeface="+mj-lt"/>
                <a:ea typeface="+mn-ea"/>
              </a:defRPr>
            </a:lvl2pPr>
            <a:lvl3pPr marL="895350" indent="-196850" algn="l" defTabSz="1023938" rtl="0" eaLnBrk="0" fontAlgn="base" hangingPunct="0">
              <a:lnSpc>
                <a:spcPct val="90000"/>
              </a:lnSpc>
              <a:spcBef>
                <a:spcPct val="15000"/>
              </a:spcBef>
              <a:spcAft>
                <a:spcPct val="0"/>
              </a:spcAft>
              <a:buClr>
                <a:srgbClr val="007AC9"/>
              </a:buClr>
              <a:buFont typeface="Arial" charset="0"/>
              <a:buChar char="-"/>
              <a:defRPr sz="1700">
                <a:solidFill>
                  <a:srgbClr val="4D4F53"/>
                </a:solidFill>
                <a:latin typeface="+mj-lt"/>
                <a:ea typeface="+mn-ea"/>
              </a:defRPr>
            </a:lvl3pPr>
            <a:lvl4pPr marL="1220788" indent="-196850" algn="l" defTabSz="1023938" rtl="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mj-lt"/>
                <a:ea typeface="+mn-ea"/>
              </a:defRPr>
            </a:lvl4pPr>
            <a:lvl5pPr marL="1544638" indent="-195263" algn="l" defTabSz="1023938" rtl="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mj-lt"/>
                <a:ea typeface="+mn-ea"/>
              </a:defRPr>
            </a:lvl5pPr>
            <a:lvl6pPr marL="18367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6pPr>
            <a:lvl7pPr marL="22939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7pPr>
            <a:lvl8pPr marL="27511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8pPr>
            <a:lvl9pPr marL="32083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9pPr>
          </a:lstStyle>
          <a:p>
            <a:pPr>
              <a:spcAft>
                <a:spcPts val="0"/>
              </a:spcAft>
            </a:pPr>
            <a:r>
              <a:rPr lang="en-US" sz="1400" dirty="0">
                <a:solidFill>
                  <a:schemeClr val="bg2">
                    <a:lumMod val="75000"/>
                    <a:lumOff val="25000"/>
                  </a:schemeClr>
                </a:solidFill>
              </a:rPr>
              <a:t>Reduce Cost to Clean:</a:t>
            </a:r>
          </a:p>
          <a:p>
            <a:pPr marL="457200">
              <a:spcBef>
                <a:spcPts val="0"/>
              </a:spcBef>
              <a:spcAft>
                <a:spcPts val="600"/>
              </a:spcAft>
            </a:pPr>
            <a:r>
              <a:rPr lang="en-US" sz="1200" dirty="0">
                <a:solidFill>
                  <a:schemeClr val="tx1">
                    <a:lumMod val="75000"/>
                  </a:schemeClr>
                </a:solidFill>
              </a:rPr>
              <a:t>Optional ec-H2O</a:t>
            </a:r>
            <a:r>
              <a:rPr lang="en-US" sz="1200" baseline="30000" dirty="0">
                <a:solidFill>
                  <a:schemeClr val="tx1">
                    <a:lumMod val="75000"/>
                  </a:schemeClr>
                </a:solidFill>
              </a:rPr>
              <a:t>TM</a:t>
            </a:r>
            <a:r>
              <a:rPr lang="en-US" sz="1200" dirty="0">
                <a:solidFill>
                  <a:schemeClr val="tx1">
                    <a:lumMod val="75000"/>
                  </a:schemeClr>
                </a:solidFill>
              </a:rPr>
              <a:t> </a:t>
            </a:r>
            <a:r>
              <a:rPr lang="en-US" sz="1200" b="0" dirty="0">
                <a:solidFill>
                  <a:schemeClr val="tx1">
                    <a:lumMod val="75000"/>
                  </a:schemeClr>
                </a:solidFill>
              </a:rPr>
              <a:t>maximizes productivity with ec-H2O technology for cleaning up to three times longer than conventional scrubbing</a:t>
            </a:r>
          </a:p>
          <a:p>
            <a:pPr marL="457200">
              <a:spcBef>
                <a:spcPts val="0"/>
              </a:spcBef>
              <a:spcAft>
                <a:spcPts val="600"/>
              </a:spcAft>
            </a:pPr>
            <a:r>
              <a:rPr lang="en-US" sz="1200" dirty="0">
                <a:solidFill>
                  <a:schemeClr val="tx1">
                    <a:lumMod val="75000"/>
                  </a:schemeClr>
                </a:solidFill>
              </a:rPr>
              <a:t>Optional ES® (Extended Scrub) Technology </a:t>
            </a:r>
            <a:r>
              <a:rPr lang="en-US" sz="1200" b="0" dirty="0">
                <a:solidFill>
                  <a:schemeClr val="tx1">
                    <a:lumMod val="75000"/>
                  </a:schemeClr>
                </a:solidFill>
              </a:rPr>
              <a:t>that filters and recycles water recovered solution that can extend cleaning time and increase productivity up to three hours</a:t>
            </a:r>
          </a:p>
          <a:p>
            <a:pPr marL="0" lvl="1" indent="0">
              <a:spcBef>
                <a:spcPts val="0"/>
              </a:spcBef>
              <a:spcAft>
                <a:spcPts val="600"/>
              </a:spcAft>
              <a:buSzPct val="70000"/>
              <a:buNone/>
            </a:pPr>
            <a:r>
              <a:rPr lang="en-US" sz="1400" dirty="0">
                <a:solidFill>
                  <a:schemeClr val="bg2">
                    <a:lumMod val="75000"/>
                    <a:lumOff val="25000"/>
                  </a:schemeClr>
                </a:solidFill>
              </a:rPr>
              <a:t>Maintain Health and Safety:</a:t>
            </a:r>
          </a:p>
          <a:p>
            <a:pPr marL="457200">
              <a:spcBef>
                <a:spcPts val="0"/>
              </a:spcBef>
              <a:spcAft>
                <a:spcPts val="600"/>
              </a:spcAft>
            </a:pPr>
            <a:r>
              <a:rPr lang="en-US" sz="1200" dirty="0">
                <a:solidFill>
                  <a:schemeClr val="tx1">
                    <a:lumMod val="75000"/>
                  </a:schemeClr>
                </a:solidFill>
              </a:rPr>
              <a:t>UL Approval:  </a:t>
            </a:r>
            <a:r>
              <a:rPr lang="en-US" sz="1200" b="0" dirty="0">
                <a:solidFill>
                  <a:schemeClr val="tx1">
                    <a:lumMod val="75000"/>
                  </a:schemeClr>
                </a:solidFill>
              </a:rPr>
              <a:t>Independently tested and certified by Underwriters Laboratories Inc. (UL) </a:t>
            </a:r>
          </a:p>
          <a:p>
            <a:pPr marL="457200">
              <a:spcBef>
                <a:spcPts val="0"/>
              </a:spcBef>
              <a:spcAft>
                <a:spcPts val="600"/>
              </a:spcAft>
            </a:pPr>
            <a:r>
              <a:rPr lang="en-US" sz="1200" dirty="0">
                <a:solidFill>
                  <a:schemeClr val="bg2">
                    <a:lumMod val="75000"/>
                    <a:lumOff val="25000"/>
                  </a:schemeClr>
                </a:solidFill>
              </a:rPr>
              <a:t>Steering-Wheel-Mounted Controls </a:t>
            </a:r>
            <a:r>
              <a:rPr lang="en-US" sz="1200" b="0" dirty="0">
                <a:solidFill>
                  <a:schemeClr val="bg2">
                    <a:lumMod val="75000"/>
                    <a:lumOff val="25000"/>
                  </a:schemeClr>
                </a:solidFill>
              </a:rPr>
              <a:t>keeps the operator’s eyes forward and a full frontal shroud protects the operator’s legs and feet</a:t>
            </a:r>
            <a:endParaRPr lang="en-US" sz="1200" dirty="0">
              <a:solidFill>
                <a:schemeClr val="tx1"/>
              </a:solidFill>
            </a:endParaRPr>
          </a:p>
          <a:p>
            <a:pPr>
              <a:spcBef>
                <a:spcPts val="0"/>
              </a:spcBef>
              <a:spcAft>
                <a:spcPts val="600"/>
              </a:spcAft>
            </a:pPr>
            <a:r>
              <a:rPr lang="en-US" sz="1400" dirty="0">
                <a:solidFill>
                  <a:schemeClr val="bg2">
                    <a:lumMod val="75000"/>
                    <a:lumOff val="25000"/>
                  </a:schemeClr>
                </a:solidFill>
              </a:rPr>
              <a:t>Enhance Facility Image:</a:t>
            </a:r>
          </a:p>
          <a:p>
            <a:pPr marL="457200">
              <a:spcBef>
                <a:spcPts val="0"/>
              </a:spcBef>
              <a:spcAft>
                <a:spcPts val="600"/>
              </a:spcAft>
            </a:pPr>
            <a:r>
              <a:rPr lang="en-US" sz="1200" dirty="0">
                <a:solidFill>
                  <a:schemeClr val="tx1">
                    <a:lumMod val="75000"/>
                  </a:schemeClr>
                </a:solidFill>
              </a:rPr>
              <a:t>MaxPro</a:t>
            </a:r>
            <a:r>
              <a:rPr lang="en-US" sz="1200" baseline="30000" dirty="0">
                <a:solidFill>
                  <a:schemeClr val="tx1">
                    <a:lumMod val="75000"/>
                  </a:schemeClr>
                </a:solidFill>
              </a:rPr>
              <a:t>2 TM </a:t>
            </a:r>
            <a:r>
              <a:rPr lang="en-US" sz="1200" dirty="0">
                <a:solidFill>
                  <a:schemeClr val="tx1">
                    <a:lumMod val="75000"/>
                  </a:schemeClr>
                </a:solidFill>
              </a:rPr>
              <a:t> advanced Hydraulic Technology </a:t>
            </a:r>
            <a:r>
              <a:rPr lang="en-US" sz="1200" b="0" dirty="0">
                <a:solidFill>
                  <a:schemeClr val="tx1">
                    <a:lumMod val="75000"/>
                  </a:schemeClr>
                </a:solidFill>
              </a:rPr>
              <a:t>provides consistent cleaning performance regardless of floor surface changes</a:t>
            </a:r>
            <a:endParaRPr lang="en-US" sz="1200" dirty="0">
              <a:solidFill>
                <a:schemeClr val="tx1">
                  <a:lumMod val="75000"/>
                </a:schemeClr>
              </a:solidFill>
            </a:endParaRPr>
          </a:p>
          <a:p>
            <a:pPr marL="457200">
              <a:spcBef>
                <a:spcPts val="0"/>
              </a:spcBef>
              <a:spcAft>
                <a:spcPts val="600"/>
              </a:spcAft>
            </a:pPr>
            <a:r>
              <a:rPr lang="en-US" sz="1200" dirty="0">
                <a:solidFill>
                  <a:schemeClr val="tx1">
                    <a:lumMod val="75000"/>
                  </a:schemeClr>
                </a:solidFill>
              </a:rPr>
              <a:t>Dura-Track</a:t>
            </a:r>
            <a:r>
              <a:rPr lang="en-US" sz="1200" baseline="30000" dirty="0">
                <a:solidFill>
                  <a:schemeClr val="tx1">
                    <a:lumMod val="75000"/>
                  </a:schemeClr>
                </a:solidFill>
              </a:rPr>
              <a:t>TM</a:t>
            </a:r>
            <a:r>
              <a:rPr lang="en-US" sz="1200" dirty="0">
                <a:solidFill>
                  <a:schemeClr val="tx1">
                    <a:lumMod val="75000"/>
                  </a:schemeClr>
                </a:solidFill>
              </a:rPr>
              <a:t> </a:t>
            </a:r>
            <a:r>
              <a:rPr lang="en-US" sz="1200" b="0" dirty="0">
                <a:solidFill>
                  <a:schemeClr val="tx1">
                    <a:lumMod val="75000"/>
                  </a:schemeClr>
                </a:solidFill>
              </a:rPr>
              <a:t>parabolic squeegee with SmartRelease</a:t>
            </a:r>
            <a:r>
              <a:rPr lang="en-US" sz="1200" b="0" baseline="30000" dirty="0">
                <a:solidFill>
                  <a:schemeClr val="tx1">
                    <a:lumMod val="75000"/>
                  </a:schemeClr>
                </a:solidFill>
              </a:rPr>
              <a:t>TM</a:t>
            </a:r>
            <a:r>
              <a:rPr lang="en-US" sz="1200" b="0" dirty="0">
                <a:solidFill>
                  <a:schemeClr val="tx1">
                    <a:lumMod val="75000"/>
                  </a:schemeClr>
                </a:solidFill>
              </a:rPr>
              <a:t> improves water pickup and damage resistance</a:t>
            </a:r>
            <a:endParaRPr lang="en-US" sz="1200" baseline="30000" dirty="0">
              <a:solidFill>
                <a:schemeClr val="tx1">
                  <a:lumMod val="75000"/>
                </a:schemeClr>
              </a:solidFill>
            </a:endParaRPr>
          </a:p>
          <a:p>
            <a:pPr>
              <a:spcAft>
                <a:spcPts val="0"/>
              </a:spcAft>
            </a:pPr>
            <a:r>
              <a:rPr lang="en-US" sz="1400" dirty="0">
                <a:solidFill>
                  <a:schemeClr val="bg2">
                    <a:lumMod val="75000"/>
                    <a:lumOff val="25000"/>
                  </a:schemeClr>
                </a:solidFill>
              </a:rPr>
              <a:t>Deliver Ease of Operation and Maintenance:</a:t>
            </a:r>
          </a:p>
          <a:p>
            <a:pPr marL="457200">
              <a:spcBef>
                <a:spcPts val="0"/>
              </a:spcBef>
              <a:spcAft>
                <a:spcPts val="600"/>
              </a:spcAft>
            </a:pPr>
            <a:r>
              <a:rPr lang="en-US" sz="1200" dirty="0">
                <a:solidFill>
                  <a:schemeClr val="tx1">
                    <a:lumMod val="75000"/>
                  </a:schemeClr>
                </a:solidFill>
              </a:rPr>
              <a:t>Both Pro-Panel™ and Membrane Touch-n-Go™ Control Modules: </a:t>
            </a:r>
            <a:r>
              <a:rPr lang="en-US" sz="1200" b="0" dirty="0">
                <a:solidFill>
                  <a:schemeClr val="tx1">
                    <a:lumMod val="75000"/>
                  </a:schemeClr>
                </a:solidFill>
              </a:rPr>
              <a:t>Operate easily while maneuvering the T20 with the Touch-n-Go™ control module, with cleaning controls placed in the center of the steering wheel allowing the operator’s attention to face forward. The Pro-Panel’s PerformanceView</a:t>
            </a:r>
            <a:r>
              <a:rPr lang="en-US" sz="1200" b="0" baseline="30000" dirty="0">
                <a:solidFill>
                  <a:schemeClr val="tx1">
                    <a:lumMod val="75000"/>
                  </a:schemeClr>
                </a:solidFill>
              </a:rPr>
              <a:t>TM</a:t>
            </a:r>
            <a:r>
              <a:rPr lang="en-US" sz="1200" b="0" dirty="0">
                <a:solidFill>
                  <a:schemeClr val="tx1">
                    <a:lumMod val="75000"/>
                  </a:schemeClr>
                </a:solidFill>
              </a:rPr>
              <a:t> allows the operator to view the cleaning performance behind them, while the rear camera allows the operator to avoid objects while in reverse.</a:t>
            </a:r>
          </a:p>
          <a:p>
            <a:pPr marL="457200">
              <a:spcBef>
                <a:spcPts val="0"/>
              </a:spcBef>
              <a:spcAft>
                <a:spcPts val="600"/>
              </a:spcAft>
            </a:pPr>
            <a:r>
              <a:rPr lang="en-US" sz="1200" dirty="0">
                <a:solidFill>
                  <a:schemeClr val="tx1">
                    <a:lumMod val="75000"/>
                  </a:schemeClr>
                </a:solidFill>
              </a:rPr>
              <a:t>Yellow Touch Points:  </a:t>
            </a:r>
            <a:r>
              <a:rPr lang="en-US" sz="1200" b="0" dirty="0">
                <a:solidFill>
                  <a:schemeClr val="tx1">
                    <a:lumMod val="75000"/>
                  </a:schemeClr>
                </a:solidFill>
              </a:rPr>
              <a:t>Save time and money in routine maintenance activity with easy-to-identify, yellow maintenance touch points </a:t>
            </a:r>
          </a:p>
          <a:p>
            <a:pPr marL="457200">
              <a:spcBef>
                <a:spcPts val="0"/>
              </a:spcBef>
              <a:spcAft>
                <a:spcPts val="600"/>
              </a:spcAft>
            </a:pPr>
            <a:r>
              <a:rPr lang="en-US" sz="1200" dirty="0">
                <a:solidFill>
                  <a:schemeClr val="tx1">
                    <a:lumMod val="75000"/>
                  </a:schemeClr>
                </a:solidFill>
              </a:rPr>
              <a:t>Simple Car-Like Foot-Pedal Controls </a:t>
            </a:r>
            <a:r>
              <a:rPr lang="en-US" sz="1200" b="0" dirty="0">
                <a:solidFill>
                  <a:schemeClr val="tx1">
                    <a:lumMod val="75000"/>
                  </a:schemeClr>
                </a:solidFill>
              </a:rPr>
              <a:t>located together provide greater ease of operation</a:t>
            </a:r>
          </a:p>
          <a:p>
            <a:endParaRPr lang="en-US" sz="1200" dirty="0">
              <a:solidFill>
                <a:schemeClr val="bg2">
                  <a:lumMod val="75000"/>
                  <a:lumOff val="25000"/>
                </a:schemeClr>
              </a:solidFill>
            </a:endParaRPr>
          </a:p>
          <a:p>
            <a:endParaRPr lang="en-US" sz="1200" dirty="0">
              <a:solidFill>
                <a:schemeClr val="bg2">
                  <a:lumMod val="75000"/>
                  <a:lumOff val="25000"/>
                </a:schemeClr>
              </a:solidFill>
            </a:endParaRPr>
          </a:p>
        </p:txBody>
      </p:sp>
      <p:pic>
        <p:nvPicPr>
          <p:cNvPr id="1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64998" y="1040179"/>
            <a:ext cx="729876" cy="696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9621" y="4818318"/>
            <a:ext cx="680630" cy="680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rotWithShape="1">
          <a:blip r:embed="rId5" cstate="screen">
            <a:clrChange>
              <a:clrFrom>
                <a:srgbClr val="FCFFFF"/>
              </a:clrFrom>
              <a:clrTo>
                <a:srgbClr val="FCFFFF">
                  <a:alpha val="0"/>
                </a:srgbClr>
              </a:clrTo>
            </a:clrChange>
            <a:extLst>
              <a:ext uri="{28A0092B-C50C-407E-A947-70E740481C1C}">
                <a14:useLocalDpi xmlns:a14="http://schemas.microsoft.com/office/drawing/2010/main"/>
              </a:ext>
            </a:extLst>
          </a:blip>
          <a:srcRect/>
          <a:stretch/>
        </p:blipFill>
        <p:spPr bwMode="auto">
          <a:xfrm>
            <a:off x="175610" y="3567665"/>
            <a:ext cx="708653" cy="672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91919" y="2331790"/>
            <a:ext cx="678332" cy="65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a:hlinkClick r:id="rId7" action="ppaction://hlinksldjump"/>
          </p:cNvPr>
          <p:cNvSpPr txBox="1"/>
          <p:nvPr/>
        </p:nvSpPr>
        <p:spPr>
          <a:xfrm>
            <a:off x="325468" y="6151703"/>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168784100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33374" y="220980"/>
            <a:ext cx="8740483" cy="758825"/>
          </a:xfrm>
        </p:spPr>
        <p:txBody>
          <a:bodyPr/>
          <a:lstStyle/>
          <a:p>
            <a:r>
              <a:rPr lang="en-US" sz="2600" kern="1200" dirty="0">
                <a:solidFill>
                  <a:srgbClr val="009BC7"/>
                </a:solidFill>
                <a:latin typeface="Arial" pitchFamily="34" charset="0"/>
              </a:rPr>
              <a:t>M20/M30 Product Enhancements and Packages</a:t>
            </a:r>
          </a:p>
        </p:txBody>
      </p:sp>
      <p:sp>
        <p:nvSpPr>
          <p:cNvPr id="13" name="TextBox 12">
            <a:hlinkClick r:id="rId3" action="ppaction://hlinksldjump"/>
          </p:cNvPr>
          <p:cNvSpPr txBox="1"/>
          <p:nvPr/>
        </p:nvSpPr>
        <p:spPr>
          <a:xfrm>
            <a:off x="218492" y="6106508"/>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
        <p:nvSpPr>
          <p:cNvPr id="2" name="TextBox 1"/>
          <p:cNvSpPr txBox="1"/>
          <p:nvPr/>
        </p:nvSpPr>
        <p:spPr>
          <a:xfrm>
            <a:off x="1402080" y="3822552"/>
            <a:ext cx="5608320" cy="261610"/>
          </a:xfrm>
          <a:prstGeom prst="rect">
            <a:avLst/>
          </a:prstGeom>
          <a:noFill/>
        </p:spPr>
        <p:txBody>
          <a:bodyPr wrap="square" rtlCol="0">
            <a:spAutoFit/>
          </a:bodyPr>
          <a:lstStyle/>
          <a:p>
            <a:r>
              <a:rPr lang="en-US" sz="1100" dirty="0"/>
              <a:t>* Pro-Panel w/Performance View detailed later in slides</a:t>
            </a:r>
          </a:p>
        </p:txBody>
      </p:sp>
      <p:graphicFrame>
        <p:nvGraphicFramePr>
          <p:cNvPr id="12" name="Table 11"/>
          <p:cNvGraphicFramePr>
            <a:graphicFrameLocks noGrp="1"/>
          </p:cNvGraphicFramePr>
          <p:nvPr>
            <p:extLst>
              <p:ext uri="{D42A27DB-BD31-4B8C-83A1-F6EECF244321}">
                <p14:modId xmlns:p14="http://schemas.microsoft.com/office/powerpoint/2010/main" val="2078831450"/>
              </p:ext>
            </p:extLst>
          </p:nvPr>
        </p:nvGraphicFramePr>
        <p:xfrm>
          <a:off x="218492" y="1132668"/>
          <a:ext cx="8855366" cy="2595539"/>
        </p:xfrm>
        <a:graphic>
          <a:graphicData uri="http://schemas.openxmlformats.org/drawingml/2006/table">
            <a:tbl>
              <a:tblPr firstRow="1" bandRow="1">
                <a:tableStyleId>{7E9639D4-E3E2-4D34-9284-5A2195B3D0D7}</a:tableStyleId>
              </a:tblPr>
              <a:tblGrid>
                <a:gridCol w="4025848">
                  <a:extLst>
                    <a:ext uri="{9D8B030D-6E8A-4147-A177-3AD203B41FA5}">
                      <a16:colId xmlns:a16="http://schemas.microsoft.com/office/drawing/2014/main" val="20000"/>
                    </a:ext>
                  </a:extLst>
                </a:gridCol>
                <a:gridCol w="4829518">
                  <a:extLst>
                    <a:ext uri="{9D8B030D-6E8A-4147-A177-3AD203B41FA5}">
                      <a16:colId xmlns:a16="http://schemas.microsoft.com/office/drawing/2014/main" val="20001"/>
                    </a:ext>
                  </a:extLst>
                </a:gridCol>
              </a:tblGrid>
              <a:tr h="411652">
                <a:tc>
                  <a:txBody>
                    <a:bodyPr/>
                    <a:lstStyle/>
                    <a:p>
                      <a:pPr marL="0" algn="l" defTabSz="914400" rtl="0" eaLnBrk="1" latinLnBrk="0" hangingPunct="1"/>
                      <a:r>
                        <a:rPr lang="en-US" sz="1700" b="1" kern="1200" dirty="0">
                          <a:solidFill>
                            <a:schemeClr val="bg1"/>
                          </a:solidFill>
                          <a:latin typeface="+mn-lt"/>
                          <a:ea typeface="+mn-ea"/>
                          <a:cs typeface="+mn-cs"/>
                        </a:rPr>
                        <a:t>Product Improvements</a:t>
                      </a: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85000"/>
                        <a:lumOff val="15000"/>
                      </a:schemeClr>
                    </a:solidFill>
                  </a:tcPr>
                </a:tc>
                <a:tc>
                  <a:txBody>
                    <a:bodyPr/>
                    <a:lstStyle/>
                    <a:p>
                      <a:pPr algn="l"/>
                      <a:r>
                        <a:rPr lang="en-US" b="0" dirty="0">
                          <a:solidFill>
                            <a:schemeClr val="bg1"/>
                          </a:solidFill>
                        </a:rPr>
                        <a:t>Why?</a:t>
                      </a: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85000"/>
                        <a:lumOff val="15000"/>
                      </a:schemeClr>
                    </a:solidFill>
                  </a:tcPr>
                </a:tc>
                <a:extLst>
                  <a:ext uri="{0D108BD9-81ED-4DB2-BD59-A6C34878D82A}">
                    <a16:rowId xmlns:a16="http://schemas.microsoft.com/office/drawing/2014/main" val="10000"/>
                  </a:ext>
                </a:extLst>
              </a:tr>
              <a:tr h="317500">
                <a:tc>
                  <a:txBody>
                    <a:bodyPr/>
                    <a:lstStyle/>
                    <a:p>
                      <a:pPr algn="l"/>
                      <a:r>
                        <a:rPr lang="en-US" sz="1400" dirty="0">
                          <a:solidFill>
                            <a:schemeClr val="tx1"/>
                          </a:solidFill>
                        </a:rPr>
                        <a:t>New steering wheel</a:t>
                      </a:r>
                      <a:r>
                        <a:rPr lang="en-US" sz="1400" baseline="0" dirty="0">
                          <a:solidFill>
                            <a:schemeClr val="tx1"/>
                          </a:solidFill>
                        </a:rPr>
                        <a:t> mounted controls</a:t>
                      </a:r>
                      <a:endParaRPr lang="en-US" sz="1400" dirty="0">
                        <a:solidFill>
                          <a:schemeClr val="tx1"/>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l"/>
                      <a:r>
                        <a:rPr lang="en-US" sz="1400" b="0" dirty="0">
                          <a:solidFill>
                            <a:schemeClr val="tx1"/>
                          </a:solidFill>
                        </a:rPr>
                        <a:t>Increased</a:t>
                      </a:r>
                      <a:r>
                        <a:rPr lang="en-US" sz="1400" b="0" baseline="0" dirty="0">
                          <a:solidFill>
                            <a:schemeClr val="tx1"/>
                          </a:solidFill>
                        </a:rPr>
                        <a:t> health and safety with easy-forward controls</a:t>
                      </a:r>
                      <a:endParaRPr lang="en-US" sz="1400" b="0" dirty="0">
                        <a:solidFill>
                          <a:schemeClr val="tx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68490">
                <a:tc>
                  <a:txBody>
                    <a:bodyPr/>
                    <a:lstStyle/>
                    <a:p>
                      <a:pPr algn="l"/>
                      <a:r>
                        <a:rPr lang="en-US" sz="1400" dirty="0">
                          <a:solidFill>
                            <a:schemeClr val="tx1"/>
                          </a:solidFill>
                        </a:rPr>
                        <a:t>Optional Pro-Panel</a:t>
                      </a:r>
                      <a:r>
                        <a:rPr lang="en-US" sz="1400" baseline="30000" dirty="0">
                          <a:solidFill>
                            <a:schemeClr val="tx1"/>
                          </a:solidFill>
                        </a:rPr>
                        <a:t>TM</a:t>
                      </a:r>
                      <a:r>
                        <a:rPr lang="en-US" sz="1400" dirty="0">
                          <a:solidFill>
                            <a:schemeClr val="tx1"/>
                          </a:solidFill>
                        </a:rPr>
                        <a:t> w/Performance View</a:t>
                      </a:r>
                      <a:r>
                        <a:rPr lang="en-US" sz="1400" baseline="30000" dirty="0">
                          <a:solidFill>
                            <a:schemeClr val="tx1"/>
                          </a:solidFill>
                        </a:rPr>
                        <a:t>TM</a:t>
                      </a: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l"/>
                      <a:r>
                        <a:rPr lang="en-US" sz="1400" b="0" dirty="0">
                          <a:solidFill>
                            <a:schemeClr val="tx1"/>
                          </a:solidFill>
                        </a:rPr>
                        <a:t>Enables easy operation with numerous</a:t>
                      </a:r>
                      <a:r>
                        <a:rPr lang="en-US" sz="1400" b="0" baseline="0" dirty="0">
                          <a:solidFill>
                            <a:schemeClr val="tx1"/>
                          </a:solidFill>
                        </a:rPr>
                        <a:t> features*</a:t>
                      </a:r>
                      <a:endParaRPr lang="en-US" sz="1400" b="0" dirty="0">
                        <a:solidFill>
                          <a:schemeClr val="tx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82137">
                <a:tc>
                  <a:txBody>
                    <a:bodyPr/>
                    <a:lstStyle/>
                    <a:p>
                      <a:pPr algn="l"/>
                      <a:r>
                        <a:rPr lang="en-US" sz="1400" dirty="0">
                          <a:solidFill>
                            <a:schemeClr val="tx1"/>
                          </a:solidFill>
                        </a:rPr>
                        <a:t>Optional high pressure washer [already on M30]</a:t>
                      </a: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l"/>
                      <a:r>
                        <a:rPr lang="en-US" sz="1400" b="0" dirty="0">
                          <a:solidFill>
                            <a:schemeClr val="tx1"/>
                          </a:solidFill>
                        </a:rPr>
                        <a:t>High</a:t>
                      </a:r>
                      <a:r>
                        <a:rPr lang="en-US" sz="1400" b="0" baseline="0" dirty="0">
                          <a:solidFill>
                            <a:schemeClr val="tx1"/>
                          </a:solidFill>
                        </a:rPr>
                        <a:t> pressure cleaning on site </a:t>
                      </a:r>
                      <a:endParaRPr lang="en-US" sz="1400" b="0" dirty="0">
                        <a:solidFill>
                          <a:schemeClr val="tx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0">
                <a:tc>
                  <a:txBody>
                    <a:bodyPr/>
                    <a:lstStyle/>
                    <a:p>
                      <a:pPr algn="l">
                        <a:lnSpc>
                          <a:spcPct val="150000"/>
                        </a:lnSpc>
                      </a:pPr>
                      <a:r>
                        <a:rPr lang="en-US" sz="1400" dirty="0">
                          <a:solidFill>
                            <a:schemeClr val="tx1"/>
                          </a:solidFill>
                        </a:rPr>
                        <a:t>15 additional yellow touch</a:t>
                      </a:r>
                      <a:r>
                        <a:rPr lang="en-US" sz="1400" baseline="0" dirty="0">
                          <a:solidFill>
                            <a:schemeClr val="tx1"/>
                          </a:solidFill>
                        </a:rPr>
                        <a:t> points</a:t>
                      </a:r>
                      <a:endParaRPr lang="en-US" sz="1400" dirty="0">
                        <a:solidFill>
                          <a:schemeClr val="tx1"/>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l">
                        <a:lnSpc>
                          <a:spcPct val="150000"/>
                        </a:lnSpc>
                      </a:pPr>
                      <a:r>
                        <a:rPr lang="en-US" sz="1400" b="0" dirty="0">
                          <a:solidFill>
                            <a:schemeClr val="tx1"/>
                          </a:solidFill>
                        </a:rPr>
                        <a:t>Increased</a:t>
                      </a:r>
                      <a:r>
                        <a:rPr lang="en-US" sz="1400" b="0" baseline="0" dirty="0">
                          <a:solidFill>
                            <a:schemeClr val="tx1"/>
                          </a:solidFill>
                        </a:rPr>
                        <a:t> maintenance and protection</a:t>
                      </a:r>
                      <a:endParaRPr lang="en-US" sz="1400" b="0" dirty="0">
                        <a:solidFill>
                          <a:schemeClr val="tx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41194">
                <a:tc>
                  <a:txBody>
                    <a:bodyPr/>
                    <a:lstStyle/>
                    <a:p>
                      <a:pPr marL="0" algn="l" defTabSz="914400" rtl="0" eaLnBrk="1" latinLnBrk="0" hangingPunct="1">
                        <a:lnSpc>
                          <a:spcPct val="150000"/>
                        </a:lnSpc>
                      </a:pPr>
                      <a:r>
                        <a:rPr lang="en-US" sz="1400" kern="1200" dirty="0">
                          <a:solidFill>
                            <a:schemeClr val="tx1"/>
                          </a:solidFill>
                          <a:latin typeface="+mn-lt"/>
                          <a:ea typeface="+mn-ea"/>
                          <a:cs typeface="+mn-cs"/>
                        </a:rPr>
                        <a:t>ec-H2O™ reporting through IRIS®</a:t>
                      </a: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algn="l" defTabSz="914400" rtl="0" eaLnBrk="1" latinLnBrk="0" hangingPunct="1">
                        <a:lnSpc>
                          <a:spcPct val="150000"/>
                        </a:lnSpc>
                      </a:pPr>
                      <a:r>
                        <a:rPr lang="en-US" sz="1400" kern="1200" dirty="0">
                          <a:solidFill>
                            <a:schemeClr val="tx1"/>
                          </a:solidFill>
                          <a:latin typeface="+mn-lt"/>
                          <a:ea typeface="+mn-ea"/>
                          <a:cs typeface="+mn-cs"/>
                        </a:rPr>
                        <a:t>Better management of machine</a:t>
                      </a: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41194">
                <a:tc>
                  <a:txBody>
                    <a:bodyPr/>
                    <a:lstStyle/>
                    <a:p>
                      <a:pPr marL="0" algn="l" defTabSz="914400" rtl="0" eaLnBrk="1" latinLnBrk="0" hangingPunct="1">
                        <a:lnSpc>
                          <a:spcPct val="150000"/>
                        </a:lnSpc>
                      </a:pPr>
                      <a:r>
                        <a:rPr lang="en-US" sz="1400" kern="1200" dirty="0">
                          <a:solidFill>
                            <a:schemeClr val="tx1"/>
                          </a:solidFill>
                          <a:latin typeface="+mn-lt"/>
                          <a:ea typeface="+mn-ea"/>
                          <a:cs typeface="+mn-cs"/>
                        </a:rPr>
                        <a:t>Dead</a:t>
                      </a:r>
                      <a:r>
                        <a:rPr lang="en-US" sz="1400" kern="1200" baseline="0" dirty="0">
                          <a:solidFill>
                            <a:schemeClr val="tx1"/>
                          </a:solidFill>
                          <a:latin typeface="+mn-lt"/>
                          <a:ea typeface="+mn-ea"/>
                          <a:cs typeface="+mn-cs"/>
                        </a:rPr>
                        <a:t>-man safety switch</a:t>
                      </a:r>
                      <a:endParaRPr lang="en-US" sz="1400" kern="1200" dirty="0">
                        <a:solidFill>
                          <a:schemeClr val="tx1"/>
                        </a:solidFill>
                        <a:latin typeface="+mn-lt"/>
                        <a:ea typeface="+mn-ea"/>
                        <a:cs typeface="+mn-cs"/>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algn="l" defTabSz="914400" rtl="0" eaLnBrk="1" latinLnBrk="0" hangingPunct="1">
                        <a:lnSpc>
                          <a:spcPct val="150000"/>
                        </a:lnSpc>
                      </a:pPr>
                      <a:r>
                        <a:rPr lang="en-US" sz="1400" kern="1200" dirty="0">
                          <a:solidFill>
                            <a:schemeClr val="tx1"/>
                          </a:solidFill>
                          <a:latin typeface="+mn-lt"/>
                          <a:ea typeface="+mn-ea"/>
                          <a:cs typeface="+mn-cs"/>
                        </a:rPr>
                        <a:t>If operator leaves seat, the machine stops</a:t>
                      </a: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698867280"/>
              </p:ext>
            </p:extLst>
          </p:nvPr>
        </p:nvGraphicFramePr>
        <p:xfrm>
          <a:off x="218492" y="4094828"/>
          <a:ext cx="8855366" cy="2011680"/>
        </p:xfrm>
        <a:graphic>
          <a:graphicData uri="http://schemas.openxmlformats.org/drawingml/2006/table">
            <a:tbl>
              <a:tblPr firstRow="1" bandRow="1">
                <a:tableStyleId>{7E9639D4-E3E2-4D34-9284-5A2195B3D0D7}</a:tableStyleId>
              </a:tblPr>
              <a:tblGrid>
                <a:gridCol w="3943200">
                  <a:extLst>
                    <a:ext uri="{9D8B030D-6E8A-4147-A177-3AD203B41FA5}">
                      <a16:colId xmlns:a16="http://schemas.microsoft.com/office/drawing/2014/main" val="20000"/>
                    </a:ext>
                  </a:extLst>
                </a:gridCol>
                <a:gridCol w="4912166">
                  <a:extLst>
                    <a:ext uri="{9D8B030D-6E8A-4147-A177-3AD203B41FA5}">
                      <a16:colId xmlns:a16="http://schemas.microsoft.com/office/drawing/2014/main" val="20001"/>
                    </a:ext>
                  </a:extLst>
                </a:gridCol>
              </a:tblGrid>
              <a:tr h="287117">
                <a:tc>
                  <a:txBody>
                    <a:bodyPr/>
                    <a:lstStyle/>
                    <a:p>
                      <a:r>
                        <a:rPr lang="en-US" sz="1700" dirty="0"/>
                        <a:t>New Bundle Packages</a:t>
                      </a:r>
                      <a:endParaRPr lang="en-US" sz="1700" dirty="0">
                        <a:solidFill>
                          <a:srgbClr val="FF0000"/>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85000"/>
                        <a:lumOff val="15000"/>
                      </a:schemeClr>
                    </a:solidFill>
                  </a:tcPr>
                </a:tc>
                <a:tc>
                  <a:txBody>
                    <a:bodyPr/>
                    <a:lstStyle/>
                    <a:p>
                      <a:pPr algn="l"/>
                      <a:r>
                        <a:rPr lang="en-US" b="0" dirty="0">
                          <a:solidFill>
                            <a:schemeClr val="bg1"/>
                          </a:solidFill>
                        </a:rPr>
                        <a:t>Why?</a:t>
                      </a: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85000"/>
                        <a:lumOff val="15000"/>
                      </a:schemeClr>
                    </a:solidFill>
                  </a:tcPr>
                </a:tc>
                <a:extLst>
                  <a:ext uri="{0D108BD9-81ED-4DB2-BD59-A6C34878D82A}">
                    <a16:rowId xmlns:a16="http://schemas.microsoft.com/office/drawing/2014/main" val="10000"/>
                  </a:ext>
                </a:extLst>
              </a:tr>
              <a:tr h="574233">
                <a:tc>
                  <a:txBody>
                    <a:bodyPr/>
                    <a:lstStyle/>
                    <a:p>
                      <a:r>
                        <a:rPr lang="en-US" sz="1400" baseline="0" dirty="0">
                          <a:solidFill>
                            <a:schemeClr val="tx1"/>
                          </a:solidFill>
                        </a:rPr>
                        <a:t>Productivity package</a:t>
                      </a:r>
                    </a:p>
                    <a:p>
                      <a:endParaRPr lang="en-US" sz="1400" baseline="0" dirty="0">
                        <a:solidFill>
                          <a:schemeClr val="tx1"/>
                        </a:solidFill>
                      </a:endParaRPr>
                    </a:p>
                    <a:p>
                      <a:r>
                        <a:rPr lang="en-US" sz="1400" baseline="0" dirty="0">
                          <a:solidFill>
                            <a:schemeClr val="tx1"/>
                          </a:solidFill>
                        </a:rPr>
                        <a:t>Heavy duty protection package</a:t>
                      </a:r>
                      <a:endParaRPr lang="en-US" sz="1400" dirty="0">
                        <a:solidFill>
                          <a:schemeClr val="tx1"/>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algn="l" defTabSz="914400" rtl="0" eaLnBrk="1" latinLnBrk="0" hangingPunct="1">
                        <a:lnSpc>
                          <a:spcPct val="100000"/>
                        </a:lnSpc>
                      </a:pPr>
                      <a:r>
                        <a:rPr lang="en-US" sz="1400" kern="1200" baseline="0" dirty="0">
                          <a:solidFill>
                            <a:schemeClr val="tx1"/>
                          </a:solidFill>
                          <a:latin typeface="+mn-lt"/>
                          <a:ea typeface="+mn-ea"/>
                          <a:cs typeface="+mn-cs"/>
                        </a:rPr>
                        <a:t>Side brush, vac wand, spray nozzle</a:t>
                      </a:r>
                    </a:p>
                    <a:p>
                      <a:pPr marL="0" algn="l" defTabSz="914400" rtl="0" eaLnBrk="1" latinLnBrk="0" hangingPunct="1">
                        <a:lnSpc>
                          <a:spcPct val="100000"/>
                        </a:lnSpc>
                      </a:pPr>
                      <a:endParaRPr lang="en-US" sz="1400" kern="1200" baseline="0" dirty="0">
                        <a:solidFill>
                          <a:schemeClr val="tx1"/>
                        </a:solidFill>
                        <a:latin typeface="+mn-lt"/>
                        <a:ea typeface="+mn-ea"/>
                        <a:cs typeface="+mn-cs"/>
                      </a:endParaRPr>
                    </a:p>
                    <a:p>
                      <a:pPr marL="0" algn="l" defTabSz="914400" rtl="0" eaLnBrk="1" latinLnBrk="0" hangingPunct="1">
                        <a:lnSpc>
                          <a:spcPct val="100000"/>
                        </a:lnSpc>
                      </a:pPr>
                      <a:r>
                        <a:rPr lang="en-US" sz="1400" kern="1200" baseline="0" dirty="0">
                          <a:solidFill>
                            <a:schemeClr val="tx1"/>
                          </a:solidFill>
                          <a:latin typeface="+mn-lt"/>
                          <a:ea typeface="+mn-ea"/>
                          <a:cs typeface="+mn-cs"/>
                        </a:rPr>
                        <a:t>HD squeegee protection, overhead guard</a:t>
                      </a: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39264">
                <a:tc>
                  <a:txBody>
                    <a:bodyPr/>
                    <a:lstStyle/>
                    <a:p>
                      <a:endParaRPr lang="en-US" sz="1400" dirty="0">
                        <a:solidFill>
                          <a:schemeClr val="tx1"/>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400" b="0" dirty="0">
                        <a:solidFill>
                          <a:schemeClr val="tx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39264">
                <a:tc>
                  <a:txBody>
                    <a:bodyPr/>
                    <a:lstStyle/>
                    <a:p>
                      <a:endParaRPr lang="en-US" sz="1400" dirty="0">
                        <a:solidFill>
                          <a:schemeClr val="tx1"/>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400" b="0" dirty="0">
                        <a:solidFill>
                          <a:schemeClr val="tx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39264">
                <a:tc>
                  <a:txBody>
                    <a:bodyPr/>
                    <a:lstStyle/>
                    <a:p>
                      <a:endParaRPr lang="en-US" sz="1400" dirty="0">
                        <a:solidFill>
                          <a:schemeClr val="tx1"/>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algn="ctr" defTabSz="914400" rtl="0" eaLnBrk="1" latinLnBrk="0" hangingPunct="1"/>
                      <a:endParaRPr lang="en-US" sz="1400" b="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59018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rgbClr val="009BC7"/>
                </a:solidFill>
              </a:rPr>
              <a:t>Key Differences</a:t>
            </a:r>
          </a:p>
        </p:txBody>
      </p:sp>
      <p:sp>
        <p:nvSpPr>
          <p:cNvPr id="28" name="TextBox 27"/>
          <p:cNvSpPr txBox="1"/>
          <p:nvPr/>
        </p:nvSpPr>
        <p:spPr>
          <a:xfrm>
            <a:off x="3841652" y="2293760"/>
            <a:ext cx="4277779" cy="276999"/>
          </a:xfrm>
          <a:prstGeom prst="rect">
            <a:avLst/>
          </a:prstGeom>
          <a:noFill/>
        </p:spPr>
        <p:txBody>
          <a:bodyPr wrap="square" rtlCol="0">
            <a:spAutoFit/>
          </a:bodyPr>
          <a:lstStyle/>
          <a:p>
            <a:pPr marL="285750" indent="-285750">
              <a:spcAft>
                <a:spcPts val="600"/>
              </a:spcAft>
              <a:buFont typeface="Wingdings" charset="2"/>
              <a:buChar char="ü"/>
            </a:pPr>
            <a:endParaRPr lang="en-US" sz="1200" dirty="0">
              <a:solidFill>
                <a:schemeClr val="tx1">
                  <a:lumMod val="75000"/>
                  <a:lumOff val="25000"/>
                </a:schemeClr>
              </a:solidFill>
              <a:cs typeface="Calibri"/>
            </a:endParaRPr>
          </a:p>
        </p:txBody>
      </p:sp>
      <p:sp>
        <p:nvSpPr>
          <p:cNvPr id="31" name="Oval 30"/>
          <p:cNvSpPr/>
          <p:nvPr/>
        </p:nvSpPr>
        <p:spPr>
          <a:xfrm>
            <a:off x="3996711" y="1168940"/>
            <a:ext cx="1005225" cy="1005225"/>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sz="4400" b="1" dirty="0">
              <a:solidFill>
                <a:srgbClr val="009BC9"/>
              </a:solidFill>
            </a:endParaRPr>
          </a:p>
        </p:txBody>
      </p:sp>
      <p:sp>
        <p:nvSpPr>
          <p:cNvPr id="32" name="TextBox 31"/>
          <p:cNvSpPr txBox="1"/>
          <p:nvPr/>
        </p:nvSpPr>
        <p:spPr>
          <a:xfrm>
            <a:off x="4110178" y="1376978"/>
            <a:ext cx="816209" cy="646331"/>
          </a:xfrm>
          <a:prstGeom prst="rect">
            <a:avLst/>
          </a:prstGeom>
          <a:noFill/>
        </p:spPr>
        <p:txBody>
          <a:bodyPr wrap="square" rtlCol="0">
            <a:spAutoFit/>
          </a:bodyPr>
          <a:lstStyle/>
          <a:p>
            <a:r>
              <a:rPr lang="en-US" sz="3600" b="1" dirty="0">
                <a:solidFill>
                  <a:srgbClr val="FFFFFF"/>
                </a:solidFill>
              </a:rPr>
              <a:t>VS</a:t>
            </a:r>
            <a:endParaRPr lang="en-US" sz="3600" dirty="0">
              <a:solidFill>
                <a:srgbClr val="FFFFFF"/>
              </a:solidFill>
            </a:endParaRPr>
          </a:p>
        </p:txBody>
      </p:sp>
      <p:sp>
        <p:nvSpPr>
          <p:cNvPr id="33" name="TextBox 32"/>
          <p:cNvSpPr txBox="1"/>
          <p:nvPr/>
        </p:nvSpPr>
        <p:spPr>
          <a:xfrm>
            <a:off x="2536639" y="1307770"/>
            <a:ext cx="1229464" cy="707886"/>
          </a:xfrm>
          <a:prstGeom prst="rect">
            <a:avLst/>
          </a:prstGeom>
          <a:noFill/>
        </p:spPr>
        <p:txBody>
          <a:bodyPr wrap="square" rtlCol="0">
            <a:spAutoFit/>
          </a:bodyPr>
          <a:lstStyle/>
          <a:p>
            <a:r>
              <a:rPr lang="en-US" sz="4000" dirty="0">
                <a:solidFill>
                  <a:schemeClr val="tx1">
                    <a:lumMod val="75000"/>
                  </a:schemeClr>
                </a:solidFill>
              </a:rPr>
              <a:t>M30</a:t>
            </a:r>
          </a:p>
        </p:txBody>
      </p:sp>
      <p:sp>
        <p:nvSpPr>
          <p:cNvPr id="34" name="TextBox 33"/>
          <p:cNvSpPr txBox="1"/>
          <p:nvPr/>
        </p:nvSpPr>
        <p:spPr>
          <a:xfrm>
            <a:off x="5299361" y="1307770"/>
            <a:ext cx="1362363" cy="707886"/>
          </a:xfrm>
          <a:prstGeom prst="rect">
            <a:avLst/>
          </a:prstGeom>
          <a:noFill/>
        </p:spPr>
        <p:txBody>
          <a:bodyPr wrap="square" rtlCol="0">
            <a:spAutoFit/>
          </a:bodyPr>
          <a:lstStyle/>
          <a:p>
            <a:r>
              <a:rPr lang="en-US" sz="4000" dirty="0">
                <a:solidFill>
                  <a:schemeClr val="tx1">
                    <a:lumMod val="75000"/>
                  </a:schemeClr>
                </a:solidFill>
              </a:rPr>
              <a:t>M20</a:t>
            </a:r>
          </a:p>
        </p:txBody>
      </p:sp>
      <p:graphicFrame>
        <p:nvGraphicFramePr>
          <p:cNvPr id="3" name="Table 2"/>
          <p:cNvGraphicFramePr>
            <a:graphicFrameLocks noGrp="1"/>
          </p:cNvGraphicFramePr>
          <p:nvPr>
            <p:extLst>
              <p:ext uri="{D42A27DB-BD31-4B8C-83A1-F6EECF244321}">
                <p14:modId xmlns:p14="http://schemas.microsoft.com/office/powerpoint/2010/main" val="2075426364"/>
              </p:ext>
            </p:extLst>
          </p:nvPr>
        </p:nvGraphicFramePr>
        <p:xfrm>
          <a:off x="264953" y="2385168"/>
          <a:ext cx="8855366" cy="3283401"/>
        </p:xfrm>
        <a:graphic>
          <a:graphicData uri="http://schemas.openxmlformats.org/drawingml/2006/table">
            <a:tbl>
              <a:tblPr firstRow="1" bandRow="1">
                <a:tableStyleId>{7E9639D4-E3E2-4D34-9284-5A2195B3D0D7}</a:tableStyleId>
              </a:tblPr>
              <a:tblGrid>
                <a:gridCol w="4421347">
                  <a:extLst>
                    <a:ext uri="{9D8B030D-6E8A-4147-A177-3AD203B41FA5}">
                      <a16:colId xmlns:a16="http://schemas.microsoft.com/office/drawing/2014/main" val="20000"/>
                    </a:ext>
                  </a:extLst>
                </a:gridCol>
                <a:gridCol w="4434019">
                  <a:extLst>
                    <a:ext uri="{9D8B030D-6E8A-4147-A177-3AD203B41FA5}">
                      <a16:colId xmlns:a16="http://schemas.microsoft.com/office/drawing/2014/main" val="20001"/>
                    </a:ext>
                  </a:extLst>
                </a:gridCol>
              </a:tblGrid>
              <a:tr h="279700">
                <a:tc>
                  <a:txBody>
                    <a:bodyPr/>
                    <a:lstStyle/>
                    <a:p>
                      <a:endParaRPr lang="en-US" dirty="0"/>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85000"/>
                        <a:lumOff val="15000"/>
                      </a:schemeClr>
                    </a:solidFill>
                  </a:tcPr>
                </a:tc>
                <a:tc>
                  <a:txBody>
                    <a:bodyPr/>
                    <a:lstStyle/>
                    <a:p>
                      <a:pPr algn="ctr"/>
                      <a:endParaRPr lang="en-US" b="0" dirty="0">
                        <a:solidFill>
                          <a:schemeClr val="bg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85000"/>
                        <a:lumOff val="15000"/>
                      </a:schemeClr>
                    </a:solidFill>
                  </a:tcPr>
                </a:tc>
                <a:extLst>
                  <a:ext uri="{0D108BD9-81ED-4DB2-BD59-A6C34878D82A}">
                    <a16:rowId xmlns:a16="http://schemas.microsoft.com/office/drawing/2014/main" val="10000"/>
                  </a:ext>
                </a:extLst>
              </a:tr>
              <a:tr h="20977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0977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58020">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0977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0977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0977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73456">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20977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34962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20977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bl>
          </a:graphicData>
        </a:graphic>
      </p:graphicFrame>
      <p:sp>
        <p:nvSpPr>
          <p:cNvPr id="5" name="Rectangle 4"/>
          <p:cNvSpPr/>
          <p:nvPr/>
        </p:nvSpPr>
        <p:spPr>
          <a:xfrm>
            <a:off x="695515" y="3260999"/>
            <a:ext cx="7994242" cy="2031325"/>
          </a:xfrm>
          <a:prstGeom prst="rect">
            <a:avLst/>
          </a:prstGeom>
        </p:spPr>
        <p:txBody>
          <a:bodyPr wrap="square">
            <a:spAutoFit/>
          </a:bodyPr>
          <a:lstStyle/>
          <a:p>
            <a:pPr algn="l"/>
            <a:r>
              <a:rPr lang="en-US" sz="1400" b="0" dirty="0">
                <a:latin typeface="Courier New" panose="02070309020205020404" pitchFamily="49" charset="0"/>
              </a:rPr>
              <a:t>o </a:t>
            </a:r>
            <a:r>
              <a:rPr lang="en-US" sz="1400" b="0" dirty="0">
                <a:latin typeface="ArialMT"/>
              </a:rPr>
              <a:t>Larger body: 8 inches (20 cm) wider, 13 inches (33 cm) longer</a:t>
            </a:r>
          </a:p>
          <a:p>
            <a:pPr algn="l"/>
            <a:r>
              <a:rPr lang="en-US" sz="1400" b="0" dirty="0">
                <a:latin typeface="Courier New" panose="02070309020205020404" pitchFamily="49" charset="0"/>
              </a:rPr>
              <a:t>o </a:t>
            </a:r>
            <a:r>
              <a:rPr lang="en-US" sz="1400" b="0" dirty="0">
                <a:latin typeface="ArialMT"/>
              </a:rPr>
              <a:t>Larger hopper: 7.0 ft</a:t>
            </a:r>
            <a:r>
              <a:rPr lang="en-US" sz="1400" b="0" baseline="30000" dirty="0">
                <a:latin typeface="ArialMT"/>
              </a:rPr>
              <a:t>3</a:t>
            </a:r>
            <a:r>
              <a:rPr lang="en-US" sz="1400" b="0" dirty="0">
                <a:latin typeface="ArialMT"/>
              </a:rPr>
              <a:t> (198 L) for M30 vs 3.9 ft</a:t>
            </a:r>
            <a:r>
              <a:rPr lang="en-US" sz="1400" b="0" baseline="30000" dirty="0">
                <a:latin typeface="ArialMT"/>
              </a:rPr>
              <a:t>3</a:t>
            </a:r>
            <a:r>
              <a:rPr lang="en-US" sz="1400" b="0" dirty="0">
                <a:latin typeface="ArialMT"/>
              </a:rPr>
              <a:t> (110L) for M20</a:t>
            </a:r>
          </a:p>
          <a:p>
            <a:pPr algn="l"/>
            <a:r>
              <a:rPr lang="en-US" sz="1400" b="0" dirty="0">
                <a:latin typeface="Courier New" panose="02070309020205020404" pitchFamily="49" charset="0"/>
              </a:rPr>
              <a:t>o </a:t>
            </a:r>
            <a:r>
              <a:rPr lang="en-US" sz="1400" b="0" dirty="0">
                <a:latin typeface="ArialMT"/>
              </a:rPr>
              <a:t>Larger solution tanks: 19 gal (72L) larger</a:t>
            </a:r>
          </a:p>
          <a:p>
            <a:pPr algn="l"/>
            <a:r>
              <a:rPr lang="en-US" sz="1400" b="0" dirty="0">
                <a:latin typeface="Courier New" panose="02070309020205020404" pitchFamily="49" charset="0"/>
              </a:rPr>
              <a:t>o </a:t>
            </a:r>
            <a:r>
              <a:rPr lang="en-US" sz="1400" b="0" dirty="0">
                <a:latin typeface="ArialMT"/>
              </a:rPr>
              <a:t>Larger recovery tanks: 22 gal (84 L) larger</a:t>
            </a:r>
          </a:p>
          <a:p>
            <a:pPr algn="l"/>
            <a:r>
              <a:rPr lang="en-US" sz="1400" b="0" dirty="0">
                <a:latin typeface="Courier New" panose="02070309020205020404" pitchFamily="49" charset="0"/>
              </a:rPr>
              <a:t>o </a:t>
            </a:r>
            <a:r>
              <a:rPr lang="en-US" sz="1400" b="0" dirty="0">
                <a:latin typeface="ArialMT"/>
              </a:rPr>
              <a:t>Larger main cleaning path: 8 in (20 cm) wider with 48 inch (1.2 m) brushes</a:t>
            </a:r>
          </a:p>
          <a:p>
            <a:pPr algn="l"/>
            <a:r>
              <a:rPr lang="en-US" sz="1400" b="0" dirty="0">
                <a:latin typeface="Courier New" panose="02070309020205020404" pitchFamily="49" charset="0"/>
              </a:rPr>
              <a:t>o </a:t>
            </a:r>
            <a:r>
              <a:rPr lang="en-US" sz="1400" b="0" dirty="0">
                <a:latin typeface="ArialMT"/>
              </a:rPr>
              <a:t>Large soft ride tires: 2 in (5 cm) larger with 18 in (46 cm) wheels</a:t>
            </a:r>
          </a:p>
          <a:p>
            <a:pPr algn="l"/>
            <a:r>
              <a:rPr lang="en-US" sz="1400" b="0" dirty="0">
                <a:latin typeface="Courier New" panose="02070309020205020404" pitchFamily="49" charset="0"/>
              </a:rPr>
              <a:t>o</a:t>
            </a:r>
            <a:r>
              <a:rPr lang="en-US" sz="1400" b="0" dirty="0">
                <a:solidFill>
                  <a:srgbClr val="FF0000"/>
                </a:solidFill>
                <a:latin typeface="Courier New" panose="02070309020205020404" pitchFamily="49" charset="0"/>
              </a:rPr>
              <a:t> </a:t>
            </a:r>
            <a:r>
              <a:rPr lang="en-US" sz="1400" b="0" dirty="0">
                <a:latin typeface="ArialMT"/>
              </a:rPr>
              <a:t>Kubota turbo diesel 41 hp, 1.5 L engine @2800 rpm (vs non-turbo 24.8 hp @2300 rpm on M20)</a:t>
            </a:r>
          </a:p>
          <a:p>
            <a:pPr algn="l"/>
            <a:r>
              <a:rPr lang="en-US" sz="1400" b="0" dirty="0">
                <a:latin typeface="Courier New" panose="02070309020205020404" pitchFamily="49" charset="0"/>
              </a:rPr>
              <a:t>o </a:t>
            </a:r>
            <a:r>
              <a:rPr lang="en-US" sz="1400" b="0" dirty="0">
                <a:latin typeface="ArialMT"/>
              </a:rPr>
              <a:t>Optional soft cab with heat and A/C (available without A/C for M20)</a:t>
            </a:r>
          </a:p>
          <a:p>
            <a:pPr algn="l"/>
            <a:r>
              <a:rPr lang="en-US" sz="1400" b="0" dirty="0">
                <a:latin typeface="Courier New" panose="02070309020205020404" pitchFamily="49" charset="0"/>
              </a:rPr>
              <a:t>o </a:t>
            </a:r>
            <a:r>
              <a:rPr lang="en-US" sz="1400" b="0" dirty="0">
                <a:latin typeface="ArialMT"/>
              </a:rPr>
              <a:t>Standard soft ride, non-marking tires (not available on M20)</a:t>
            </a:r>
            <a:endParaRPr lang="en-US" sz="1400" dirty="0"/>
          </a:p>
        </p:txBody>
      </p:sp>
      <p:pic>
        <p:nvPicPr>
          <p:cNvPr id="16" name="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73004" y="1035035"/>
            <a:ext cx="1482892" cy="1357609"/>
          </a:xfrm>
          <a:prstGeom prst="rect">
            <a:avLst/>
          </a:prstGeom>
        </p:spPr>
      </p:pic>
      <p:pic>
        <p:nvPicPr>
          <p:cNvPr id="18" name="Picture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8264" y="961521"/>
            <a:ext cx="1590903" cy="1332239"/>
          </a:xfrm>
          <a:prstGeom prst="rect">
            <a:avLst/>
          </a:prstGeom>
        </p:spPr>
      </p:pic>
      <p:sp>
        <p:nvSpPr>
          <p:cNvPr id="17" name="TextBox 16">
            <a:hlinkClick r:id="rId5" action="ppaction://hlinksldjump"/>
          </p:cNvPr>
          <p:cNvSpPr txBox="1"/>
          <p:nvPr/>
        </p:nvSpPr>
        <p:spPr>
          <a:xfrm>
            <a:off x="398285" y="6170004"/>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1553080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3375" y="2963863"/>
            <a:ext cx="8511080" cy="1471612"/>
          </a:xfrm>
        </p:spPr>
        <p:txBody>
          <a:bodyPr/>
          <a:lstStyle/>
          <a:p>
            <a:r>
              <a:rPr lang="en-US" dirty="0">
                <a:solidFill>
                  <a:srgbClr val="009BC7"/>
                </a:solidFill>
              </a:rPr>
              <a:t>Reduce Cost to Clean</a:t>
            </a:r>
          </a:p>
        </p:txBody>
      </p:sp>
      <p:sp>
        <p:nvSpPr>
          <p:cNvPr id="5" name="Subtitle 4"/>
          <p:cNvSpPr>
            <a:spLocks noGrp="1"/>
          </p:cNvSpPr>
          <p:nvPr>
            <p:ph type="subTitle" idx="1"/>
          </p:nvPr>
        </p:nvSpPr>
        <p:spPr/>
        <p:txBody>
          <a:bodyPr/>
          <a:lstStyle/>
          <a:p>
            <a:endParaRPr lang="en-US" dirty="0"/>
          </a:p>
        </p:txBody>
      </p:sp>
      <p:sp>
        <p:nvSpPr>
          <p:cNvPr id="6" name="TextBox 5">
            <a:hlinkClick r:id="rId3" action="ppaction://hlinksldjump"/>
          </p:cNvPr>
          <p:cNvSpPr txBox="1"/>
          <p:nvPr/>
        </p:nvSpPr>
        <p:spPr>
          <a:xfrm>
            <a:off x="388240" y="6243162"/>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224266427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a:solidFill>
                  <a:srgbClr val="009BC7"/>
                </a:solidFill>
              </a:rPr>
              <a:t>Reduce Cost to Clean</a:t>
            </a:r>
            <a:br>
              <a:rPr lang="en-US" altLang="en-US" sz="2800" dirty="0">
                <a:solidFill>
                  <a:srgbClr val="009BC7"/>
                </a:solidFill>
              </a:rPr>
            </a:br>
            <a:r>
              <a:rPr lang="en-US" altLang="en-US" sz="2000" b="0" dirty="0">
                <a:solidFill>
                  <a:srgbClr val="009BC7"/>
                </a:solidFill>
              </a:rPr>
              <a:t>Productivity</a:t>
            </a:r>
            <a:endParaRPr lang="en-US" sz="2400" dirty="0">
              <a:solidFill>
                <a:srgbClr val="009BC7"/>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58" name="Rectangle 57"/>
          <p:cNvSpPr/>
          <p:nvPr/>
        </p:nvSpPr>
        <p:spPr>
          <a:xfrm>
            <a:off x="293080" y="1258205"/>
            <a:ext cx="8359214" cy="2846933"/>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latin typeface="+mn-lt"/>
              </a:rPr>
              <a:t>ec-H2O™ Cleaning Technology: </a:t>
            </a:r>
          </a:p>
          <a:p>
            <a:pPr marL="742950" lvl="0" indent="-285750" algn="l">
              <a:buFont typeface="Wingdings" pitchFamily="2" charset="2"/>
              <a:buChar char="§"/>
            </a:pPr>
            <a:r>
              <a:rPr lang="en-US" sz="1300" b="0" dirty="0">
                <a:solidFill>
                  <a:schemeClr val="tx1">
                    <a:lumMod val="75000"/>
                  </a:schemeClr>
                </a:solidFill>
                <a:latin typeface="+mn-lt"/>
              </a:rPr>
              <a:t>Chemical-free cleaning technology provides effective cleaning results  while leaving no chemical residue.  Scrub up to three times longer with a single tank of water than conventional scrubbing.  </a:t>
            </a:r>
          </a:p>
          <a:p>
            <a:pPr marL="742950" indent="-285750" algn="l">
              <a:buFont typeface="Wingdings" pitchFamily="2" charset="2"/>
              <a:buChar char="§"/>
            </a:pPr>
            <a:endParaRPr lang="en-US" sz="1300" b="0" dirty="0">
              <a:solidFill>
                <a:schemeClr val="tx1">
                  <a:lumMod val="75000"/>
                </a:schemeClr>
              </a:solidFill>
              <a:latin typeface="+mn-lt"/>
            </a:endParaRPr>
          </a:p>
          <a:p>
            <a:pPr marL="742950" indent="-285750" algn="l">
              <a:buFont typeface="Wingdings" pitchFamily="2" charset="2"/>
              <a:buChar char="§"/>
            </a:pPr>
            <a:r>
              <a:rPr lang="en-US" sz="1300" b="0" dirty="0">
                <a:solidFill>
                  <a:schemeClr val="tx1">
                    <a:lumMod val="75000"/>
                  </a:schemeClr>
                </a:solidFill>
                <a:latin typeface="+mn-lt"/>
              </a:rPr>
              <a:t>Save money by reducing/eliminating use of expensive general purpose detergents with ec-H2O™</a:t>
            </a:r>
          </a:p>
          <a:p>
            <a:pPr marL="742950" indent="-285750" algn="l">
              <a:buFont typeface="Wingdings" pitchFamily="2" charset="2"/>
              <a:buChar char="§"/>
            </a:pPr>
            <a:endParaRPr lang="en-US" sz="1300" b="0" dirty="0">
              <a:solidFill>
                <a:schemeClr val="tx1">
                  <a:lumMod val="75000"/>
                </a:schemeClr>
              </a:solidFill>
              <a:latin typeface="+mn-lt"/>
            </a:endParaRPr>
          </a:p>
          <a:p>
            <a:pPr marL="742950" indent="-285750" algn="l">
              <a:buFont typeface="Wingdings" pitchFamily="2" charset="2"/>
              <a:buChar char="§"/>
            </a:pPr>
            <a:r>
              <a:rPr lang="en-US" sz="1300" b="0" dirty="0">
                <a:solidFill>
                  <a:schemeClr val="tx1">
                    <a:lumMod val="75000"/>
                  </a:schemeClr>
                </a:solidFill>
                <a:latin typeface="+mn-lt"/>
              </a:rPr>
              <a:t>Reduce labor and scrub longer with fewer dump/fill cycles than conventional scrubbers. </a:t>
            </a:r>
          </a:p>
          <a:p>
            <a:pPr marL="742950" indent="-285750" algn="l">
              <a:buFont typeface="Wingdings" pitchFamily="2" charset="2"/>
              <a:buChar char="§"/>
            </a:pPr>
            <a:endParaRPr lang="en-US" sz="1300" b="0" dirty="0">
              <a:solidFill>
                <a:schemeClr val="bg2">
                  <a:lumMod val="75000"/>
                  <a:lumOff val="25000"/>
                </a:schemeClr>
              </a:solidFill>
              <a:latin typeface="+mn-lt"/>
            </a:endParaRPr>
          </a:p>
          <a:p>
            <a:pPr marL="742950" indent="-285750" algn="l">
              <a:buFont typeface="Wingdings" pitchFamily="2" charset="2"/>
              <a:buChar char="§"/>
            </a:pPr>
            <a:endParaRPr lang="en-US" sz="1300" b="0" dirty="0">
              <a:solidFill>
                <a:schemeClr val="bg2">
                  <a:lumMod val="75000"/>
                  <a:lumOff val="25000"/>
                </a:schemeClr>
              </a:solidFill>
              <a:latin typeface="+mn-lt"/>
            </a:endParaRPr>
          </a:p>
          <a:p>
            <a:pPr marL="285750" lvl="0" indent="-285750" algn="l">
              <a:buSzPct val="70000"/>
              <a:buFont typeface="Wingdings" pitchFamily="2" charset="2"/>
              <a:buChar char="q"/>
            </a:pPr>
            <a:r>
              <a:rPr lang="en-US" b="0" dirty="0">
                <a:solidFill>
                  <a:srgbClr val="009BC7"/>
                </a:solidFill>
                <a:latin typeface="+mn-lt"/>
              </a:rPr>
              <a:t>ec-H2O™ Variable Flow: </a:t>
            </a:r>
          </a:p>
          <a:p>
            <a:pPr marL="742950" lvl="0" indent="-285750" algn="l">
              <a:buFont typeface="Wingdings" pitchFamily="2" charset="2"/>
              <a:buChar char="§"/>
            </a:pPr>
            <a:r>
              <a:rPr lang="en-US" sz="1300" b="0" dirty="0">
                <a:solidFill>
                  <a:srgbClr val="000000">
                    <a:lumMod val="75000"/>
                    <a:lumOff val="25000"/>
                  </a:srgbClr>
                </a:solidFill>
                <a:latin typeface="+mn-lt"/>
              </a:rPr>
              <a:t>The ec-H2O flow rate is now controllable through the normal solution flow button.</a:t>
            </a:r>
          </a:p>
          <a:p>
            <a:pPr marL="742950" lvl="0" indent="-285750" algn="l">
              <a:buFont typeface="Wingdings" pitchFamily="2" charset="2"/>
              <a:buChar char="§"/>
            </a:pPr>
            <a:endParaRPr lang="en-US" sz="1300" b="0" dirty="0">
              <a:solidFill>
                <a:srgbClr val="000000">
                  <a:lumMod val="75000"/>
                  <a:lumOff val="25000"/>
                </a:srgbClr>
              </a:solidFill>
              <a:latin typeface="+mn-lt"/>
            </a:endParaRPr>
          </a:p>
          <a:p>
            <a:pPr marL="457200" algn="l"/>
            <a:endParaRPr lang="en-US" sz="1300" b="0" dirty="0">
              <a:solidFill>
                <a:schemeClr val="bg2">
                  <a:lumMod val="75000"/>
                  <a:lumOff val="25000"/>
                </a:schemeClr>
              </a:solidFill>
              <a:latin typeface="+mn-lt"/>
            </a:endParaRPr>
          </a:p>
        </p:txBody>
      </p:sp>
      <p:pic>
        <p:nvPicPr>
          <p:cNvPr id="2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56503" y="227509"/>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Box 26">
            <a:hlinkClick r:id="rId4" action="ppaction://hlinksldjump"/>
          </p:cNvPr>
          <p:cNvSpPr txBox="1"/>
          <p:nvPr/>
        </p:nvSpPr>
        <p:spPr>
          <a:xfrm>
            <a:off x="328424" y="6038376"/>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graphicFrame>
        <p:nvGraphicFramePr>
          <p:cNvPr id="28" name="Content Placeholder 3"/>
          <p:cNvGraphicFramePr>
            <a:graphicFrameLocks/>
          </p:cNvGraphicFramePr>
          <p:nvPr>
            <p:extLst>
              <p:ext uri="{D42A27DB-BD31-4B8C-83A1-F6EECF244321}">
                <p14:modId xmlns:p14="http://schemas.microsoft.com/office/powerpoint/2010/main" val="2994878999"/>
              </p:ext>
            </p:extLst>
          </p:nvPr>
        </p:nvGraphicFramePr>
        <p:xfrm>
          <a:off x="988382" y="4068171"/>
          <a:ext cx="7208572" cy="946347"/>
        </p:xfrm>
        <a:graphic>
          <a:graphicData uri="http://schemas.openxmlformats.org/drawingml/2006/table">
            <a:tbl>
              <a:tblPr firstRow="1" bandRow="1">
                <a:tableStyleId>{22838BEF-8BB2-4498-84A7-C5851F593DF1}</a:tableStyleId>
              </a:tblPr>
              <a:tblGrid>
                <a:gridCol w="1833684">
                  <a:extLst>
                    <a:ext uri="{9D8B030D-6E8A-4147-A177-3AD203B41FA5}">
                      <a16:colId xmlns:a16="http://schemas.microsoft.com/office/drawing/2014/main" val="20000"/>
                    </a:ext>
                  </a:extLst>
                </a:gridCol>
                <a:gridCol w="1704098">
                  <a:extLst>
                    <a:ext uri="{9D8B030D-6E8A-4147-A177-3AD203B41FA5}">
                      <a16:colId xmlns:a16="http://schemas.microsoft.com/office/drawing/2014/main" val="20001"/>
                    </a:ext>
                  </a:extLst>
                </a:gridCol>
                <a:gridCol w="1768891">
                  <a:extLst>
                    <a:ext uri="{9D8B030D-6E8A-4147-A177-3AD203B41FA5}">
                      <a16:colId xmlns:a16="http://schemas.microsoft.com/office/drawing/2014/main" val="20002"/>
                    </a:ext>
                  </a:extLst>
                </a:gridCol>
                <a:gridCol w="1901899">
                  <a:extLst>
                    <a:ext uri="{9D8B030D-6E8A-4147-A177-3AD203B41FA5}">
                      <a16:colId xmlns:a16="http://schemas.microsoft.com/office/drawing/2014/main" val="20003"/>
                    </a:ext>
                  </a:extLst>
                </a:gridCol>
              </a:tblGrid>
              <a:tr h="434144">
                <a:tc>
                  <a:txBody>
                    <a:bodyPr/>
                    <a:lstStyle/>
                    <a:p>
                      <a:pPr algn="ctr"/>
                      <a:r>
                        <a:rPr lang="en-US" sz="1200" b="1" dirty="0">
                          <a:solidFill>
                            <a:schemeClr val="bg1"/>
                          </a:solidFill>
                        </a:rPr>
                        <a:t>Adjustable Flow</a:t>
                      </a:r>
                      <a:r>
                        <a:rPr lang="en-US" sz="1200" b="1" baseline="0" dirty="0">
                          <a:solidFill>
                            <a:schemeClr val="bg1"/>
                          </a:solidFill>
                        </a:rPr>
                        <a:t> Rate</a:t>
                      </a:r>
                      <a:endParaRPr lang="en-US" sz="1200" b="1" dirty="0">
                        <a:solidFill>
                          <a:schemeClr val="bg1"/>
                        </a:solidFill>
                      </a:endParaRPr>
                    </a:p>
                  </a:txBody>
                  <a:tcPr anchor="b">
                    <a:solidFill>
                      <a:schemeClr val="bg2">
                        <a:lumMod val="75000"/>
                        <a:lumOff val="25000"/>
                      </a:schemeClr>
                    </a:solidFill>
                  </a:tcPr>
                </a:tc>
                <a:tc>
                  <a:txBody>
                    <a:bodyPr/>
                    <a:lstStyle/>
                    <a:p>
                      <a:pPr algn="ctr"/>
                      <a:r>
                        <a:rPr lang="en-US" sz="1200" b="1" dirty="0">
                          <a:solidFill>
                            <a:schemeClr val="bg1"/>
                          </a:solidFill>
                        </a:rPr>
                        <a:t>Economy</a:t>
                      </a:r>
                    </a:p>
                  </a:txBody>
                  <a:tcPr anchor="b">
                    <a:solidFill>
                      <a:schemeClr val="bg2">
                        <a:lumMod val="75000"/>
                        <a:lumOff val="25000"/>
                      </a:schemeClr>
                    </a:solidFill>
                  </a:tcPr>
                </a:tc>
                <a:tc>
                  <a:txBody>
                    <a:bodyPr/>
                    <a:lstStyle/>
                    <a:p>
                      <a:pPr algn="ctr"/>
                      <a:r>
                        <a:rPr lang="en-US" sz="1200" b="1" dirty="0">
                          <a:solidFill>
                            <a:schemeClr val="bg1"/>
                          </a:solidFill>
                        </a:rPr>
                        <a:t>Normal</a:t>
                      </a:r>
                    </a:p>
                  </a:txBody>
                  <a:tcPr anchor="b">
                    <a:solidFill>
                      <a:schemeClr val="bg2">
                        <a:lumMod val="75000"/>
                        <a:lumOff val="25000"/>
                      </a:schemeClr>
                    </a:solidFill>
                  </a:tcPr>
                </a:tc>
                <a:tc>
                  <a:txBody>
                    <a:bodyPr/>
                    <a:lstStyle/>
                    <a:p>
                      <a:pPr algn="ctr"/>
                      <a:r>
                        <a:rPr lang="en-US" sz="1200" b="1" dirty="0">
                          <a:solidFill>
                            <a:schemeClr val="bg1"/>
                          </a:solidFill>
                        </a:rPr>
                        <a:t>Heavy</a:t>
                      </a:r>
                    </a:p>
                  </a:txBody>
                  <a:tcPr anchor="b">
                    <a:solidFill>
                      <a:schemeClr val="bg2">
                        <a:lumMod val="75000"/>
                        <a:lumOff val="25000"/>
                      </a:schemeClr>
                    </a:solidFill>
                  </a:tcPr>
                </a:tc>
                <a:extLst>
                  <a:ext uri="{0D108BD9-81ED-4DB2-BD59-A6C34878D82A}">
                    <a16:rowId xmlns:a16="http://schemas.microsoft.com/office/drawing/2014/main" val="10000"/>
                  </a:ext>
                </a:extLst>
              </a:tr>
              <a:tr h="5122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tx1">
                              <a:lumMod val="75000"/>
                            </a:schemeClr>
                          </a:solidFill>
                        </a:rPr>
                        <a:t>With or without SB on</a:t>
                      </a:r>
                    </a:p>
                  </a:txBody>
                  <a:tcPr anchor="ctr">
                    <a:solidFill>
                      <a:srgbClr val="9FEA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schemeClr>
                          </a:solidFill>
                        </a:rPr>
                        <a:t>.70 gpm</a:t>
                      </a:r>
                      <a:r>
                        <a:rPr lang="en-US" sz="1200" baseline="0" dirty="0">
                          <a:solidFill>
                            <a:schemeClr val="tx1">
                              <a:lumMod val="75000"/>
                            </a:schemeClr>
                          </a:solidFill>
                        </a:rPr>
                        <a:t> / 2.65 L/min</a:t>
                      </a:r>
                      <a:endParaRPr lang="en-US" sz="1200" dirty="0">
                        <a:solidFill>
                          <a:schemeClr val="tx1">
                            <a:lumMod val="75000"/>
                          </a:schemeClr>
                        </a:solidFill>
                      </a:endParaRPr>
                    </a:p>
                  </a:txBody>
                  <a:tcPr anchor="ctr">
                    <a:solidFill>
                      <a:srgbClr val="9FEA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schemeClr>
                          </a:solidFill>
                        </a:rPr>
                        <a:t>1.4 gpm</a:t>
                      </a:r>
                      <a:r>
                        <a:rPr lang="en-US" sz="1200" baseline="0" dirty="0">
                          <a:solidFill>
                            <a:schemeClr val="tx1">
                              <a:lumMod val="75000"/>
                            </a:schemeClr>
                          </a:solidFill>
                        </a:rPr>
                        <a:t> / 5.3 L/min</a:t>
                      </a:r>
                      <a:endParaRPr lang="en-US" sz="1200" dirty="0">
                        <a:solidFill>
                          <a:schemeClr val="tx1">
                            <a:lumMod val="75000"/>
                          </a:schemeClr>
                        </a:solidFill>
                      </a:endParaRPr>
                    </a:p>
                  </a:txBody>
                  <a:tcPr anchor="ctr">
                    <a:solidFill>
                      <a:srgbClr val="9FEA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schemeClr>
                          </a:solidFill>
                        </a:rPr>
                        <a:t>1.4 gpm</a:t>
                      </a:r>
                      <a:r>
                        <a:rPr lang="en-US" sz="1200" baseline="0" dirty="0">
                          <a:solidFill>
                            <a:schemeClr val="tx1">
                              <a:lumMod val="75000"/>
                            </a:schemeClr>
                          </a:solidFill>
                        </a:rPr>
                        <a:t> / 5.3 L/min</a:t>
                      </a:r>
                      <a:endParaRPr lang="en-US" sz="1200" dirty="0">
                        <a:solidFill>
                          <a:schemeClr val="tx1">
                            <a:lumMod val="75000"/>
                          </a:schemeClr>
                        </a:solidFill>
                      </a:endParaRPr>
                    </a:p>
                  </a:txBody>
                  <a:tcPr anchor="ctr">
                    <a:solidFill>
                      <a:srgbClr val="9FEA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0894326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a:solidFill>
                  <a:srgbClr val="009BC7"/>
                </a:solidFill>
              </a:rPr>
              <a:t>Reduce Cost to Clean</a:t>
            </a:r>
            <a:br>
              <a:rPr lang="en-US" altLang="en-US" sz="2800" dirty="0">
                <a:solidFill>
                  <a:srgbClr val="009BC7"/>
                </a:solidFill>
              </a:rPr>
            </a:br>
            <a:r>
              <a:rPr lang="en-US" altLang="en-US" sz="2000" b="0" dirty="0">
                <a:solidFill>
                  <a:srgbClr val="009BC7"/>
                </a:solidFill>
              </a:rPr>
              <a:t>Productivity</a:t>
            </a:r>
            <a:endParaRPr lang="en-US" sz="2400" dirty="0">
              <a:solidFill>
                <a:srgbClr val="009BC7"/>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58" name="Rectangle 57"/>
          <p:cNvSpPr/>
          <p:nvPr/>
        </p:nvSpPr>
        <p:spPr>
          <a:xfrm>
            <a:off x="293080" y="1258205"/>
            <a:ext cx="7875560" cy="4570482"/>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latin typeface="+mn-lt"/>
              </a:rPr>
              <a:t>Optional Side Brushes: </a:t>
            </a:r>
          </a:p>
          <a:p>
            <a:pPr marL="742950" lvl="0" indent="-285750" algn="l">
              <a:buFont typeface="Wingdings" pitchFamily="2" charset="2"/>
              <a:buChar char="§"/>
            </a:pPr>
            <a:r>
              <a:rPr lang="en-US" sz="1300" b="0" dirty="0">
                <a:solidFill>
                  <a:srgbClr val="000000">
                    <a:lumMod val="75000"/>
                    <a:lumOff val="25000"/>
                  </a:srgbClr>
                </a:solidFill>
                <a:latin typeface="+mn-lt"/>
              </a:rPr>
              <a:t>Choose a side </a:t>
            </a:r>
            <a:r>
              <a:rPr lang="en-US" sz="1300" dirty="0">
                <a:solidFill>
                  <a:srgbClr val="000000">
                    <a:lumMod val="75000"/>
                    <a:lumOff val="25000"/>
                  </a:srgbClr>
                </a:solidFill>
                <a:latin typeface="+mn-lt"/>
              </a:rPr>
              <a:t>scrubbing</a:t>
            </a:r>
            <a:r>
              <a:rPr lang="en-US" sz="1300" b="0" dirty="0">
                <a:solidFill>
                  <a:srgbClr val="000000">
                    <a:lumMod val="75000"/>
                    <a:lumOff val="25000"/>
                  </a:srgbClr>
                </a:solidFill>
                <a:latin typeface="+mn-lt"/>
              </a:rPr>
              <a:t> brush and extend total scrubbing path to 54 in (1,370 mm) for M20 &amp; 62 in (1,575 mm) for M30 while providing exceptional edge scrubbing capabilities, </a:t>
            </a:r>
            <a:r>
              <a:rPr lang="en-US" sz="1300" dirty="0">
                <a:solidFill>
                  <a:srgbClr val="000000">
                    <a:lumMod val="75000"/>
                    <a:lumOff val="25000"/>
                  </a:srgbClr>
                </a:solidFill>
                <a:latin typeface="+mn-lt"/>
              </a:rPr>
              <a:t>maximizing productivity </a:t>
            </a:r>
            <a:r>
              <a:rPr lang="en-US" sz="1300" b="0" dirty="0">
                <a:solidFill>
                  <a:srgbClr val="000000">
                    <a:lumMod val="75000"/>
                    <a:lumOff val="25000"/>
                  </a:srgbClr>
                </a:solidFill>
                <a:latin typeface="+mn-lt"/>
              </a:rPr>
              <a:t>(available on cylindrical or disk machines)</a:t>
            </a:r>
          </a:p>
          <a:p>
            <a:pPr marL="742950" lvl="0" indent="-285750" algn="l">
              <a:buFont typeface="Wingdings" pitchFamily="2" charset="2"/>
              <a:buChar char="§"/>
            </a:pPr>
            <a:endParaRPr lang="en-US" sz="1300" b="0" dirty="0">
              <a:solidFill>
                <a:srgbClr val="000000">
                  <a:lumMod val="75000"/>
                  <a:lumOff val="25000"/>
                </a:srgbClr>
              </a:solidFill>
              <a:latin typeface="+mn-lt"/>
            </a:endParaRPr>
          </a:p>
          <a:p>
            <a:pPr marL="742950" indent="-285750" algn="l">
              <a:buFont typeface="Wingdings" pitchFamily="2" charset="2"/>
              <a:buChar char="§"/>
            </a:pPr>
            <a:r>
              <a:rPr lang="en-US" sz="1300" b="0" dirty="0">
                <a:solidFill>
                  <a:srgbClr val="000000">
                    <a:lumMod val="75000"/>
                    <a:lumOff val="25000"/>
                  </a:srgbClr>
                </a:solidFill>
              </a:rPr>
              <a:t>Choose a side </a:t>
            </a:r>
            <a:r>
              <a:rPr lang="en-US" sz="1300" dirty="0">
                <a:solidFill>
                  <a:srgbClr val="000000">
                    <a:lumMod val="75000"/>
                    <a:lumOff val="25000"/>
                  </a:srgbClr>
                </a:solidFill>
              </a:rPr>
              <a:t>sweeping</a:t>
            </a:r>
            <a:r>
              <a:rPr lang="en-US" sz="1300" b="0" dirty="0">
                <a:solidFill>
                  <a:srgbClr val="000000">
                    <a:lumMod val="75000"/>
                    <a:lumOff val="25000"/>
                  </a:srgbClr>
                </a:solidFill>
              </a:rPr>
              <a:t> brush and extend total scrubbing path to 56 in (1,420 mm) for M20 &amp; 64 in (1,625 mm) for M30 while removing debris from hard to reach edge and corners, </a:t>
            </a:r>
            <a:r>
              <a:rPr lang="en-US" sz="1300" dirty="0">
                <a:solidFill>
                  <a:srgbClr val="000000">
                    <a:lumMod val="75000"/>
                    <a:lumOff val="25000"/>
                  </a:srgbClr>
                </a:solidFill>
              </a:rPr>
              <a:t>maximizing productivity </a:t>
            </a:r>
            <a:r>
              <a:rPr lang="en-US" sz="1300" b="0" dirty="0">
                <a:solidFill>
                  <a:srgbClr val="000000">
                    <a:lumMod val="75000"/>
                    <a:lumOff val="25000"/>
                  </a:srgbClr>
                </a:solidFill>
              </a:rPr>
              <a:t>(available on cylindrical machines only)</a:t>
            </a:r>
          </a:p>
          <a:p>
            <a:pPr marL="742950" indent="-285750" algn="l">
              <a:buFont typeface="Wingdings" pitchFamily="2" charset="2"/>
              <a:buChar char="§"/>
            </a:pPr>
            <a:endParaRPr lang="en-US" sz="1300" b="0" dirty="0">
              <a:solidFill>
                <a:srgbClr val="000000">
                  <a:lumMod val="75000"/>
                  <a:lumOff val="25000"/>
                </a:srgbClr>
              </a:solidFill>
            </a:endParaRPr>
          </a:p>
          <a:p>
            <a:pPr marL="742950" indent="-285750" algn="l">
              <a:buFont typeface="Wingdings" pitchFamily="2" charset="2"/>
              <a:buChar char="§"/>
            </a:pPr>
            <a:r>
              <a:rPr lang="en-US" sz="1300" b="0" dirty="0">
                <a:solidFill>
                  <a:srgbClr val="000000">
                    <a:lumMod val="75000"/>
                    <a:lumOff val="25000"/>
                  </a:srgbClr>
                </a:solidFill>
              </a:rPr>
              <a:t>Automatically raises and lowers with scrubbing system activation, unless turned off, </a:t>
            </a:r>
            <a:r>
              <a:rPr lang="en-US" sz="1300" dirty="0">
                <a:solidFill>
                  <a:srgbClr val="000000">
                    <a:lumMod val="75000"/>
                    <a:lumOff val="25000"/>
                  </a:srgbClr>
                </a:solidFill>
              </a:rPr>
              <a:t>decreasing operator training time</a:t>
            </a:r>
            <a:r>
              <a:rPr lang="en-US" sz="1300" b="0" dirty="0">
                <a:solidFill>
                  <a:srgbClr val="000000">
                    <a:lumMod val="75000"/>
                    <a:lumOff val="25000"/>
                  </a:srgbClr>
                </a:solidFill>
              </a:rPr>
              <a:t> and </a:t>
            </a:r>
            <a:r>
              <a:rPr lang="en-US" sz="1300" dirty="0">
                <a:solidFill>
                  <a:srgbClr val="000000">
                    <a:lumMod val="75000"/>
                    <a:lumOff val="25000"/>
                  </a:srgbClr>
                </a:solidFill>
              </a:rPr>
              <a:t>ensuring consistent cleaning results</a:t>
            </a:r>
          </a:p>
          <a:p>
            <a:pPr marL="742950" indent="-285750" algn="l">
              <a:buFont typeface="Wingdings" pitchFamily="2" charset="2"/>
              <a:buChar char="§"/>
            </a:pPr>
            <a:endParaRPr lang="en-US" sz="1300" dirty="0">
              <a:solidFill>
                <a:srgbClr val="000000">
                  <a:lumMod val="75000"/>
                  <a:lumOff val="25000"/>
                </a:srgbClr>
              </a:solidFill>
            </a:endParaRPr>
          </a:p>
          <a:p>
            <a:pPr marL="742950" lvl="0" indent="-285750" algn="l">
              <a:buFont typeface="Wingdings" pitchFamily="2" charset="2"/>
              <a:buChar char="§"/>
            </a:pPr>
            <a:r>
              <a:rPr lang="en-US" sz="1300" b="0" dirty="0">
                <a:solidFill>
                  <a:srgbClr val="000000">
                    <a:lumMod val="75000"/>
                    <a:lumOff val="25000"/>
                  </a:srgbClr>
                </a:solidFill>
                <a:latin typeface="+mn-lt"/>
              </a:rPr>
              <a:t>Adjustable side brush squeegee (for side scrubbing brush) contains water, even in tight turns, for </a:t>
            </a:r>
            <a:r>
              <a:rPr lang="en-US" sz="1300" dirty="0">
                <a:solidFill>
                  <a:srgbClr val="000000">
                    <a:lumMod val="75000"/>
                    <a:lumOff val="25000"/>
                  </a:srgbClr>
                </a:solidFill>
                <a:latin typeface="+mn-lt"/>
              </a:rPr>
              <a:t>exceptional cleaning results and safer, drier floors</a:t>
            </a:r>
          </a:p>
          <a:p>
            <a:pPr marL="742950" lvl="0" indent="-285750" algn="l">
              <a:buFont typeface="Wingdings" pitchFamily="2" charset="2"/>
              <a:buChar char="§"/>
            </a:pPr>
            <a:endParaRPr lang="en-US" sz="1300" dirty="0">
              <a:solidFill>
                <a:srgbClr val="000000">
                  <a:lumMod val="75000"/>
                  <a:lumOff val="25000"/>
                </a:srgbClr>
              </a:solidFill>
              <a:latin typeface="+mn-lt"/>
            </a:endParaRPr>
          </a:p>
          <a:p>
            <a:pPr marL="742950" lvl="0" indent="-285750" algn="l">
              <a:buFont typeface="Wingdings" pitchFamily="2" charset="2"/>
              <a:buChar char="§"/>
            </a:pPr>
            <a:r>
              <a:rPr lang="en-US" sz="1300" b="0" dirty="0">
                <a:solidFill>
                  <a:srgbClr val="000000">
                    <a:lumMod val="75000"/>
                    <a:lumOff val="25000"/>
                  </a:srgbClr>
                </a:solidFill>
                <a:latin typeface="+mn-lt"/>
              </a:rPr>
              <a:t>Simple and easy no-tool brush change </a:t>
            </a:r>
            <a:r>
              <a:rPr lang="en-US" sz="1300" dirty="0">
                <a:solidFill>
                  <a:srgbClr val="000000">
                    <a:lumMod val="75000"/>
                    <a:lumOff val="25000"/>
                  </a:srgbClr>
                </a:solidFill>
                <a:latin typeface="+mn-lt"/>
              </a:rPr>
              <a:t>reduces downtime</a:t>
            </a:r>
            <a:r>
              <a:rPr lang="en-US" sz="1300" b="0" dirty="0">
                <a:solidFill>
                  <a:srgbClr val="000000">
                    <a:lumMod val="75000"/>
                    <a:lumOff val="25000"/>
                  </a:srgbClr>
                </a:solidFill>
                <a:latin typeface="+mn-lt"/>
              </a:rPr>
              <a:t>; quick no-tool conversion from a side scrubbing brush to a side sweeping brush (cylindrical only) offers </a:t>
            </a:r>
            <a:r>
              <a:rPr lang="en-US" sz="1300" dirty="0">
                <a:solidFill>
                  <a:srgbClr val="000000">
                    <a:lumMod val="75000"/>
                    <a:lumOff val="25000"/>
                  </a:srgbClr>
                </a:solidFill>
                <a:latin typeface="+mn-lt"/>
              </a:rPr>
              <a:t>superior cleaning flexibility</a:t>
            </a:r>
          </a:p>
          <a:p>
            <a:pPr marL="742950" lvl="0" indent="-285750" algn="l">
              <a:buFont typeface="Wingdings" pitchFamily="2" charset="2"/>
              <a:buChar char="§"/>
            </a:pPr>
            <a:endParaRPr lang="en-US" sz="1300" dirty="0">
              <a:solidFill>
                <a:srgbClr val="000000">
                  <a:lumMod val="75000"/>
                  <a:lumOff val="25000"/>
                </a:srgbClr>
              </a:solidFill>
              <a:latin typeface="+mn-lt"/>
            </a:endParaRPr>
          </a:p>
          <a:p>
            <a:pPr marL="742950" lvl="0" indent="-285750" algn="l">
              <a:buFont typeface="Wingdings" pitchFamily="2" charset="2"/>
              <a:buChar char="§"/>
            </a:pPr>
            <a:r>
              <a:rPr lang="en-US" sz="1300" b="0" dirty="0">
                <a:solidFill>
                  <a:srgbClr val="000000">
                    <a:lumMod val="75000"/>
                    <a:lumOff val="25000"/>
                  </a:srgbClr>
                </a:solidFill>
                <a:latin typeface="+mn-lt"/>
              </a:rPr>
              <a:t>Surrounded by a steel shroud and retractable on impact, </a:t>
            </a:r>
            <a:r>
              <a:rPr lang="en-US" sz="1300" dirty="0">
                <a:solidFill>
                  <a:srgbClr val="000000">
                    <a:lumMod val="75000"/>
                    <a:lumOff val="25000"/>
                  </a:srgbClr>
                </a:solidFill>
                <a:latin typeface="+mn-lt"/>
              </a:rPr>
              <a:t>protecting both the machine and side brush assembly </a:t>
            </a:r>
            <a:r>
              <a:rPr lang="en-US" sz="1300" b="0" dirty="0">
                <a:solidFill>
                  <a:srgbClr val="000000">
                    <a:lumMod val="75000"/>
                    <a:lumOff val="25000"/>
                  </a:srgbClr>
                </a:solidFill>
                <a:latin typeface="+mn-lt"/>
              </a:rPr>
              <a:t>and designed to </a:t>
            </a:r>
            <a:r>
              <a:rPr lang="en-US" sz="1300" dirty="0">
                <a:solidFill>
                  <a:srgbClr val="000000">
                    <a:lumMod val="75000"/>
                    <a:lumOff val="25000"/>
                  </a:srgbClr>
                </a:solidFill>
                <a:latin typeface="+mn-lt"/>
              </a:rPr>
              <a:t>reduce maintenance costs</a:t>
            </a:r>
          </a:p>
          <a:p>
            <a:pPr marL="457200" algn="l"/>
            <a:endParaRPr lang="en-US" sz="1300" b="0" dirty="0">
              <a:solidFill>
                <a:schemeClr val="bg2">
                  <a:lumMod val="75000"/>
                  <a:lumOff val="25000"/>
                </a:schemeClr>
              </a:solidFill>
              <a:latin typeface="+mn-lt"/>
            </a:endParaRPr>
          </a:p>
        </p:txBody>
      </p:sp>
      <p:pic>
        <p:nvPicPr>
          <p:cNvPr id="2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370090" y="73443"/>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a:hlinkClick r:id="rId4" action="ppaction://hlinksldjump"/>
          </p:cNvPr>
          <p:cNvSpPr txBox="1"/>
          <p:nvPr/>
        </p:nvSpPr>
        <p:spPr>
          <a:xfrm>
            <a:off x="440280" y="6212999"/>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67858066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a:solidFill>
                  <a:srgbClr val="009BC7"/>
                </a:solidFill>
              </a:rPr>
              <a:t>Reduce Cost to Clean</a:t>
            </a:r>
            <a:br>
              <a:rPr lang="en-US" altLang="en-US" sz="2800" dirty="0">
                <a:solidFill>
                  <a:srgbClr val="009BC7"/>
                </a:solidFill>
              </a:rPr>
            </a:br>
            <a:r>
              <a:rPr lang="en-US" altLang="en-US" sz="2000" b="0" dirty="0">
                <a:solidFill>
                  <a:srgbClr val="009BC7"/>
                </a:solidFill>
              </a:rPr>
              <a:t>Productivity</a:t>
            </a:r>
            <a:endParaRPr lang="en-US" sz="2400" dirty="0">
              <a:solidFill>
                <a:srgbClr val="009BC7"/>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pic>
        <p:nvPicPr>
          <p:cNvPr id="2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346364" y="119319"/>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18"/>
          <p:cNvSpPr/>
          <p:nvPr/>
        </p:nvSpPr>
        <p:spPr>
          <a:xfrm>
            <a:off x="646710" y="1061156"/>
            <a:ext cx="7891915" cy="5601533"/>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latin typeface="+mn-lt"/>
              </a:rPr>
              <a:t>Engines: </a:t>
            </a:r>
          </a:p>
          <a:p>
            <a:pPr marL="457200" lvl="0" algn="l"/>
            <a:r>
              <a:rPr lang="en-US" sz="1600" b="0" dirty="0">
                <a:solidFill>
                  <a:srgbClr val="000000">
                    <a:lumMod val="75000"/>
                    <a:lumOff val="25000"/>
                  </a:srgbClr>
                </a:solidFill>
                <a:latin typeface="+mn-lt"/>
              </a:rPr>
              <a:t>M20</a:t>
            </a:r>
          </a:p>
          <a:p>
            <a:pPr marL="742950" indent="-285750" algn="l">
              <a:buFont typeface="Wingdings" pitchFamily="2" charset="2"/>
              <a:buChar char="§"/>
            </a:pPr>
            <a:r>
              <a:rPr lang="en-US" sz="1600" b="0" dirty="0">
                <a:solidFill>
                  <a:srgbClr val="000000">
                    <a:lumMod val="75000"/>
                    <a:lumOff val="25000"/>
                  </a:srgbClr>
                </a:solidFill>
              </a:rPr>
              <a:t>Gasoline/LPG (2.0 L)</a:t>
            </a:r>
          </a:p>
          <a:p>
            <a:pPr marL="1200150" lvl="1" indent="-285750" algn="l">
              <a:buFont typeface="Arial" panose="020B0604020202020204" pitchFamily="34" charset="0"/>
              <a:buChar char="•"/>
            </a:pPr>
            <a:r>
              <a:rPr lang="en-US" sz="1600" b="0" dirty="0">
                <a:solidFill>
                  <a:srgbClr val="000000">
                    <a:lumMod val="75000"/>
                    <a:lumOff val="25000"/>
                  </a:srgbClr>
                </a:solidFill>
                <a:latin typeface="+mn-lt"/>
              </a:rPr>
              <a:t>40.6 hp / 30.3 kW @ 2,300 rpm</a:t>
            </a:r>
          </a:p>
          <a:p>
            <a:pPr marL="742950" indent="-285750" algn="l">
              <a:buFont typeface="Wingdings" pitchFamily="2" charset="2"/>
              <a:buChar char="§"/>
            </a:pPr>
            <a:r>
              <a:rPr lang="en-US" sz="1600" b="0" dirty="0">
                <a:solidFill>
                  <a:srgbClr val="000000">
                    <a:lumMod val="75000"/>
                    <a:lumOff val="25000"/>
                  </a:srgbClr>
                </a:solidFill>
                <a:latin typeface="+mn-lt"/>
              </a:rPr>
              <a:t>Diesel (1.5 L)</a:t>
            </a:r>
          </a:p>
          <a:p>
            <a:pPr marL="1200150" lvl="1" indent="-285750" algn="l">
              <a:buFont typeface="Wingdings" pitchFamily="2" charset="2"/>
              <a:buChar char="§"/>
            </a:pPr>
            <a:r>
              <a:rPr lang="en-US" sz="1600" b="0" dirty="0">
                <a:solidFill>
                  <a:srgbClr val="000000">
                    <a:lumMod val="75000"/>
                    <a:lumOff val="25000"/>
                  </a:srgbClr>
                </a:solidFill>
                <a:latin typeface="+mn-lt"/>
              </a:rPr>
              <a:t>24.8 hp / 18.5 kW  @ 2,300 rpm</a:t>
            </a:r>
          </a:p>
          <a:p>
            <a:pPr marL="457200" algn="l"/>
            <a:r>
              <a:rPr lang="en-US" sz="1600" b="0" dirty="0">
                <a:solidFill>
                  <a:srgbClr val="000000">
                    <a:lumMod val="75000"/>
                    <a:lumOff val="25000"/>
                  </a:srgbClr>
                </a:solidFill>
                <a:latin typeface="+mn-lt"/>
              </a:rPr>
              <a:t>M30</a:t>
            </a:r>
          </a:p>
          <a:p>
            <a:pPr marL="742950" indent="-285750" algn="l">
              <a:buFont typeface="Wingdings" pitchFamily="2" charset="2"/>
              <a:buChar char="§"/>
            </a:pPr>
            <a:r>
              <a:rPr lang="en-US" sz="1600" b="0" dirty="0">
                <a:solidFill>
                  <a:srgbClr val="000000">
                    <a:lumMod val="75000"/>
                    <a:lumOff val="25000"/>
                  </a:srgbClr>
                </a:solidFill>
              </a:rPr>
              <a:t>Gasoline/LPG (2.0 L)</a:t>
            </a:r>
          </a:p>
          <a:p>
            <a:pPr marL="1200150" lvl="1" indent="-285750" algn="l">
              <a:buFont typeface="Arial" panose="020B0604020202020204" pitchFamily="34" charset="0"/>
              <a:buChar char="•"/>
            </a:pPr>
            <a:r>
              <a:rPr lang="en-US" sz="1600" b="0" dirty="0">
                <a:solidFill>
                  <a:srgbClr val="000000">
                    <a:lumMod val="75000"/>
                    <a:lumOff val="25000"/>
                  </a:srgbClr>
                </a:solidFill>
              </a:rPr>
              <a:t>40.6 hp / 30.3 kW @ 2,300 rpm</a:t>
            </a:r>
            <a:endParaRPr lang="en-US" sz="1600" b="0" dirty="0">
              <a:solidFill>
                <a:srgbClr val="000000">
                  <a:lumMod val="75000"/>
                  <a:lumOff val="25000"/>
                </a:srgbClr>
              </a:solidFill>
              <a:latin typeface="+mn-lt"/>
            </a:endParaRPr>
          </a:p>
          <a:p>
            <a:pPr marL="742950" indent="-285750" algn="l">
              <a:buFont typeface="Wingdings" pitchFamily="2" charset="2"/>
              <a:buChar char="§"/>
            </a:pPr>
            <a:r>
              <a:rPr lang="en-US" sz="1600" b="0" dirty="0">
                <a:solidFill>
                  <a:srgbClr val="000000">
                    <a:lumMod val="75000"/>
                    <a:lumOff val="25000"/>
                  </a:srgbClr>
                </a:solidFill>
              </a:rPr>
              <a:t>Turbo Diesel (1.5L)</a:t>
            </a:r>
          </a:p>
          <a:p>
            <a:pPr marL="1200150" lvl="1" indent="-285750" algn="l">
              <a:buFont typeface="Wingdings" pitchFamily="2" charset="2"/>
              <a:buChar char="§"/>
            </a:pPr>
            <a:r>
              <a:rPr lang="en-US" sz="1600" b="0" dirty="0">
                <a:solidFill>
                  <a:srgbClr val="000000">
                    <a:lumMod val="75000"/>
                    <a:lumOff val="25000"/>
                  </a:srgbClr>
                </a:solidFill>
                <a:latin typeface="+mn-lt"/>
              </a:rPr>
              <a:t>41 hp / 30.6 kW @ 2,800 rpm</a:t>
            </a:r>
          </a:p>
          <a:p>
            <a:pPr marL="1200150" lvl="1" indent="-285750" algn="l">
              <a:buFont typeface="Wingdings" pitchFamily="2" charset="2"/>
              <a:buChar char="§"/>
            </a:pPr>
            <a:endParaRPr lang="en-US" sz="1600" b="0" dirty="0">
              <a:solidFill>
                <a:srgbClr val="000000">
                  <a:lumMod val="75000"/>
                  <a:lumOff val="25000"/>
                </a:srgbClr>
              </a:solidFill>
              <a:latin typeface="+mn-lt"/>
            </a:endParaRPr>
          </a:p>
          <a:p>
            <a:pPr marL="742950" indent="-285750" algn="l">
              <a:buFont typeface="Wingdings" pitchFamily="2" charset="2"/>
              <a:buChar char="§"/>
            </a:pPr>
            <a:r>
              <a:rPr lang="en-US" sz="1600" b="0" dirty="0">
                <a:solidFill>
                  <a:srgbClr val="000000">
                    <a:lumMod val="75000"/>
                    <a:lumOff val="25000"/>
                  </a:srgbClr>
                </a:solidFill>
                <a:latin typeface="+mn-lt"/>
              </a:rPr>
              <a:t>Forward propel speed: up to 8.0 mph / 12.9 km/h</a:t>
            </a:r>
          </a:p>
          <a:p>
            <a:pPr marL="742950" indent="-285750" algn="l">
              <a:buFont typeface="Wingdings" pitchFamily="2" charset="2"/>
              <a:buChar char="§"/>
            </a:pPr>
            <a:r>
              <a:rPr lang="en-US" sz="1600" b="0" dirty="0">
                <a:solidFill>
                  <a:srgbClr val="000000">
                    <a:lumMod val="75000"/>
                    <a:lumOff val="25000"/>
                  </a:srgbClr>
                </a:solidFill>
                <a:latin typeface="+mn-lt"/>
              </a:rPr>
              <a:t>Reverse propel speed: up to 4.0 mph / 6.4 km/h</a:t>
            </a:r>
          </a:p>
          <a:p>
            <a:pPr marL="285750" indent="-285750" algn="l">
              <a:buSzPct val="70000"/>
              <a:buFont typeface="Wingdings" pitchFamily="2" charset="2"/>
              <a:buChar char="q"/>
            </a:pPr>
            <a:r>
              <a:rPr lang="en-US" b="0" dirty="0">
                <a:solidFill>
                  <a:srgbClr val="009BC7"/>
                </a:solidFill>
                <a:latin typeface="+mn-lt"/>
              </a:rPr>
              <a:t>Benefit of engine machines vs battery</a:t>
            </a:r>
          </a:p>
          <a:p>
            <a:pPr marL="742950" lvl="1" indent="-285750" algn="l">
              <a:buSzPct val="70000"/>
              <a:buFont typeface="Wingdings" pitchFamily="2" charset="2"/>
              <a:buChar char="§"/>
            </a:pPr>
            <a:r>
              <a:rPr lang="en-US" sz="1600" b="0" dirty="0">
                <a:solidFill>
                  <a:srgbClr val="000000">
                    <a:lumMod val="75000"/>
                    <a:lumOff val="25000"/>
                  </a:srgbClr>
                </a:solidFill>
                <a:latin typeface="+mn-lt"/>
              </a:rPr>
              <a:t>Continuous run time – ready when you want with no need to charge for long period of time</a:t>
            </a:r>
          </a:p>
          <a:p>
            <a:pPr marL="742950" lvl="1" indent="-285750" algn="l">
              <a:buSzPct val="70000"/>
              <a:buFont typeface="Wingdings" pitchFamily="2" charset="2"/>
              <a:buChar char="§"/>
            </a:pPr>
            <a:r>
              <a:rPr lang="en-US" sz="1600" b="0" dirty="0">
                <a:solidFill>
                  <a:srgbClr val="000000">
                    <a:lumMod val="75000"/>
                    <a:lumOff val="25000"/>
                  </a:srgbClr>
                </a:solidFill>
                <a:latin typeface="+mn-lt"/>
              </a:rPr>
              <a:t>Powered by MaxPro² </a:t>
            </a:r>
            <a:r>
              <a:rPr lang="en-US" sz="1600" b="0" u="sng" dirty="0">
                <a:solidFill>
                  <a:srgbClr val="000000">
                    <a:lumMod val="75000"/>
                    <a:lumOff val="25000"/>
                  </a:srgbClr>
                </a:solidFill>
                <a:latin typeface="+mn-lt"/>
              </a:rPr>
              <a:t>hydraulic</a:t>
            </a:r>
            <a:r>
              <a:rPr lang="en-US" sz="1600" b="0" dirty="0">
                <a:solidFill>
                  <a:srgbClr val="000000">
                    <a:lumMod val="75000"/>
                    <a:lumOff val="25000"/>
                  </a:srgbClr>
                </a:solidFill>
                <a:latin typeface="+mn-lt"/>
              </a:rPr>
              <a:t> technology, which delivers consistent power to the brush drive motors regardless of floor surface changes, reducing component wear and delivering exceptional cleaning results</a:t>
            </a:r>
          </a:p>
          <a:p>
            <a:pPr marL="742950" lvl="1" indent="-285750" algn="l">
              <a:buSzPct val="70000"/>
              <a:buFont typeface="Wingdings" pitchFamily="2" charset="2"/>
              <a:buChar char="§"/>
            </a:pPr>
            <a:endParaRPr lang="en-US" sz="1600" b="0" dirty="0">
              <a:solidFill>
                <a:srgbClr val="000000">
                  <a:lumMod val="75000"/>
                  <a:lumOff val="25000"/>
                </a:srgbClr>
              </a:solidFill>
              <a:latin typeface="+mn-lt"/>
            </a:endParaRPr>
          </a:p>
          <a:p>
            <a:pPr marL="742950" lvl="1" indent="-285750" algn="l">
              <a:buSzPct val="70000"/>
              <a:buFont typeface="Wingdings" pitchFamily="2" charset="2"/>
              <a:buChar char="q"/>
            </a:pPr>
            <a:endParaRPr lang="en-US" b="0" dirty="0">
              <a:solidFill>
                <a:srgbClr val="009BC7"/>
              </a:solidFill>
              <a:latin typeface="+mn-lt"/>
            </a:endParaRPr>
          </a:p>
        </p:txBody>
      </p:sp>
      <p:sp>
        <p:nvSpPr>
          <p:cNvPr id="27" name="TextBox 26">
            <a:hlinkClick r:id="rId4" action="ppaction://hlinksldjump"/>
          </p:cNvPr>
          <p:cNvSpPr txBox="1"/>
          <p:nvPr/>
        </p:nvSpPr>
        <p:spPr>
          <a:xfrm>
            <a:off x="447714" y="621342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155465259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273774"/>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a:solidFill>
                  <a:srgbClr val="009BC7"/>
                </a:solidFill>
              </a:rPr>
              <a:t>Reduce Cost to Clean</a:t>
            </a:r>
            <a:br>
              <a:rPr lang="en-US" altLang="en-US" sz="2800" dirty="0">
                <a:solidFill>
                  <a:srgbClr val="009BC7"/>
                </a:solidFill>
              </a:rPr>
            </a:br>
            <a:r>
              <a:rPr lang="en-US" altLang="en-US" sz="2000" b="0" dirty="0">
                <a:solidFill>
                  <a:srgbClr val="009BC7"/>
                </a:solidFill>
              </a:rPr>
              <a:t>Productivity</a:t>
            </a:r>
            <a:endParaRPr lang="en-US" sz="2400" b="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sp>
        <p:nvSpPr>
          <p:cNvPr id="58" name="Rectangle 57"/>
          <p:cNvSpPr/>
          <p:nvPr/>
        </p:nvSpPr>
        <p:spPr>
          <a:xfrm>
            <a:off x="293081" y="1548485"/>
            <a:ext cx="5227706" cy="3247043"/>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rPr>
              <a:t>Large Solution Tank Capacity: </a:t>
            </a:r>
          </a:p>
          <a:p>
            <a:pPr marL="742950" indent="-285750" algn="l">
              <a:buFont typeface="Wingdings" pitchFamily="2" charset="2"/>
              <a:buChar char="§"/>
            </a:pPr>
            <a:r>
              <a:rPr lang="en-US" sz="1300" b="0" dirty="0">
                <a:solidFill>
                  <a:schemeClr val="tx1">
                    <a:lumMod val="75000"/>
                  </a:schemeClr>
                </a:solidFill>
              </a:rPr>
              <a:t>Maximize time/clean  ratio and extend runtime with the </a:t>
            </a:r>
          </a:p>
          <a:p>
            <a:pPr marL="739775" indent="-282575" algn="l"/>
            <a:r>
              <a:rPr lang="en-US" sz="1300" b="0" dirty="0">
                <a:solidFill>
                  <a:schemeClr val="tx1">
                    <a:lumMod val="75000"/>
                  </a:schemeClr>
                </a:solidFill>
              </a:rPr>
              <a:t>      large solution tank.  Reduced frequency of dump/fill cycles with ec-H2O™ technology </a:t>
            </a:r>
          </a:p>
          <a:p>
            <a:pPr marL="457200" algn="l"/>
            <a:endParaRPr lang="en-US" sz="1300" b="0" dirty="0">
              <a:solidFill>
                <a:schemeClr val="bg2">
                  <a:lumMod val="75000"/>
                  <a:lumOff val="25000"/>
                </a:schemeClr>
              </a:solidFill>
            </a:endParaRPr>
          </a:p>
          <a:p>
            <a:pPr marL="457200" algn="l"/>
            <a:endParaRPr lang="en-US" sz="1300" b="0" dirty="0">
              <a:solidFill>
                <a:schemeClr val="bg2">
                  <a:lumMod val="75000"/>
                  <a:lumOff val="25000"/>
                </a:schemeClr>
              </a:solidFill>
            </a:endParaRPr>
          </a:p>
          <a:p>
            <a:pPr marL="457200" algn="l"/>
            <a:endParaRPr lang="en-US" sz="1300" b="0" dirty="0">
              <a:solidFill>
                <a:schemeClr val="bg2">
                  <a:lumMod val="75000"/>
                  <a:lumOff val="25000"/>
                </a:schemeClr>
              </a:solidFill>
            </a:endParaRPr>
          </a:p>
          <a:p>
            <a:pPr marL="457200" algn="l"/>
            <a:endParaRPr lang="en-US" sz="1300" b="0" dirty="0">
              <a:solidFill>
                <a:schemeClr val="bg2">
                  <a:lumMod val="75000"/>
                  <a:lumOff val="25000"/>
                </a:schemeClr>
              </a:solidFill>
            </a:endParaRPr>
          </a:p>
          <a:p>
            <a:pPr marL="457200" algn="l"/>
            <a:endParaRPr lang="en-US" sz="1300" b="0" dirty="0">
              <a:solidFill>
                <a:schemeClr val="bg2">
                  <a:lumMod val="75000"/>
                  <a:lumOff val="25000"/>
                </a:schemeClr>
              </a:solidFill>
            </a:endParaRPr>
          </a:p>
          <a:p>
            <a:pPr marL="457200" algn="l"/>
            <a:endParaRPr lang="en-US" sz="1300" b="0" dirty="0">
              <a:solidFill>
                <a:schemeClr val="bg2">
                  <a:lumMod val="75000"/>
                  <a:lumOff val="25000"/>
                </a:schemeClr>
              </a:solidFill>
            </a:endParaRPr>
          </a:p>
          <a:p>
            <a:pPr marL="285750" lvl="0" indent="-285750" algn="l">
              <a:buSzPct val="70000"/>
              <a:buFont typeface="Wingdings" pitchFamily="2" charset="2"/>
              <a:buChar char="q"/>
            </a:pPr>
            <a:r>
              <a:rPr lang="en-US" b="0" dirty="0">
                <a:solidFill>
                  <a:srgbClr val="009BC7"/>
                </a:solidFill>
              </a:rPr>
              <a:t>Large Recovery Tank Capacity: </a:t>
            </a:r>
          </a:p>
          <a:p>
            <a:pPr marL="742950" lvl="0" indent="-285750" algn="l">
              <a:buFont typeface="Wingdings" pitchFamily="2" charset="2"/>
              <a:buChar char="§"/>
            </a:pPr>
            <a:r>
              <a:rPr lang="en-US" sz="1300" b="0" dirty="0">
                <a:solidFill>
                  <a:schemeClr val="tx1">
                    <a:lumMod val="75000"/>
                  </a:schemeClr>
                </a:solidFill>
              </a:rPr>
              <a:t>Save time with large, easy-to-clean recovery tank</a:t>
            </a:r>
          </a:p>
          <a:p>
            <a:pPr marL="742950" lvl="0" indent="-285750" algn="l">
              <a:buFont typeface="Wingdings" pitchFamily="2" charset="2"/>
              <a:buChar char="§"/>
            </a:pPr>
            <a:r>
              <a:rPr lang="en-US" sz="1300" b="0" dirty="0">
                <a:solidFill>
                  <a:schemeClr val="tx1">
                    <a:lumMod val="75000"/>
                  </a:schemeClr>
                </a:solidFill>
              </a:rPr>
              <a:t>Reduce clogs while draining with the large basket that contains debris</a:t>
            </a:r>
          </a:p>
          <a:p>
            <a:pPr marL="457200" algn="l"/>
            <a:endParaRPr lang="en-US" sz="1300" b="0" dirty="0">
              <a:solidFill>
                <a:schemeClr val="bg2">
                  <a:lumMod val="75000"/>
                  <a:lumOff val="25000"/>
                </a:schemeClr>
              </a:solidFill>
            </a:endParaRPr>
          </a:p>
        </p:txBody>
      </p:sp>
      <p:pic>
        <p:nvPicPr>
          <p:cNvPr id="3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58960" y="179969"/>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09503" y="3250453"/>
            <a:ext cx="2935092" cy="2539601"/>
          </a:xfrm>
          <a:prstGeom prst="rect">
            <a:avLst/>
          </a:prstGeom>
        </p:spPr>
      </p:pic>
      <p:sp>
        <p:nvSpPr>
          <p:cNvPr id="21" name="Right Arrow 20"/>
          <p:cNvSpPr/>
          <p:nvPr/>
        </p:nvSpPr>
        <p:spPr bwMode="auto">
          <a:xfrm rot="19074605">
            <a:off x="5239519" y="4032098"/>
            <a:ext cx="1221202" cy="557661"/>
          </a:xfrm>
          <a:prstGeom prst="rightArrow">
            <a:avLst>
              <a:gd name="adj1" fmla="val 50000"/>
              <a:gd name="adj2" fmla="val 97825"/>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09503" y="1033632"/>
            <a:ext cx="2627559" cy="1820459"/>
          </a:xfrm>
          <a:prstGeom prst="rect">
            <a:avLst/>
          </a:prstGeom>
        </p:spPr>
      </p:pic>
      <p:sp>
        <p:nvSpPr>
          <p:cNvPr id="2" name="Right Arrow 1"/>
          <p:cNvSpPr/>
          <p:nvPr/>
        </p:nvSpPr>
        <p:spPr bwMode="auto">
          <a:xfrm rot="18240395">
            <a:off x="5993803" y="2576854"/>
            <a:ext cx="1221202" cy="557661"/>
          </a:xfrm>
          <a:prstGeom prst="rightArrow">
            <a:avLst>
              <a:gd name="adj1" fmla="val 50000"/>
              <a:gd name="adj2" fmla="val 97825"/>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14" name="TextBox 13">
            <a:hlinkClick r:id="rId6" action="ppaction://hlinksldjump"/>
          </p:cNvPr>
          <p:cNvSpPr txBox="1"/>
          <p:nvPr/>
        </p:nvSpPr>
        <p:spPr>
          <a:xfrm>
            <a:off x="417977" y="6149888"/>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graphicFrame>
        <p:nvGraphicFramePr>
          <p:cNvPr id="15" name="Table 14"/>
          <p:cNvGraphicFramePr>
            <a:graphicFrameLocks noGrp="1"/>
          </p:cNvGraphicFramePr>
          <p:nvPr>
            <p:extLst>
              <p:ext uri="{D42A27DB-BD31-4B8C-83A1-F6EECF244321}">
                <p14:modId xmlns:p14="http://schemas.microsoft.com/office/powerpoint/2010/main" val="3958392048"/>
              </p:ext>
            </p:extLst>
          </p:nvPr>
        </p:nvGraphicFramePr>
        <p:xfrm>
          <a:off x="1146981" y="2533501"/>
          <a:ext cx="3445687" cy="1035003"/>
        </p:xfrm>
        <a:graphic>
          <a:graphicData uri="http://schemas.openxmlformats.org/drawingml/2006/table">
            <a:tbl>
              <a:tblPr firstRow="1" bandRow="1">
                <a:tableStyleId>{5C22544A-7EE6-4342-B048-85BDC9FD1C3A}</a:tableStyleId>
              </a:tblPr>
              <a:tblGrid>
                <a:gridCol w="1586407">
                  <a:extLst>
                    <a:ext uri="{9D8B030D-6E8A-4147-A177-3AD203B41FA5}">
                      <a16:colId xmlns:a16="http://schemas.microsoft.com/office/drawing/2014/main" val="20000"/>
                    </a:ext>
                  </a:extLst>
                </a:gridCol>
                <a:gridCol w="1859280">
                  <a:extLst>
                    <a:ext uri="{9D8B030D-6E8A-4147-A177-3AD203B41FA5}">
                      <a16:colId xmlns:a16="http://schemas.microsoft.com/office/drawing/2014/main" val="20001"/>
                    </a:ext>
                  </a:extLst>
                </a:gridCol>
              </a:tblGrid>
              <a:tr h="345001">
                <a:tc>
                  <a:txBody>
                    <a:bodyPr/>
                    <a:lstStyle/>
                    <a:p>
                      <a:r>
                        <a:rPr lang="en-US" sz="1000" dirty="0"/>
                        <a:t>Machine</a:t>
                      </a:r>
                    </a:p>
                  </a:txBody>
                  <a:tcPr>
                    <a:solidFill>
                      <a:schemeClr val="bg2">
                        <a:lumMod val="75000"/>
                        <a:lumOff val="25000"/>
                      </a:schemeClr>
                    </a:solidFill>
                  </a:tcPr>
                </a:tc>
                <a:tc>
                  <a:txBody>
                    <a:bodyPr/>
                    <a:lstStyle/>
                    <a:p>
                      <a:pPr algn="ctr"/>
                      <a:r>
                        <a:rPr lang="en-US" sz="1000" dirty="0"/>
                        <a:t>Solution Tank Capacity</a:t>
                      </a:r>
                    </a:p>
                  </a:txBody>
                  <a:tcPr>
                    <a:solidFill>
                      <a:schemeClr val="bg2">
                        <a:lumMod val="75000"/>
                        <a:lumOff val="25000"/>
                      </a:schemeClr>
                    </a:solidFill>
                  </a:tcPr>
                </a:tc>
                <a:extLst>
                  <a:ext uri="{0D108BD9-81ED-4DB2-BD59-A6C34878D82A}">
                    <a16:rowId xmlns:a16="http://schemas.microsoft.com/office/drawing/2014/main" val="10000"/>
                  </a:ext>
                </a:extLst>
              </a:tr>
              <a:tr h="3450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dirty="0">
                          <a:solidFill>
                            <a:schemeClr val="tx1"/>
                          </a:solidFill>
                        </a:rPr>
                        <a:t>M20</a:t>
                      </a:r>
                      <a:endParaRPr lang="en-US" sz="1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solidFill>
                            <a:schemeClr val="tx1"/>
                          </a:solidFill>
                        </a:rPr>
                        <a:t>56 G / 212 L</a:t>
                      </a:r>
                    </a:p>
                  </a:txBody>
                  <a:tcPr/>
                </a:tc>
                <a:extLst>
                  <a:ext uri="{0D108BD9-81ED-4DB2-BD59-A6C34878D82A}">
                    <a16:rowId xmlns:a16="http://schemas.microsoft.com/office/drawing/2014/main" val="10001"/>
                  </a:ext>
                </a:extLst>
              </a:tr>
              <a:tr h="345001">
                <a:tc>
                  <a:txBody>
                    <a:bodyPr/>
                    <a:lstStyle/>
                    <a:p>
                      <a:r>
                        <a:rPr lang="en-US" sz="1000" b="0" dirty="0">
                          <a:solidFill>
                            <a:schemeClr val="tx1"/>
                          </a:solidFill>
                        </a:rPr>
                        <a:t>M30</a:t>
                      </a:r>
                      <a:endParaRPr lang="en-US" sz="1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solidFill>
                            <a:schemeClr val="tx1"/>
                          </a:solidFill>
                        </a:rPr>
                        <a:t>75 G / 284 L</a:t>
                      </a:r>
                    </a:p>
                  </a:txBody>
                  <a:tcPr/>
                </a:tc>
                <a:extLst>
                  <a:ext uri="{0D108BD9-81ED-4DB2-BD59-A6C34878D82A}">
                    <a16:rowId xmlns:a16="http://schemas.microsoft.com/office/drawing/2014/main" val="10002"/>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2460504498"/>
              </p:ext>
            </p:extLst>
          </p:nvPr>
        </p:nvGraphicFramePr>
        <p:xfrm>
          <a:off x="1184090" y="4745541"/>
          <a:ext cx="3445687" cy="1035003"/>
        </p:xfrm>
        <a:graphic>
          <a:graphicData uri="http://schemas.openxmlformats.org/drawingml/2006/table">
            <a:tbl>
              <a:tblPr firstRow="1" bandRow="1">
                <a:tableStyleId>{5C22544A-7EE6-4342-B048-85BDC9FD1C3A}</a:tableStyleId>
              </a:tblPr>
              <a:tblGrid>
                <a:gridCol w="1586407">
                  <a:extLst>
                    <a:ext uri="{9D8B030D-6E8A-4147-A177-3AD203B41FA5}">
                      <a16:colId xmlns:a16="http://schemas.microsoft.com/office/drawing/2014/main" val="20000"/>
                    </a:ext>
                  </a:extLst>
                </a:gridCol>
                <a:gridCol w="1859280">
                  <a:extLst>
                    <a:ext uri="{9D8B030D-6E8A-4147-A177-3AD203B41FA5}">
                      <a16:colId xmlns:a16="http://schemas.microsoft.com/office/drawing/2014/main" val="20001"/>
                    </a:ext>
                  </a:extLst>
                </a:gridCol>
              </a:tblGrid>
              <a:tr h="345001">
                <a:tc>
                  <a:txBody>
                    <a:bodyPr/>
                    <a:lstStyle/>
                    <a:p>
                      <a:r>
                        <a:rPr lang="en-US" sz="1000" dirty="0"/>
                        <a:t>Machine</a:t>
                      </a:r>
                    </a:p>
                  </a:txBody>
                  <a:tcPr>
                    <a:solidFill>
                      <a:schemeClr val="bg2">
                        <a:lumMod val="75000"/>
                        <a:lumOff val="25000"/>
                      </a:schemeClr>
                    </a:solidFill>
                  </a:tcPr>
                </a:tc>
                <a:tc>
                  <a:txBody>
                    <a:bodyPr/>
                    <a:lstStyle/>
                    <a:p>
                      <a:pPr algn="ctr"/>
                      <a:r>
                        <a:rPr lang="en-US" sz="1000" dirty="0"/>
                        <a:t>Recovery Tank Capacity</a:t>
                      </a:r>
                    </a:p>
                  </a:txBody>
                  <a:tcPr>
                    <a:solidFill>
                      <a:schemeClr val="bg2">
                        <a:lumMod val="75000"/>
                        <a:lumOff val="25000"/>
                      </a:schemeClr>
                    </a:solidFill>
                  </a:tcPr>
                </a:tc>
                <a:extLst>
                  <a:ext uri="{0D108BD9-81ED-4DB2-BD59-A6C34878D82A}">
                    <a16:rowId xmlns:a16="http://schemas.microsoft.com/office/drawing/2014/main" val="10000"/>
                  </a:ext>
                </a:extLst>
              </a:tr>
              <a:tr h="3450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dirty="0">
                          <a:solidFill>
                            <a:schemeClr val="tx1"/>
                          </a:solidFill>
                        </a:rPr>
                        <a:t>M20</a:t>
                      </a:r>
                      <a:endParaRPr lang="en-US" sz="1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solidFill>
                            <a:schemeClr val="tx1"/>
                          </a:solidFill>
                        </a:rPr>
                        <a:t>73 G / 276 L</a:t>
                      </a:r>
                    </a:p>
                  </a:txBody>
                  <a:tcPr/>
                </a:tc>
                <a:extLst>
                  <a:ext uri="{0D108BD9-81ED-4DB2-BD59-A6C34878D82A}">
                    <a16:rowId xmlns:a16="http://schemas.microsoft.com/office/drawing/2014/main" val="10001"/>
                  </a:ext>
                </a:extLst>
              </a:tr>
              <a:tr h="345001">
                <a:tc>
                  <a:txBody>
                    <a:bodyPr/>
                    <a:lstStyle/>
                    <a:p>
                      <a:r>
                        <a:rPr lang="en-US" sz="1000" b="0" dirty="0">
                          <a:solidFill>
                            <a:schemeClr val="tx1"/>
                          </a:solidFill>
                        </a:rPr>
                        <a:t>M30</a:t>
                      </a:r>
                      <a:endParaRPr lang="en-US" sz="1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solidFill>
                            <a:schemeClr val="tx1"/>
                          </a:solidFill>
                        </a:rPr>
                        <a:t>95 G / 360 L</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3486563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a:solidFill>
                  <a:srgbClr val="009BC7"/>
                </a:solidFill>
              </a:rPr>
              <a:t>Reduce Cost to Clean</a:t>
            </a:r>
            <a:br>
              <a:rPr lang="en-US" altLang="en-US" sz="2800" dirty="0">
                <a:solidFill>
                  <a:srgbClr val="009BC7"/>
                </a:solidFill>
              </a:rPr>
            </a:br>
            <a:r>
              <a:rPr lang="en-US" altLang="en-US" sz="2000" b="0" dirty="0">
                <a:solidFill>
                  <a:srgbClr val="009BC7"/>
                </a:solidFill>
              </a:rPr>
              <a:t>Productivity</a:t>
            </a: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58" name="Rectangle 57"/>
          <p:cNvSpPr/>
          <p:nvPr/>
        </p:nvSpPr>
        <p:spPr>
          <a:xfrm>
            <a:off x="293080" y="1200149"/>
            <a:ext cx="7600089" cy="4247317"/>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rPr>
              <a:t>Vacuum Wand Attachment: </a:t>
            </a:r>
          </a:p>
          <a:p>
            <a:pPr marL="742950" indent="-285750" algn="l">
              <a:buFont typeface="Wingdings" pitchFamily="2" charset="2"/>
              <a:buChar char="§"/>
            </a:pPr>
            <a:r>
              <a:rPr lang="en-US" sz="1300" b="0" dirty="0">
                <a:solidFill>
                  <a:schemeClr val="tx1">
                    <a:lumMod val="75000"/>
                  </a:schemeClr>
                </a:solidFill>
              </a:rPr>
              <a:t>Convenient and quick "off-machine" spot-cleaning or </a:t>
            </a:r>
          </a:p>
          <a:p>
            <a:pPr marL="457200" algn="l"/>
            <a:r>
              <a:rPr lang="en-US" sz="1300" b="0" dirty="0">
                <a:solidFill>
                  <a:schemeClr val="tx1">
                    <a:lumMod val="75000"/>
                  </a:schemeClr>
                </a:solidFill>
              </a:rPr>
              <a:t>      spill recovery with the optional vacuum wand. </a:t>
            </a:r>
          </a:p>
          <a:p>
            <a:pPr marL="742950" indent="-285750" algn="l">
              <a:buFont typeface="Arial" panose="020B0604020202020204" pitchFamily="34" charset="0"/>
              <a:buChar char="•"/>
            </a:pPr>
            <a:endParaRPr lang="en-US" sz="1300" b="0" dirty="0">
              <a:solidFill>
                <a:schemeClr val="tx1">
                  <a:lumMod val="75000"/>
                </a:schemeClr>
              </a:solidFill>
            </a:endParaRPr>
          </a:p>
          <a:p>
            <a:pPr marL="742950" indent="-285750" algn="l">
              <a:buFont typeface="Arial" panose="020B0604020202020204" pitchFamily="34" charset="0"/>
              <a:buChar char="•"/>
            </a:pPr>
            <a:r>
              <a:rPr lang="en-US" sz="1300" b="0" dirty="0">
                <a:solidFill>
                  <a:schemeClr val="tx1">
                    <a:lumMod val="75000"/>
                  </a:schemeClr>
                </a:solidFill>
              </a:rPr>
              <a:t>Stores conveniently in storage tray above battery compartment</a:t>
            </a:r>
          </a:p>
          <a:p>
            <a:pPr marL="742950" indent="-285750" algn="l">
              <a:buFont typeface="Wingdings" pitchFamily="2" charset="2"/>
              <a:buChar char="§"/>
            </a:pPr>
            <a:endParaRPr lang="en-US" sz="1300" b="0" dirty="0">
              <a:solidFill>
                <a:schemeClr val="tx1">
                  <a:lumMod val="75000"/>
                </a:schemeClr>
              </a:solidFill>
            </a:endParaRPr>
          </a:p>
          <a:p>
            <a:pPr marL="742950" indent="-285750" algn="l">
              <a:buFont typeface="Wingdings" pitchFamily="2" charset="2"/>
              <a:buChar char="§"/>
            </a:pPr>
            <a:r>
              <a:rPr lang="en-US" sz="1300" b="0" dirty="0">
                <a:solidFill>
                  <a:schemeClr val="tx1">
                    <a:lumMod val="75000"/>
                  </a:schemeClr>
                </a:solidFill>
              </a:rPr>
              <a:t>Achieve higher machine utilization by expanding its </a:t>
            </a:r>
          </a:p>
          <a:p>
            <a:pPr marL="457200" algn="l"/>
            <a:r>
              <a:rPr lang="en-US" sz="1300" b="0" dirty="0">
                <a:solidFill>
                  <a:schemeClr val="tx1">
                    <a:lumMod val="75000"/>
                  </a:schemeClr>
                </a:solidFill>
              </a:rPr>
              <a:t>      cleaning footprint to access to hard-to-reach areas </a:t>
            </a:r>
          </a:p>
          <a:p>
            <a:pPr marL="457200" algn="l"/>
            <a:r>
              <a:rPr lang="en-US" sz="1300" b="0" dirty="0">
                <a:solidFill>
                  <a:schemeClr val="tx1">
                    <a:lumMod val="75000"/>
                  </a:schemeClr>
                </a:solidFill>
              </a:rPr>
              <a:t>      such as under benches, racks, and around obstructions </a:t>
            </a:r>
          </a:p>
          <a:p>
            <a:pPr marL="457200" algn="l"/>
            <a:r>
              <a:rPr lang="en-US" sz="1300" b="0" dirty="0">
                <a:solidFill>
                  <a:schemeClr val="tx1">
                    <a:lumMod val="75000"/>
                  </a:schemeClr>
                </a:solidFill>
              </a:rPr>
              <a:t>      with the </a:t>
            </a:r>
            <a:r>
              <a:rPr lang="en-US" sz="1300" b="0" dirty="0">
                <a:solidFill>
                  <a:srgbClr val="C00000"/>
                </a:solidFill>
              </a:rPr>
              <a:t>1.5 inch / 38.1 mm</a:t>
            </a:r>
            <a:r>
              <a:rPr lang="en-US" sz="1300" b="0" dirty="0">
                <a:solidFill>
                  <a:srgbClr val="FF0000"/>
                </a:solidFill>
              </a:rPr>
              <a:t> </a:t>
            </a:r>
            <a:r>
              <a:rPr lang="en-US" sz="1300" b="0" dirty="0">
                <a:solidFill>
                  <a:schemeClr val="tx1">
                    <a:lumMod val="75000"/>
                  </a:schemeClr>
                </a:solidFill>
              </a:rPr>
              <a:t>diameter </a:t>
            </a:r>
            <a:r>
              <a:rPr lang="en-US" sz="1300" b="0" dirty="0">
                <a:solidFill>
                  <a:srgbClr val="C00000"/>
                </a:solidFill>
              </a:rPr>
              <a:t>15 foot / 4.5m </a:t>
            </a:r>
            <a:r>
              <a:rPr lang="en-US" sz="1300" b="0" dirty="0">
                <a:solidFill>
                  <a:schemeClr val="tx1">
                    <a:lumMod val="75000"/>
                  </a:schemeClr>
                </a:solidFill>
              </a:rPr>
              <a:t>long </a:t>
            </a:r>
          </a:p>
          <a:p>
            <a:pPr marL="457200" algn="l"/>
            <a:r>
              <a:rPr lang="en-US" sz="1300" b="0" dirty="0">
                <a:solidFill>
                  <a:schemeClr val="tx1">
                    <a:lumMod val="75000"/>
                  </a:schemeClr>
                </a:solidFill>
              </a:rPr>
              <a:t>      optional vacuum wand. </a:t>
            </a:r>
          </a:p>
          <a:p>
            <a:pPr marL="457200" algn="l"/>
            <a:endParaRPr lang="en-US" sz="1300" b="0" dirty="0">
              <a:solidFill>
                <a:schemeClr val="tx1"/>
              </a:solidFill>
            </a:endParaRPr>
          </a:p>
          <a:p>
            <a:pPr marL="457200" algn="l"/>
            <a:endParaRPr lang="en-US" sz="1300" b="0" dirty="0">
              <a:solidFill>
                <a:schemeClr val="bg2">
                  <a:lumMod val="75000"/>
                  <a:lumOff val="25000"/>
                </a:schemeClr>
              </a:solidFill>
            </a:endParaRPr>
          </a:p>
          <a:p>
            <a:pPr marL="285750" lvl="0" indent="-285750" algn="l">
              <a:buSzPct val="70000"/>
              <a:buFont typeface="Wingdings" pitchFamily="2" charset="2"/>
              <a:buChar char="q"/>
            </a:pPr>
            <a:r>
              <a:rPr lang="en-US" b="0" dirty="0">
                <a:solidFill>
                  <a:srgbClr val="009BC7"/>
                </a:solidFill>
              </a:rPr>
              <a:t>Spray Hose Attachment:</a:t>
            </a:r>
          </a:p>
          <a:p>
            <a:pPr marL="742950" lvl="0" indent="-285750" algn="l">
              <a:buFont typeface="Wingdings" pitchFamily="2" charset="2"/>
              <a:buChar char="§"/>
            </a:pPr>
            <a:r>
              <a:rPr lang="en-US" sz="1300" b="0" dirty="0">
                <a:solidFill>
                  <a:schemeClr val="tx1">
                    <a:lumMod val="75000"/>
                  </a:schemeClr>
                </a:solidFill>
              </a:rPr>
              <a:t>Time-saving convenience with machine cleanout and spray-down </a:t>
            </a:r>
          </a:p>
          <a:p>
            <a:pPr marL="457200" lvl="0" algn="l"/>
            <a:r>
              <a:rPr lang="en-US" sz="1300" b="0" dirty="0">
                <a:solidFill>
                  <a:schemeClr val="tx1">
                    <a:lumMod val="75000"/>
                  </a:schemeClr>
                </a:solidFill>
              </a:rPr>
              <a:t>       using the on-board solution water, eliminating the need to be </a:t>
            </a:r>
          </a:p>
          <a:p>
            <a:pPr marL="457200" lvl="0" algn="l"/>
            <a:r>
              <a:rPr lang="en-US" sz="1300" b="0" dirty="0">
                <a:solidFill>
                  <a:schemeClr val="tx1">
                    <a:lumMod val="75000"/>
                  </a:schemeClr>
                </a:solidFill>
              </a:rPr>
              <a:t>       near a water source.</a:t>
            </a:r>
          </a:p>
          <a:p>
            <a:pPr marL="457200" lvl="0" algn="l"/>
            <a:endParaRPr lang="en-US" sz="1300" b="0" dirty="0">
              <a:solidFill>
                <a:schemeClr val="tx1">
                  <a:lumMod val="75000"/>
                </a:schemeClr>
              </a:solidFill>
            </a:endParaRPr>
          </a:p>
          <a:p>
            <a:pPr marL="742950" lvl="0" indent="-285750" algn="l">
              <a:buFont typeface="Arial" panose="020B0604020202020204" pitchFamily="34" charset="0"/>
              <a:buChar char="•"/>
            </a:pPr>
            <a:r>
              <a:rPr lang="en-US" sz="1300" b="0" dirty="0">
                <a:solidFill>
                  <a:schemeClr val="tx1">
                    <a:lumMod val="75000"/>
                  </a:schemeClr>
                </a:solidFill>
              </a:rPr>
              <a:t>Stores behind driver seat for convenient access</a:t>
            </a:r>
          </a:p>
          <a:p>
            <a:pPr marL="457200" algn="l"/>
            <a:endParaRPr lang="en-US" sz="1300" b="0" dirty="0">
              <a:solidFill>
                <a:schemeClr val="bg2">
                  <a:lumMod val="75000"/>
                  <a:lumOff val="25000"/>
                </a:schemeClr>
              </a:solidFill>
            </a:endParaRPr>
          </a:p>
        </p:txBody>
      </p:sp>
      <p:pic>
        <p:nvPicPr>
          <p:cNvPr id="3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311392" y="130066"/>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Arrow Connector 8"/>
          <p:cNvCxnSpPr/>
          <p:nvPr/>
        </p:nvCxnSpPr>
        <p:spPr bwMode="auto">
          <a:xfrm flipH="1" flipV="1">
            <a:off x="7126514" y="333829"/>
            <a:ext cx="478972" cy="2036842"/>
          </a:xfrm>
          <a:prstGeom prst="straightConnector1">
            <a:avLst/>
          </a:prstGeom>
          <a:noFill/>
          <a:ln w="9525" cap="flat" cmpd="sng" algn="ctr">
            <a:noFill/>
            <a:prstDash val="solid"/>
            <a:round/>
            <a:headEnd type="none" w="med" len="med"/>
            <a:tailEnd type="arrow"/>
          </a:ln>
          <a:effectLst/>
        </p:spPr>
      </p:cxn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5981" y="3817011"/>
            <a:ext cx="3127629" cy="1719841"/>
          </a:xfrm>
          <a:prstGeom prst="rect">
            <a:avLst/>
          </a:prstGeom>
        </p:spPr>
      </p:pic>
      <p:pic>
        <p:nvPicPr>
          <p:cNvPr id="21" name="Picture 20"/>
          <p:cNvPicPr>
            <a:picLocks noChangeAspect="1"/>
          </p:cNvPicPr>
          <p:nvPr/>
        </p:nvPicPr>
        <p:blipFill rotWithShape="1">
          <a:blip r:embed="rId5" cstate="screen">
            <a:extLst>
              <a:ext uri="{28A0092B-C50C-407E-A947-70E740481C1C}">
                <a14:useLocalDpi xmlns:a14="http://schemas.microsoft.com/office/drawing/2010/main"/>
              </a:ext>
            </a:extLst>
          </a:blip>
          <a:srcRect l="6666" r="20093"/>
          <a:stretch/>
        </p:blipFill>
        <p:spPr>
          <a:xfrm>
            <a:off x="6206910" y="1152889"/>
            <a:ext cx="2286479" cy="1401876"/>
          </a:xfrm>
          <a:prstGeom prst="rect">
            <a:avLst/>
          </a:prstGeom>
        </p:spPr>
      </p:pic>
      <p:sp>
        <p:nvSpPr>
          <p:cNvPr id="28" name="TextBox 27">
            <a:hlinkClick r:id="rId6" action="ppaction://hlinksldjump"/>
          </p:cNvPr>
          <p:cNvSpPr txBox="1"/>
          <p:nvPr/>
        </p:nvSpPr>
        <p:spPr>
          <a:xfrm>
            <a:off x="425411" y="6126433"/>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344705892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a:solidFill>
                  <a:srgbClr val="009BC7"/>
                </a:solidFill>
              </a:rPr>
              <a:t>Reduce Cost to Clean</a:t>
            </a:r>
            <a:br>
              <a:rPr lang="en-US" altLang="en-US" sz="2800" dirty="0">
                <a:solidFill>
                  <a:srgbClr val="009BC7"/>
                </a:solidFill>
              </a:rPr>
            </a:br>
            <a:r>
              <a:rPr lang="en-US" altLang="en-US" sz="2000" b="0" dirty="0">
                <a:solidFill>
                  <a:srgbClr val="009BC7"/>
                </a:solidFill>
              </a:rPr>
              <a:t>Productivity</a:t>
            </a: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58" name="Rectangle 57"/>
          <p:cNvSpPr/>
          <p:nvPr/>
        </p:nvSpPr>
        <p:spPr>
          <a:xfrm>
            <a:off x="293081" y="1316261"/>
            <a:ext cx="7315196" cy="1769715"/>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rPr>
              <a:t>Quiet Operation: </a:t>
            </a:r>
          </a:p>
          <a:p>
            <a:pPr marL="742950" indent="-285750" algn="l">
              <a:buFont typeface="Wingdings" pitchFamily="2" charset="2"/>
              <a:buChar char="§"/>
            </a:pPr>
            <a:r>
              <a:rPr lang="en-US" sz="1300" b="0" dirty="0">
                <a:solidFill>
                  <a:schemeClr val="tx1">
                    <a:lumMod val="75000"/>
                  </a:schemeClr>
                </a:solidFill>
              </a:rPr>
              <a:t>Expand cleaning times with quiet operation that enables anytime cleaning with </a:t>
            </a:r>
            <a:r>
              <a:rPr lang="en-US" sz="1300" b="0" dirty="0">
                <a:solidFill>
                  <a:srgbClr val="FF0000"/>
                </a:solidFill>
              </a:rPr>
              <a:t>84 dBA </a:t>
            </a:r>
            <a:r>
              <a:rPr lang="en-US" sz="1300" b="0" dirty="0">
                <a:solidFill>
                  <a:schemeClr val="tx1">
                    <a:lumMod val="75000"/>
                  </a:schemeClr>
                </a:solidFill>
              </a:rPr>
              <a:t>noise levels of the M20/M30 Rider Sweeper-Scrubber (per IEC 60335-2-72, uncertainty </a:t>
            </a:r>
            <a:r>
              <a:rPr lang="en-US" sz="1300" b="0" dirty="0">
                <a:solidFill>
                  <a:srgbClr val="FF0000"/>
                </a:solidFill>
              </a:rPr>
              <a:t>Kpa 3 dBA</a:t>
            </a:r>
            <a:r>
              <a:rPr lang="en-US" sz="1300" b="0" dirty="0">
                <a:solidFill>
                  <a:schemeClr val="bg2">
                    <a:lumMod val="75000"/>
                    <a:lumOff val="25000"/>
                  </a:schemeClr>
                </a:solidFill>
              </a:rPr>
              <a:t>).</a:t>
            </a:r>
          </a:p>
          <a:p>
            <a:pPr marL="457200" algn="l"/>
            <a:endParaRPr lang="en-US" sz="1300" b="0" dirty="0">
              <a:solidFill>
                <a:srgbClr val="FF0000"/>
              </a:solidFill>
            </a:endParaRPr>
          </a:p>
          <a:p>
            <a:pPr marL="457200" algn="l"/>
            <a:endParaRPr lang="en-US" sz="1300" b="0" dirty="0">
              <a:solidFill>
                <a:schemeClr val="bg2">
                  <a:lumMod val="75000"/>
                  <a:lumOff val="25000"/>
                </a:schemeClr>
              </a:solidFill>
            </a:endParaRPr>
          </a:p>
          <a:p>
            <a:pPr marL="457200" algn="l"/>
            <a:endParaRPr lang="en-US" sz="1300" b="0" dirty="0">
              <a:solidFill>
                <a:schemeClr val="bg2">
                  <a:lumMod val="75000"/>
                  <a:lumOff val="25000"/>
                </a:schemeClr>
              </a:solidFill>
            </a:endParaRPr>
          </a:p>
          <a:p>
            <a:pPr marL="457200" algn="l"/>
            <a:endParaRPr lang="en-US" sz="1300" b="0" dirty="0">
              <a:solidFill>
                <a:schemeClr val="bg2">
                  <a:lumMod val="75000"/>
                  <a:lumOff val="25000"/>
                </a:schemeClr>
              </a:solidFill>
            </a:endParaRPr>
          </a:p>
        </p:txBody>
      </p:sp>
      <p:pic>
        <p:nvPicPr>
          <p:cNvPr id="3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339494" y="130066"/>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37460" y="3022443"/>
            <a:ext cx="3203603" cy="2538146"/>
          </a:xfrm>
          <a:prstGeom prst="rect">
            <a:avLst/>
          </a:prstGeom>
        </p:spPr>
      </p:pic>
      <p:sp>
        <p:nvSpPr>
          <p:cNvPr id="26" name="TextBox 25">
            <a:hlinkClick r:id="rId5" action="ppaction://hlinksldjump"/>
          </p:cNvPr>
          <p:cNvSpPr txBox="1"/>
          <p:nvPr/>
        </p:nvSpPr>
        <p:spPr>
          <a:xfrm>
            <a:off x="425412" y="6204380"/>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242149238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p:txBody>
          <a:bodyPr/>
          <a:lstStyle/>
          <a:p>
            <a:r>
              <a:rPr lang="en-US" altLang="en-US" sz="2800" b="1" dirty="0">
                <a:solidFill>
                  <a:srgbClr val="009BC7"/>
                </a:solidFill>
              </a:rPr>
              <a:t>Reduce Cost to Clean</a:t>
            </a:r>
            <a:br>
              <a:rPr lang="en-US" altLang="en-US" sz="2800" dirty="0">
                <a:solidFill>
                  <a:srgbClr val="009BC7"/>
                </a:solidFill>
              </a:rPr>
            </a:br>
            <a:r>
              <a:rPr lang="en-US" altLang="en-US" sz="2000" b="0" dirty="0">
                <a:solidFill>
                  <a:srgbClr val="009BC7"/>
                </a:solidFill>
              </a:rPr>
              <a:t>Durability</a:t>
            </a:r>
            <a:endParaRPr lang="en-US" altLang="en-US" sz="2800" b="0" dirty="0">
              <a:solidFill>
                <a:srgbClr val="009BC7"/>
              </a:solidFill>
            </a:endParaRPr>
          </a:p>
        </p:txBody>
      </p:sp>
      <p:sp>
        <p:nvSpPr>
          <p:cNvPr id="5" name="Content Placeholder 4"/>
          <p:cNvSpPr>
            <a:spLocks noGrp="1"/>
          </p:cNvSpPr>
          <p:nvPr>
            <p:ph idx="1"/>
          </p:nvPr>
        </p:nvSpPr>
        <p:spPr>
          <a:xfrm>
            <a:off x="219075" y="1390650"/>
            <a:ext cx="8801100" cy="4781550"/>
          </a:xfrm>
        </p:spPr>
        <p:txBody>
          <a:bodyPr/>
          <a:lstStyle/>
          <a:p>
            <a:pPr marL="0" indent="0" algn="ctr">
              <a:buNone/>
            </a:pPr>
            <a:r>
              <a:rPr lang="en-US" altLang="en-US" sz="1900" b="1" dirty="0">
                <a:solidFill>
                  <a:schemeClr val="tx1">
                    <a:lumMod val="75000"/>
                  </a:schemeClr>
                </a:solidFill>
                <a:latin typeface="Arial" pitchFamily="34" charset="0"/>
                <a:cs typeface="Arial" pitchFamily="34" charset="0"/>
              </a:rPr>
              <a:t>Wrap Around Steel Bumper </a:t>
            </a:r>
            <a:r>
              <a:rPr lang="en-US" altLang="en-US" sz="1900" dirty="0">
                <a:solidFill>
                  <a:schemeClr val="tx1">
                    <a:lumMod val="75000"/>
                  </a:schemeClr>
                </a:solidFill>
                <a:latin typeface="Arial" pitchFamily="34" charset="0"/>
                <a:cs typeface="Arial" pitchFamily="34" charset="0"/>
              </a:rPr>
              <a:t>– the frame is </a:t>
            </a:r>
            <a:r>
              <a:rPr lang="en-US" altLang="en-US" sz="1900" dirty="0">
                <a:solidFill>
                  <a:srgbClr val="C00000"/>
                </a:solidFill>
                <a:latin typeface="Arial" pitchFamily="34" charset="0"/>
                <a:cs typeface="Arial" pitchFamily="34" charset="0"/>
              </a:rPr>
              <a:t>4-6 mm </a:t>
            </a:r>
            <a:r>
              <a:rPr lang="en-US" altLang="en-US" sz="1900" dirty="0">
                <a:solidFill>
                  <a:schemeClr val="tx1">
                    <a:lumMod val="75000"/>
                  </a:schemeClr>
                </a:solidFill>
                <a:latin typeface="Arial" pitchFamily="34" charset="0"/>
                <a:cs typeface="Arial" pitchFamily="34" charset="0"/>
              </a:rPr>
              <a:t>thick (depending on part of the frame) and surrounds the entire machine. It isn’t thin steel panels screwed onto plastic like our largest competitor Nilfisk</a:t>
            </a:r>
          </a:p>
          <a:p>
            <a:pPr marL="0" indent="0" algn="ctr">
              <a:buNone/>
            </a:pPr>
            <a:r>
              <a:rPr lang="en-US" altLang="en-US" sz="1900" b="1" dirty="0">
                <a:solidFill>
                  <a:schemeClr val="tx1">
                    <a:lumMod val="75000"/>
                  </a:schemeClr>
                </a:solidFill>
                <a:latin typeface="Arial" pitchFamily="34" charset="0"/>
                <a:cs typeface="Arial" pitchFamily="34" charset="0"/>
              </a:rPr>
              <a:t>Cushioned Stacked Rollers </a:t>
            </a:r>
            <a:r>
              <a:rPr lang="en-US" altLang="en-US" sz="1900" dirty="0">
                <a:solidFill>
                  <a:schemeClr val="tx1">
                    <a:lumMod val="75000"/>
                  </a:schemeClr>
                </a:solidFill>
                <a:latin typeface="Arial" pitchFamily="34" charset="0"/>
                <a:cs typeface="Arial" pitchFamily="34" charset="0"/>
              </a:rPr>
              <a:t>provide a layer of protection while maneuvering</a:t>
            </a:r>
          </a:p>
          <a:p>
            <a:endParaRPr lang="en-US" sz="1900" dirty="0"/>
          </a:p>
        </p:txBody>
      </p:sp>
      <p:pic>
        <p:nvPicPr>
          <p:cNvPr id="14"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76803" y="299459"/>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5287670" y="3364362"/>
            <a:ext cx="1447865" cy="584775"/>
          </a:xfrm>
          <a:prstGeom prst="rect">
            <a:avLst/>
          </a:prstGeom>
          <a:noFill/>
        </p:spPr>
        <p:txBody>
          <a:bodyPr wrap="square" rtlCol="0">
            <a:spAutoFit/>
          </a:bodyPr>
          <a:lstStyle/>
          <a:p>
            <a:r>
              <a:rPr lang="en-US" sz="3200" dirty="0">
                <a:solidFill>
                  <a:schemeClr val="bg1"/>
                </a:solidFill>
              </a:rPr>
              <a:t>FPO</a:t>
            </a:r>
          </a:p>
        </p:txBody>
      </p:sp>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41071" y="2879153"/>
            <a:ext cx="4969329" cy="3048000"/>
          </a:xfrm>
          <a:prstGeom prst="rect">
            <a:avLst/>
          </a:prstGeom>
        </p:spPr>
      </p:pic>
      <p:sp>
        <p:nvSpPr>
          <p:cNvPr id="16" name="Right Arrow 15"/>
          <p:cNvSpPr/>
          <p:nvPr/>
        </p:nvSpPr>
        <p:spPr bwMode="auto">
          <a:xfrm rot="19074605">
            <a:off x="3026179" y="5032120"/>
            <a:ext cx="1221202" cy="557661"/>
          </a:xfrm>
          <a:prstGeom prst="rightArrow">
            <a:avLst>
              <a:gd name="adj1" fmla="val 50000"/>
              <a:gd name="adj2" fmla="val 97825"/>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11" name="TextBox 10">
            <a:hlinkClick r:id="rId5" action="ppaction://hlinksldjump"/>
          </p:cNvPr>
          <p:cNvSpPr txBox="1"/>
          <p:nvPr/>
        </p:nvSpPr>
        <p:spPr>
          <a:xfrm>
            <a:off x="388240" y="6217907"/>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1549763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293081" y="1132960"/>
            <a:ext cx="6717319" cy="2092881"/>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rPr>
              <a:t>Ramp Climb: </a:t>
            </a:r>
          </a:p>
          <a:p>
            <a:pPr marL="285750" indent="-285750" algn="l">
              <a:buFont typeface="Arial" panose="020B0604020202020204" pitchFamily="34" charset="0"/>
              <a:buChar char="•"/>
            </a:pPr>
            <a:r>
              <a:rPr lang="en-US" sz="1400" b="0" dirty="0"/>
              <a:t>Reach more areas with excellent ramp climbing capability with the M20/M30’s Gas, LP, or Diesel powered machines</a:t>
            </a:r>
          </a:p>
          <a:p>
            <a:pPr marL="742950" indent="-285750" algn="l">
              <a:buFont typeface="Wingdings" pitchFamily="2" charset="2"/>
              <a:buChar char="§"/>
            </a:pPr>
            <a:r>
              <a:rPr lang="en-US" sz="1400" b="0" dirty="0">
                <a:solidFill>
                  <a:schemeClr val="tx1">
                    <a:lumMod val="75000"/>
                  </a:schemeClr>
                </a:solidFill>
              </a:rPr>
              <a:t>M20/M30 ramp climb capability:</a:t>
            </a:r>
          </a:p>
          <a:p>
            <a:pPr marL="742950" indent="-285750" algn="l">
              <a:buFont typeface="Wingdings" pitchFamily="2" charset="2"/>
              <a:buChar char="§"/>
            </a:pPr>
            <a:endParaRPr lang="en-US" sz="1300" b="0" dirty="0">
              <a:solidFill>
                <a:schemeClr val="bg2">
                  <a:lumMod val="75000"/>
                  <a:lumOff val="25000"/>
                </a:schemeClr>
              </a:solidFill>
            </a:endParaRPr>
          </a:p>
          <a:p>
            <a:pPr marL="742950" indent="-285750" algn="l">
              <a:buFont typeface="Wingdings" pitchFamily="2" charset="2"/>
              <a:buChar char="§"/>
            </a:pPr>
            <a:endParaRPr lang="en-US" sz="1300" b="0" dirty="0">
              <a:solidFill>
                <a:schemeClr val="bg2">
                  <a:lumMod val="75000"/>
                  <a:lumOff val="25000"/>
                </a:schemeClr>
              </a:solidFill>
            </a:endParaRPr>
          </a:p>
          <a:p>
            <a:pPr marL="742950" indent="-285750" algn="l">
              <a:buFont typeface="Wingdings" pitchFamily="2" charset="2"/>
              <a:buChar char="§"/>
            </a:pPr>
            <a:endParaRPr lang="en-US" sz="1300" b="0" dirty="0">
              <a:solidFill>
                <a:schemeClr val="bg2">
                  <a:lumMod val="75000"/>
                  <a:lumOff val="25000"/>
                </a:schemeClr>
              </a:solidFill>
            </a:endParaRPr>
          </a:p>
          <a:p>
            <a:pPr marL="285750" lvl="0" indent="-285750" algn="l">
              <a:buSzPct val="70000"/>
              <a:buFont typeface="Wingdings" pitchFamily="2" charset="2"/>
              <a:buChar char="q"/>
            </a:pPr>
            <a:endParaRPr lang="en-US" b="0" dirty="0">
              <a:solidFill>
                <a:srgbClr val="009BC7"/>
              </a:solidFill>
            </a:endParaRPr>
          </a:p>
          <a:p>
            <a:pPr marL="457200" lvl="0" algn="l"/>
            <a:endParaRPr lang="en-US" sz="1300" b="0" dirty="0">
              <a:solidFill>
                <a:srgbClr val="000000">
                  <a:lumMod val="75000"/>
                  <a:lumOff val="25000"/>
                </a:srgbClr>
              </a:solidFill>
            </a:endParaRPr>
          </a:p>
        </p:txBody>
      </p:sp>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a:solidFill>
                  <a:srgbClr val="009BC7"/>
                </a:solidFill>
              </a:rPr>
              <a:t>Reduce Cost to Clean</a:t>
            </a:r>
            <a:br>
              <a:rPr lang="en-US" altLang="en-US" sz="2800" dirty="0">
                <a:solidFill>
                  <a:srgbClr val="009BC7"/>
                </a:solidFill>
              </a:rPr>
            </a:br>
            <a:r>
              <a:rPr lang="en-US" altLang="en-US" sz="2000" b="0" dirty="0">
                <a:solidFill>
                  <a:srgbClr val="009BC7"/>
                </a:solidFill>
              </a:rPr>
              <a:t>Durability</a:t>
            </a: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pic>
        <p:nvPicPr>
          <p:cNvPr id="28"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45409" y="73443"/>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TextBox 28">
            <a:hlinkClick r:id="rId4" action="ppaction://hlinksldjump"/>
          </p:cNvPr>
          <p:cNvSpPr txBox="1"/>
          <p:nvPr/>
        </p:nvSpPr>
        <p:spPr>
          <a:xfrm>
            <a:off x="440279" y="6142454"/>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graphicFrame>
        <p:nvGraphicFramePr>
          <p:cNvPr id="34" name="Table 33"/>
          <p:cNvGraphicFramePr>
            <a:graphicFrameLocks noGrp="1"/>
          </p:cNvGraphicFramePr>
          <p:nvPr>
            <p:extLst>
              <p:ext uri="{D42A27DB-BD31-4B8C-83A1-F6EECF244321}">
                <p14:modId xmlns:p14="http://schemas.microsoft.com/office/powerpoint/2010/main" val="3333476781"/>
              </p:ext>
            </p:extLst>
          </p:nvPr>
        </p:nvGraphicFramePr>
        <p:xfrm>
          <a:off x="1912781" y="2523010"/>
          <a:ext cx="4482073" cy="1035003"/>
        </p:xfrm>
        <a:graphic>
          <a:graphicData uri="http://schemas.openxmlformats.org/drawingml/2006/table">
            <a:tbl>
              <a:tblPr firstRow="1" bandRow="1">
                <a:tableStyleId>{5C22544A-7EE6-4342-B048-85BDC9FD1C3A}</a:tableStyleId>
              </a:tblPr>
              <a:tblGrid>
                <a:gridCol w="2904583">
                  <a:extLst>
                    <a:ext uri="{9D8B030D-6E8A-4147-A177-3AD203B41FA5}">
                      <a16:colId xmlns:a16="http://schemas.microsoft.com/office/drawing/2014/main" val="20000"/>
                    </a:ext>
                  </a:extLst>
                </a:gridCol>
                <a:gridCol w="1577490">
                  <a:extLst>
                    <a:ext uri="{9D8B030D-6E8A-4147-A177-3AD203B41FA5}">
                      <a16:colId xmlns:a16="http://schemas.microsoft.com/office/drawing/2014/main" val="20001"/>
                    </a:ext>
                  </a:extLst>
                </a:gridCol>
              </a:tblGrid>
              <a:tr h="345001">
                <a:tc>
                  <a:txBody>
                    <a:bodyPr/>
                    <a:lstStyle/>
                    <a:p>
                      <a:r>
                        <a:rPr lang="en-US" sz="1000" dirty="0"/>
                        <a:t>M20 Ramp</a:t>
                      </a:r>
                      <a:r>
                        <a:rPr lang="en-US" sz="1000" baseline="0" dirty="0"/>
                        <a:t> </a:t>
                      </a:r>
                      <a:r>
                        <a:rPr lang="en-US" sz="1000" dirty="0"/>
                        <a:t>Capacity</a:t>
                      </a:r>
                    </a:p>
                  </a:txBody>
                  <a:tcPr>
                    <a:solidFill>
                      <a:schemeClr val="bg2">
                        <a:lumMod val="75000"/>
                        <a:lumOff val="25000"/>
                      </a:schemeClr>
                    </a:solidFill>
                  </a:tcPr>
                </a:tc>
                <a:tc>
                  <a:txBody>
                    <a:bodyPr/>
                    <a:lstStyle/>
                    <a:p>
                      <a:pPr algn="ctr"/>
                      <a:r>
                        <a:rPr lang="en-US" sz="1000" dirty="0"/>
                        <a:t>Standard</a:t>
                      </a:r>
                    </a:p>
                  </a:txBody>
                  <a:tcPr>
                    <a:solidFill>
                      <a:schemeClr val="bg2">
                        <a:lumMod val="75000"/>
                        <a:lumOff val="25000"/>
                      </a:schemeClr>
                    </a:solidFill>
                  </a:tcPr>
                </a:tc>
                <a:extLst>
                  <a:ext uri="{0D108BD9-81ED-4DB2-BD59-A6C34878D82A}">
                    <a16:rowId xmlns:a16="http://schemas.microsoft.com/office/drawing/2014/main" val="10000"/>
                  </a:ext>
                </a:extLst>
              </a:tr>
              <a:tr h="3450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dirty="0">
                          <a:solidFill>
                            <a:schemeClr val="bg2"/>
                          </a:solidFill>
                        </a:rPr>
                        <a:t>Transport Gross Weight</a:t>
                      </a:r>
                      <a:endParaRPr lang="en-US" sz="1000" dirty="0">
                        <a:solidFill>
                          <a:schemeClr val="bg2"/>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solidFill>
                            <a:srgbClr val="C00000"/>
                          </a:solidFill>
                        </a:rPr>
                        <a:t>10° /   18%</a:t>
                      </a:r>
                    </a:p>
                  </a:txBody>
                  <a:tcPr/>
                </a:tc>
                <a:extLst>
                  <a:ext uri="{0D108BD9-81ED-4DB2-BD59-A6C34878D82A}">
                    <a16:rowId xmlns:a16="http://schemas.microsoft.com/office/drawing/2014/main" val="10001"/>
                  </a:ext>
                </a:extLst>
              </a:tr>
              <a:tr h="345001">
                <a:tc>
                  <a:txBody>
                    <a:bodyPr/>
                    <a:lstStyle/>
                    <a:p>
                      <a:r>
                        <a:rPr lang="en-US" sz="1000" b="0" dirty="0">
                          <a:solidFill>
                            <a:schemeClr val="bg2"/>
                          </a:solidFill>
                        </a:rPr>
                        <a:t>Working (Scrubbing)</a:t>
                      </a:r>
                      <a:endParaRPr lang="en-US" sz="1000" dirty="0">
                        <a:solidFill>
                          <a:schemeClr val="bg2"/>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dirty="0">
                          <a:solidFill>
                            <a:srgbClr val="C00000"/>
                          </a:solidFill>
                        </a:rPr>
                        <a:t>8°/   14% </a:t>
                      </a:r>
                      <a:endParaRPr lang="en-US" sz="1000" dirty="0">
                        <a:solidFill>
                          <a:srgbClr val="C00000"/>
                        </a:solidFill>
                      </a:endParaRPr>
                    </a:p>
                  </a:txBody>
                  <a:tcPr/>
                </a:tc>
                <a:extLst>
                  <a:ext uri="{0D108BD9-81ED-4DB2-BD59-A6C34878D82A}">
                    <a16:rowId xmlns:a16="http://schemas.microsoft.com/office/drawing/2014/main" val="10002"/>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235864445"/>
              </p:ext>
            </p:extLst>
          </p:nvPr>
        </p:nvGraphicFramePr>
        <p:xfrm>
          <a:off x="1912781" y="4176790"/>
          <a:ext cx="4482073" cy="1035003"/>
        </p:xfrm>
        <a:graphic>
          <a:graphicData uri="http://schemas.openxmlformats.org/drawingml/2006/table">
            <a:tbl>
              <a:tblPr firstRow="1" bandRow="1">
                <a:tableStyleId>{5C22544A-7EE6-4342-B048-85BDC9FD1C3A}</a:tableStyleId>
              </a:tblPr>
              <a:tblGrid>
                <a:gridCol w="2904583">
                  <a:extLst>
                    <a:ext uri="{9D8B030D-6E8A-4147-A177-3AD203B41FA5}">
                      <a16:colId xmlns:a16="http://schemas.microsoft.com/office/drawing/2014/main" val="20000"/>
                    </a:ext>
                  </a:extLst>
                </a:gridCol>
                <a:gridCol w="1577490">
                  <a:extLst>
                    <a:ext uri="{9D8B030D-6E8A-4147-A177-3AD203B41FA5}">
                      <a16:colId xmlns:a16="http://schemas.microsoft.com/office/drawing/2014/main" val="20001"/>
                    </a:ext>
                  </a:extLst>
                </a:gridCol>
              </a:tblGrid>
              <a:tr h="345001">
                <a:tc>
                  <a:txBody>
                    <a:bodyPr/>
                    <a:lstStyle/>
                    <a:p>
                      <a:r>
                        <a:rPr lang="en-US" sz="1000" dirty="0"/>
                        <a:t>M30 Ramp</a:t>
                      </a:r>
                      <a:r>
                        <a:rPr lang="en-US" sz="1000" baseline="0" dirty="0"/>
                        <a:t> </a:t>
                      </a:r>
                      <a:r>
                        <a:rPr lang="en-US" sz="1000" dirty="0"/>
                        <a:t>Capacity</a:t>
                      </a:r>
                    </a:p>
                  </a:txBody>
                  <a:tcPr>
                    <a:solidFill>
                      <a:schemeClr val="bg2">
                        <a:lumMod val="75000"/>
                        <a:lumOff val="25000"/>
                      </a:schemeClr>
                    </a:solidFill>
                  </a:tcPr>
                </a:tc>
                <a:tc>
                  <a:txBody>
                    <a:bodyPr/>
                    <a:lstStyle/>
                    <a:p>
                      <a:pPr algn="ctr"/>
                      <a:r>
                        <a:rPr lang="en-US" sz="1000" dirty="0"/>
                        <a:t>Standard</a:t>
                      </a:r>
                    </a:p>
                  </a:txBody>
                  <a:tcPr>
                    <a:solidFill>
                      <a:schemeClr val="bg2">
                        <a:lumMod val="75000"/>
                        <a:lumOff val="25000"/>
                      </a:schemeClr>
                    </a:solidFill>
                  </a:tcPr>
                </a:tc>
                <a:extLst>
                  <a:ext uri="{0D108BD9-81ED-4DB2-BD59-A6C34878D82A}">
                    <a16:rowId xmlns:a16="http://schemas.microsoft.com/office/drawing/2014/main" val="10000"/>
                  </a:ext>
                </a:extLst>
              </a:tr>
              <a:tr h="3450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dirty="0">
                          <a:solidFill>
                            <a:schemeClr val="bg2"/>
                          </a:solidFill>
                        </a:rPr>
                        <a:t>Transport Gross Weight</a:t>
                      </a:r>
                      <a:endParaRPr lang="en-US" sz="1000" dirty="0">
                        <a:solidFill>
                          <a:schemeClr val="bg2"/>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solidFill>
                            <a:srgbClr val="C00000"/>
                          </a:solidFill>
                        </a:rPr>
                        <a:t>8° /   14%</a:t>
                      </a:r>
                    </a:p>
                  </a:txBody>
                  <a:tcPr/>
                </a:tc>
                <a:extLst>
                  <a:ext uri="{0D108BD9-81ED-4DB2-BD59-A6C34878D82A}">
                    <a16:rowId xmlns:a16="http://schemas.microsoft.com/office/drawing/2014/main" val="10001"/>
                  </a:ext>
                </a:extLst>
              </a:tr>
              <a:tr h="345001">
                <a:tc>
                  <a:txBody>
                    <a:bodyPr/>
                    <a:lstStyle/>
                    <a:p>
                      <a:r>
                        <a:rPr lang="en-US" sz="1000" b="0" dirty="0">
                          <a:solidFill>
                            <a:schemeClr val="bg2"/>
                          </a:solidFill>
                        </a:rPr>
                        <a:t>Working (Scrubbing)</a:t>
                      </a:r>
                      <a:endParaRPr lang="en-US" sz="1000" dirty="0">
                        <a:solidFill>
                          <a:schemeClr val="bg2"/>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dirty="0">
                          <a:solidFill>
                            <a:srgbClr val="C00000"/>
                          </a:solidFill>
                        </a:rPr>
                        <a:t>5.7°/   10% </a:t>
                      </a:r>
                      <a:endParaRPr lang="en-US" sz="1000" dirty="0">
                        <a:solidFill>
                          <a:srgbClr val="C00000"/>
                        </a:solidFill>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2808045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a:solidFill>
                  <a:srgbClr val="009BC7"/>
                </a:solidFill>
              </a:rPr>
              <a:t>Reduce Cost to Clean</a:t>
            </a:r>
            <a:br>
              <a:rPr lang="en-US" altLang="en-US" sz="2800" dirty="0">
                <a:solidFill>
                  <a:srgbClr val="009BC7"/>
                </a:solidFill>
              </a:rPr>
            </a:br>
            <a:r>
              <a:rPr lang="en-US" altLang="en-US" sz="2000" b="0" dirty="0">
                <a:solidFill>
                  <a:srgbClr val="009BC7"/>
                </a:solidFill>
              </a:rPr>
              <a:t>Durability</a:t>
            </a: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58" name="Rectangle 57"/>
          <p:cNvSpPr/>
          <p:nvPr/>
        </p:nvSpPr>
        <p:spPr>
          <a:xfrm>
            <a:off x="293081" y="1169254"/>
            <a:ext cx="6167542" cy="4124206"/>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rPr>
              <a:t>QA Controls</a:t>
            </a:r>
            <a:r>
              <a:rPr lang="en-US" b="0" baseline="30000" dirty="0">
                <a:solidFill>
                  <a:srgbClr val="009BC7"/>
                </a:solidFill>
              </a:rPr>
              <a:t>®</a:t>
            </a:r>
            <a:r>
              <a:rPr lang="en-US" b="0" dirty="0">
                <a:solidFill>
                  <a:srgbClr val="009BC7"/>
                </a:solidFill>
              </a:rPr>
              <a:t>: </a:t>
            </a:r>
          </a:p>
          <a:p>
            <a:pPr marL="457200" algn="l"/>
            <a:r>
              <a:rPr lang="en-US" sz="1300" b="0" dirty="0">
                <a:solidFill>
                  <a:schemeClr val="tx1">
                    <a:lumMod val="75000"/>
                  </a:schemeClr>
                </a:solidFill>
              </a:rPr>
              <a:t>Achieve consistent, cost-effective cleaning by locking in the ideal machine settings, reducing operator errors which can produce poor results.</a:t>
            </a:r>
          </a:p>
          <a:p>
            <a:pPr marL="457200" algn="l"/>
            <a:endParaRPr lang="en-US" sz="1300" b="0" dirty="0">
              <a:solidFill>
                <a:schemeClr val="tx1"/>
              </a:solidFill>
            </a:endParaRPr>
          </a:p>
          <a:p>
            <a:pPr marL="285750" indent="-285750" algn="l">
              <a:buSzPct val="70000"/>
              <a:buFont typeface="Wingdings" pitchFamily="2" charset="2"/>
              <a:buChar char="q"/>
            </a:pPr>
            <a:r>
              <a:rPr lang="en-US" b="0" dirty="0">
                <a:solidFill>
                  <a:srgbClr val="009BC7"/>
                </a:solidFill>
              </a:rPr>
              <a:t>Pro-Panel™: </a:t>
            </a:r>
            <a:endParaRPr lang="en-US" b="0" dirty="0">
              <a:solidFill>
                <a:schemeClr val="tx1"/>
              </a:solidFill>
            </a:endParaRPr>
          </a:p>
          <a:p>
            <a:pPr marL="457200" algn="l"/>
            <a:r>
              <a:rPr lang="en-US" sz="1300" b="0" dirty="0">
                <a:solidFill>
                  <a:schemeClr val="tx1">
                    <a:lumMod val="75000"/>
                  </a:schemeClr>
                </a:solidFill>
              </a:rPr>
              <a:t>Pro-Panel</a:t>
            </a:r>
            <a:r>
              <a:rPr lang="en-US" sz="1400" b="0" dirty="0">
                <a:solidFill>
                  <a:schemeClr val="tx1">
                    <a:lumMod val="75000"/>
                  </a:schemeClr>
                </a:solidFill>
              </a:rPr>
              <a:t>™</a:t>
            </a:r>
            <a:r>
              <a:rPr lang="en-US" sz="1300" b="0" dirty="0">
                <a:solidFill>
                  <a:schemeClr val="tx1">
                    <a:lumMod val="75000"/>
                  </a:schemeClr>
                </a:solidFill>
              </a:rPr>
              <a:t> allows the supervisor to tailor the machines controls to specific operator log-ins, from performance parameters to the language of warnings and checklists.</a:t>
            </a:r>
          </a:p>
          <a:p>
            <a:pPr marL="457200" algn="l"/>
            <a:endParaRPr lang="en-US" sz="1300" b="0" dirty="0">
              <a:solidFill>
                <a:schemeClr val="tx1">
                  <a:lumMod val="75000"/>
                </a:schemeClr>
              </a:solidFill>
            </a:endParaRPr>
          </a:p>
          <a:p>
            <a:pPr marL="457200" algn="l"/>
            <a:r>
              <a:rPr lang="en-US" sz="1300" b="0" dirty="0">
                <a:solidFill>
                  <a:schemeClr val="tx1">
                    <a:lumMod val="75000"/>
                  </a:schemeClr>
                </a:solidFill>
              </a:rPr>
              <a:t>Pro-ID</a:t>
            </a:r>
            <a:r>
              <a:rPr lang="en-US" sz="1400" b="0" dirty="0">
                <a:solidFill>
                  <a:schemeClr val="tx1">
                    <a:lumMod val="75000"/>
                  </a:schemeClr>
                </a:solidFill>
              </a:rPr>
              <a:t>™</a:t>
            </a:r>
            <a:r>
              <a:rPr lang="en-US" sz="1300" b="0" dirty="0">
                <a:solidFill>
                  <a:schemeClr val="tx1">
                    <a:lumMod val="75000"/>
                  </a:schemeClr>
                </a:solidFill>
              </a:rPr>
              <a:t> Operator Log-In functionality prevents unauthorized use and the damage associate with it.  Allows speed to be set for each operator.</a:t>
            </a:r>
          </a:p>
          <a:p>
            <a:pPr marL="457200" algn="l"/>
            <a:endParaRPr lang="en-US" sz="1300" b="0" dirty="0">
              <a:solidFill>
                <a:schemeClr val="tx1">
                  <a:lumMod val="75000"/>
                </a:schemeClr>
              </a:solidFill>
            </a:endParaRPr>
          </a:p>
          <a:p>
            <a:pPr marL="457200" algn="l"/>
            <a:r>
              <a:rPr lang="en-US" sz="1300" b="0" dirty="0">
                <a:solidFill>
                  <a:schemeClr val="tx1">
                    <a:lumMod val="75000"/>
                  </a:schemeClr>
                </a:solidFill>
              </a:rPr>
              <a:t>Pro-Check</a:t>
            </a:r>
            <a:r>
              <a:rPr lang="en-US" sz="1400" b="0" dirty="0">
                <a:solidFill>
                  <a:schemeClr val="tx1">
                    <a:lumMod val="75000"/>
                  </a:schemeClr>
                </a:solidFill>
              </a:rPr>
              <a:t>™</a:t>
            </a:r>
            <a:r>
              <a:rPr lang="en-US" sz="1300" b="0" dirty="0">
                <a:solidFill>
                  <a:schemeClr val="tx1">
                    <a:lumMod val="75000"/>
                  </a:schemeClr>
                </a:solidFill>
              </a:rPr>
              <a:t> On-Board Checklists provide a means for supervisors to ensure that the check lists are completed before the machine is operational</a:t>
            </a:r>
          </a:p>
          <a:p>
            <a:pPr marL="457200" algn="l"/>
            <a:endParaRPr lang="en-US" sz="1300" b="0" dirty="0">
              <a:solidFill>
                <a:schemeClr val="tx1">
                  <a:lumMod val="75000"/>
                </a:schemeClr>
              </a:solidFill>
            </a:endParaRPr>
          </a:p>
          <a:p>
            <a:pPr marL="457200" algn="l"/>
            <a:r>
              <a:rPr lang="en-US" sz="1300" b="0" dirty="0">
                <a:solidFill>
                  <a:schemeClr val="tx1">
                    <a:lumMod val="75000"/>
                  </a:schemeClr>
                </a:solidFill>
              </a:rPr>
              <a:t>Both Pro-ID</a:t>
            </a:r>
            <a:r>
              <a:rPr lang="en-US" sz="1400" b="0" dirty="0">
                <a:solidFill>
                  <a:schemeClr val="tx1">
                    <a:lumMod val="75000"/>
                  </a:schemeClr>
                </a:solidFill>
              </a:rPr>
              <a:t>™ </a:t>
            </a:r>
            <a:r>
              <a:rPr lang="en-US" sz="1300" b="0" dirty="0">
                <a:solidFill>
                  <a:schemeClr val="tx1">
                    <a:lumMod val="75000"/>
                  </a:schemeClr>
                </a:solidFill>
              </a:rPr>
              <a:t>and Pro-Check</a:t>
            </a:r>
            <a:r>
              <a:rPr lang="en-US" sz="1400" b="0" dirty="0">
                <a:solidFill>
                  <a:schemeClr val="tx1">
                    <a:lumMod val="75000"/>
                  </a:schemeClr>
                </a:solidFill>
              </a:rPr>
              <a:t>™ </a:t>
            </a:r>
            <a:r>
              <a:rPr lang="en-US" sz="1300" b="0" dirty="0">
                <a:solidFill>
                  <a:schemeClr val="tx1">
                    <a:lumMod val="75000"/>
                  </a:schemeClr>
                </a:solidFill>
              </a:rPr>
              <a:t>can be disabled. Pro-ID</a:t>
            </a:r>
            <a:r>
              <a:rPr lang="en-US" sz="1400" b="0" dirty="0">
                <a:solidFill>
                  <a:schemeClr val="tx1">
                    <a:lumMod val="75000"/>
                  </a:schemeClr>
                </a:solidFill>
              </a:rPr>
              <a:t>™ </a:t>
            </a:r>
            <a:r>
              <a:rPr lang="en-US" sz="1300" b="0" dirty="0">
                <a:solidFill>
                  <a:schemeClr val="tx1">
                    <a:lumMod val="75000"/>
                  </a:schemeClr>
                </a:solidFill>
              </a:rPr>
              <a:t>can be active without Pro-Check</a:t>
            </a:r>
            <a:r>
              <a:rPr lang="en-US" sz="1400" b="0" dirty="0">
                <a:solidFill>
                  <a:schemeClr val="tx1">
                    <a:lumMod val="75000"/>
                  </a:schemeClr>
                </a:solidFill>
              </a:rPr>
              <a:t>™</a:t>
            </a:r>
            <a:r>
              <a:rPr lang="en-US" sz="1300" b="0" dirty="0">
                <a:solidFill>
                  <a:schemeClr val="tx1">
                    <a:lumMod val="75000"/>
                  </a:schemeClr>
                </a:solidFill>
              </a:rPr>
              <a:t>.</a:t>
            </a:r>
          </a:p>
          <a:p>
            <a:pPr marL="457200" algn="l"/>
            <a:endParaRPr lang="en-US" sz="1300" b="0" dirty="0">
              <a:solidFill>
                <a:schemeClr val="tx1">
                  <a:lumMod val="75000"/>
                </a:schemeClr>
              </a:solidFill>
            </a:endParaRPr>
          </a:p>
          <a:p>
            <a:pPr marL="457200" lvl="0" algn="l"/>
            <a:endParaRPr lang="en-US" sz="1300" b="0" dirty="0">
              <a:solidFill>
                <a:srgbClr val="000000">
                  <a:lumMod val="75000"/>
                  <a:lumOff val="25000"/>
                </a:srgbClr>
              </a:solidFill>
            </a:endParaRPr>
          </a:p>
        </p:txBody>
      </p:sp>
      <p:pic>
        <p:nvPicPr>
          <p:cNvPr id="3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173215" y="140945"/>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17848" y="3465348"/>
            <a:ext cx="2042902" cy="1236625"/>
          </a:xfrm>
          <a:prstGeom prst="rect">
            <a:avLst/>
          </a:prstGeom>
        </p:spPr>
      </p:pic>
      <p:sp>
        <p:nvSpPr>
          <p:cNvPr id="29" name="TextBox 28">
            <a:hlinkClick r:id="rId5" action="ppaction://hlinksldjump"/>
          </p:cNvPr>
          <p:cNvSpPr txBox="1"/>
          <p:nvPr/>
        </p:nvSpPr>
        <p:spPr>
          <a:xfrm>
            <a:off x="410542" y="6164756"/>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2" name="Picture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17848" y="1020072"/>
            <a:ext cx="1935341" cy="1989258"/>
          </a:xfrm>
          <a:prstGeom prst="rect">
            <a:avLst/>
          </a:prstGeom>
        </p:spPr>
      </p:pic>
    </p:spTree>
    <p:extLst>
      <p:ext uri="{BB962C8B-B14F-4D97-AF65-F5344CB8AC3E}">
        <p14:creationId xmlns:p14="http://schemas.microsoft.com/office/powerpoint/2010/main" val="285427513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a:solidFill>
                  <a:srgbClr val="009BC7"/>
                </a:solidFill>
              </a:rPr>
              <a:t>Reduce Cost to Clean</a:t>
            </a:r>
            <a:br>
              <a:rPr lang="en-US" altLang="en-US" sz="2800" dirty="0">
                <a:solidFill>
                  <a:srgbClr val="009BC7"/>
                </a:solidFill>
              </a:rPr>
            </a:br>
            <a:r>
              <a:rPr lang="en-US" altLang="en-US" sz="2000" b="0" dirty="0">
                <a:solidFill>
                  <a:srgbClr val="009BC7"/>
                </a:solidFill>
              </a:rPr>
              <a:t>Pro-Panel Advantage</a:t>
            </a: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sp>
        <p:nvSpPr>
          <p:cNvPr id="58" name="Rectangle 57"/>
          <p:cNvSpPr/>
          <p:nvPr/>
        </p:nvSpPr>
        <p:spPr>
          <a:xfrm>
            <a:off x="293081" y="1047334"/>
            <a:ext cx="6167542" cy="5139869"/>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rPr>
              <a:t>Supervisor Registration of Operator: </a:t>
            </a:r>
          </a:p>
          <a:p>
            <a:pPr lvl="1" algn="l">
              <a:spcAft>
                <a:spcPts val="600"/>
              </a:spcAft>
              <a:buSzPct val="70000"/>
            </a:pPr>
            <a:r>
              <a:rPr lang="en-US" sz="1400" b="0" dirty="0">
                <a:solidFill>
                  <a:schemeClr val="tx1">
                    <a:lumMod val="75000"/>
                  </a:schemeClr>
                </a:solidFill>
              </a:rPr>
              <a:t>Eliminate unauthorized use and its associated unaccountable damage and set equipment parameters to the operator’s skill and language</a:t>
            </a:r>
            <a:endParaRPr lang="en-US" sz="1000" b="0" dirty="0">
              <a:solidFill>
                <a:schemeClr val="tx1">
                  <a:lumMod val="75000"/>
                </a:schemeClr>
              </a:solidFill>
            </a:endParaRPr>
          </a:p>
          <a:p>
            <a:pPr marL="285750" indent="-285750" algn="l">
              <a:spcBef>
                <a:spcPts val="600"/>
              </a:spcBef>
              <a:buSzPct val="70000"/>
              <a:buFont typeface="Wingdings" pitchFamily="2" charset="2"/>
              <a:buChar char="q"/>
            </a:pPr>
            <a:r>
              <a:rPr lang="en-US" b="0" dirty="0">
                <a:solidFill>
                  <a:srgbClr val="009BC7"/>
                </a:solidFill>
              </a:rPr>
              <a:t>Pro-ID™ Operator Log-In: </a:t>
            </a:r>
          </a:p>
          <a:p>
            <a:pPr lvl="1" algn="l">
              <a:spcAft>
                <a:spcPts val="600"/>
              </a:spcAft>
              <a:buSzPct val="70000"/>
            </a:pPr>
            <a:r>
              <a:rPr lang="en-US" sz="1400" b="0" dirty="0">
                <a:solidFill>
                  <a:schemeClr val="tx1">
                    <a:lumMod val="75000"/>
                  </a:schemeClr>
                </a:solidFill>
              </a:rPr>
              <a:t>ID # passcode required to operate unit (3-9 digits).  Will set the unit up per the supervisors settings.  </a:t>
            </a:r>
            <a:r>
              <a:rPr lang="en-US" sz="1400" b="0" i="1" dirty="0">
                <a:solidFill>
                  <a:srgbClr val="FF0000"/>
                </a:solidFill>
              </a:rPr>
              <a:t>For operations using Pro-ID, the customer can set up a mode to allow emergency water recover during off hours.  Log In would be determined by Supervisor but could be “911” and could be set up as restricted to water recovery and propelling</a:t>
            </a:r>
            <a:r>
              <a:rPr lang="en-US" sz="1400" b="0" dirty="0">
                <a:solidFill>
                  <a:srgbClr val="FF0000"/>
                </a:solidFill>
              </a:rPr>
              <a:t>.  Capability of over 100 logins, can delete old logins.</a:t>
            </a:r>
            <a:endParaRPr lang="en-US" b="0" dirty="0">
              <a:solidFill>
                <a:srgbClr val="009BC7"/>
              </a:solidFill>
            </a:endParaRPr>
          </a:p>
          <a:p>
            <a:pPr marL="285750" indent="-285750" algn="l">
              <a:spcBef>
                <a:spcPts val="600"/>
              </a:spcBef>
              <a:spcAft>
                <a:spcPts val="0"/>
              </a:spcAft>
              <a:buSzPct val="70000"/>
              <a:buFont typeface="Wingdings" panose="05000000000000000000" pitchFamily="2" charset="2"/>
              <a:buChar char="q"/>
            </a:pPr>
            <a:r>
              <a:rPr lang="en-US" b="0" dirty="0">
                <a:solidFill>
                  <a:srgbClr val="009BC7"/>
                </a:solidFill>
              </a:rPr>
              <a:t>Operator Checklists: </a:t>
            </a:r>
          </a:p>
          <a:p>
            <a:pPr lvl="1" algn="l">
              <a:spcAft>
                <a:spcPts val="600"/>
              </a:spcAft>
              <a:buSzPct val="70000"/>
            </a:pPr>
            <a:r>
              <a:rPr lang="en-US" sz="1400" b="0" dirty="0">
                <a:solidFill>
                  <a:schemeClr val="tx1">
                    <a:lumMod val="75000"/>
                  </a:schemeClr>
                </a:solidFill>
              </a:rPr>
              <a:t>On-Board checklists will enable management to ensure the checklist is completed and who completed it.  Gives operators cues on things to check before beginning.  Can be downloaded to USB drive from control panel USB port.  Output of checklist info is in the Supervisor’s own language even if operators responded in their own language.</a:t>
            </a:r>
            <a:endParaRPr lang="en-US" sz="1100" b="0" dirty="0">
              <a:solidFill>
                <a:schemeClr val="tx1">
                  <a:lumMod val="75000"/>
                </a:schemeClr>
              </a:solidFill>
            </a:endParaRPr>
          </a:p>
          <a:p>
            <a:pPr marL="285750" indent="-285750" algn="l">
              <a:spcBef>
                <a:spcPts val="600"/>
              </a:spcBef>
              <a:buSzPct val="70000"/>
              <a:buFont typeface="Wingdings" pitchFamily="2" charset="2"/>
              <a:buChar char="q"/>
            </a:pPr>
            <a:r>
              <a:rPr lang="en-US" b="0" dirty="0">
                <a:solidFill>
                  <a:srgbClr val="009BC7"/>
                </a:solidFill>
              </a:rPr>
              <a:t>Set to Each Operators Skills and Language: </a:t>
            </a:r>
          </a:p>
          <a:p>
            <a:pPr lvl="1" algn="l">
              <a:spcAft>
                <a:spcPts val="600"/>
              </a:spcAft>
              <a:buSzPct val="70000"/>
            </a:pPr>
            <a:r>
              <a:rPr lang="en-US" sz="1400" b="0" dirty="0">
                <a:solidFill>
                  <a:schemeClr val="tx1">
                    <a:lumMod val="75000"/>
                  </a:schemeClr>
                </a:solidFill>
              </a:rPr>
              <a:t>Most written commentary and every checklist is set to the operator’s own language (1 of 28).  </a:t>
            </a:r>
          </a:p>
          <a:p>
            <a:pPr lvl="1" algn="l">
              <a:spcAft>
                <a:spcPts val="600"/>
              </a:spcAft>
              <a:buSzPct val="70000"/>
            </a:pPr>
            <a:endParaRPr lang="en-US" sz="1100" b="0" dirty="0">
              <a:solidFill>
                <a:schemeClr val="tx1"/>
              </a:solidFill>
            </a:endParaRP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02208" y="2370601"/>
            <a:ext cx="2005665" cy="1218747"/>
          </a:xfrm>
          <a:prstGeom prst="rect">
            <a:avLst/>
          </a:prstGeom>
        </p:spPr>
      </p:pic>
      <p:grpSp>
        <p:nvGrpSpPr>
          <p:cNvPr id="12" name="Group 11"/>
          <p:cNvGrpSpPr/>
          <p:nvPr/>
        </p:nvGrpSpPr>
        <p:grpSpPr>
          <a:xfrm>
            <a:off x="6543128" y="4944114"/>
            <a:ext cx="1931800" cy="1063692"/>
            <a:chOff x="-1825651" y="-374651"/>
            <a:chExt cx="12795302" cy="7607301"/>
          </a:xfrm>
        </p:grpSpPr>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25651" y="-374651"/>
              <a:ext cx="12795302" cy="7607301"/>
            </a:xfrm>
            <a:prstGeom prst="rect">
              <a:avLst/>
            </a:prstGeom>
          </p:spPr>
        </p:pic>
        <p:sp>
          <p:nvSpPr>
            <p:cNvPr id="11" name="Rectangle 10"/>
            <p:cNvSpPr/>
            <p:nvPr/>
          </p:nvSpPr>
          <p:spPr bwMode="auto">
            <a:xfrm>
              <a:off x="8609044" y="2444577"/>
              <a:ext cx="1474756" cy="192723"/>
            </a:xfrm>
            <a:prstGeom prst="rect">
              <a:avLst/>
            </a:prstGeom>
            <a:solidFill>
              <a:schemeClr val="accent6">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37" name="Rectangle 36"/>
            <p:cNvSpPr/>
            <p:nvPr/>
          </p:nvSpPr>
          <p:spPr bwMode="auto">
            <a:xfrm rot="5400000">
              <a:off x="7797895" y="3536593"/>
              <a:ext cx="1805428" cy="259443"/>
            </a:xfrm>
            <a:prstGeom prst="rect">
              <a:avLst/>
            </a:prstGeom>
            <a:solidFill>
              <a:schemeClr val="accent6">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38" name="Rectangle 37"/>
            <p:cNvSpPr/>
            <p:nvPr/>
          </p:nvSpPr>
          <p:spPr bwMode="auto">
            <a:xfrm rot="10800000">
              <a:off x="8223992" y="4340067"/>
              <a:ext cx="1805428" cy="259443"/>
            </a:xfrm>
            <a:prstGeom prst="rect">
              <a:avLst/>
            </a:prstGeom>
            <a:solidFill>
              <a:schemeClr val="accent6">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39" name="Rectangle 38"/>
            <p:cNvSpPr/>
            <p:nvPr/>
          </p:nvSpPr>
          <p:spPr bwMode="auto">
            <a:xfrm rot="5400000">
              <a:off x="9357646" y="3365359"/>
              <a:ext cx="2104350" cy="363957"/>
            </a:xfrm>
            <a:prstGeom prst="rect">
              <a:avLst/>
            </a:prstGeom>
            <a:solidFill>
              <a:schemeClr val="accent6">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grpSp>
      <p:pic>
        <p:nvPicPr>
          <p:cNvPr id="1026" name="Picture 2" descr="image00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543127" y="3645297"/>
            <a:ext cx="1931801" cy="115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83426" y="1081010"/>
            <a:ext cx="1991501" cy="1201539"/>
          </a:xfrm>
          <a:prstGeom prst="rect">
            <a:avLst/>
          </a:prstGeom>
        </p:spPr>
      </p:pic>
      <p:sp>
        <p:nvSpPr>
          <p:cNvPr id="27" name="TextBox 26">
            <a:hlinkClick r:id="rId7" action="ppaction://hlinksldjump"/>
          </p:cNvPr>
          <p:cNvSpPr txBox="1"/>
          <p:nvPr/>
        </p:nvSpPr>
        <p:spPr>
          <a:xfrm>
            <a:off x="388240" y="626361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215556074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a:solidFill>
                  <a:srgbClr val="009BC7"/>
                </a:solidFill>
              </a:rPr>
              <a:t>Reduce Cost to Clean</a:t>
            </a:r>
            <a:br>
              <a:rPr lang="en-US" altLang="en-US" sz="2800" dirty="0">
                <a:solidFill>
                  <a:srgbClr val="009BC7"/>
                </a:solidFill>
              </a:rPr>
            </a:br>
            <a:r>
              <a:rPr lang="en-US" altLang="en-US" sz="2000" b="0" dirty="0">
                <a:solidFill>
                  <a:srgbClr val="009BC7"/>
                </a:solidFill>
              </a:rPr>
              <a:t>Pro-Panel Advantage</a:t>
            </a: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grpSp>
        <p:nvGrpSpPr>
          <p:cNvPr id="17" name="Group 16"/>
          <p:cNvGrpSpPr/>
          <p:nvPr/>
        </p:nvGrpSpPr>
        <p:grpSpPr>
          <a:xfrm>
            <a:off x="599267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pic>
        <p:nvPicPr>
          <p:cNvPr id="3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89615" y="73443"/>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Rectangle 57"/>
          <p:cNvSpPr/>
          <p:nvPr/>
        </p:nvSpPr>
        <p:spPr>
          <a:xfrm>
            <a:off x="293081" y="1047334"/>
            <a:ext cx="6167542" cy="3816429"/>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rPr>
              <a:t>Illuminated Control Buttons Highly Visible</a:t>
            </a:r>
          </a:p>
          <a:p>
            <a:pPr lvl="1" algn="l">
              <a:spcAft>
                <a:spcPts val="600"/>
              </a:spcAft>
              <a:buSzPct val="70000"/>
            </a:pPr>
            <a:r>
              <a:rPr lang="en-US" sz="1400" b="0" dirty="0">
                <a:solidFill>
                  <a:schemeClr val="tx1">
                    <a:lumMod val="75000"/>
                  </a:schemeClr>
                </a:solidFill>
              </a:rPr>
              <a:t>Most warehouse and many places in manufacturing sites are not well lighted to save overall cost of operation.  The Pro-Panel’s unique surface provides EXCELLENT visibility in low light applications.  Always know where the controls are, no guesswork.  </a:t>
            </a:r>
            <a:r>
              <a:rPr lang="en-US" sz="1400" i="1" dirty="0">
                <a:solidFill>
                  <a:schemeClr val="tx1">
                    <a:lumMod val="75000"/>
                  </a:schemeClr>
                </a:solidFill>
              </a:rPr>
              <a:t>NEVER LEFT IN THE DARK TRYING TO FIGURE OUT WHAT BUTTON TO PUSH</a:t>
            </a:r>
            <a:r>
              <a:rPr lang="en-US" sz="1400" b="0" dirty="0">
                <a:solidFill>
                  <a:schemeClr val="tx1">
                    <a:lumMod val="75000"/>
                  </a:schemeClr>
                </a:solidFill>
              </a:rPr>
              <a:t>.</a:t>
            </a:r>
            <a:endParaRPr lang="en-US" sz="1000" b="0" dirty="0">
              <a:solidFill>
                <a:schemeClr val="tx1">
                  <a:lumMod val="75000"/>
                </a:schemeClr>
              </a:solidFill>
            </a:endParaRPr>
          </a:p>
          <a:p>
            <a:pPr marL="285750" indent="-285750" algn="l">
              <a:spcBef>
                <a:spcPts val="600"/>
              </a:spcBef>
              <a:buSzPct val="70000"/>
              <a:buFont typeface="Wingdings" pitchFamily="2" charset="2"/>
              <a:buChar char="q"/>
            </a:pPr>
            <a:r>
              <a:rPr lang="en-US" b="0" dirty="0">
                <a:solidFill>
                  <a:srgbClr val="009BC7"/>
                </a:solidFill>
              </a:rPr>
              <a:t>Gloves are not a Barrier to Operation: </a:t>
            </a:r>
          </a:p>
          <a:p>
            <a:pPr lvl="1" algn="l">
              <a:spcAft>
                <a:spcPts val="600"/>
              </a:spcAft>
              <a:buSzPct val="70000"/>
            </a:pPr>
            <a:r>
              <a:rPr lang="en-US" sz="1400" b="0" dirty="0">
                <a:solidFill>
                  <a:schemeClr val="tx1">
                    <a:lumMod val="75000"/>
                  </a:schemeClr>
                </a:solidFill>
              </a:rPr>
              <a:t>The touch screen of the Pro-Panel is of a </a:t>
            </a:r>
            <a:r>
              <a:rPr lang="en-US" sz="1400" b="0" dirty="0">
                <a:solidFill>
                  <a:srgbClr val="FF0000"/>
                </a:solidFill>
              </a:rPr>
              <a:t>durable “Resistive” construction…allowing the use of gloves during operation,  Smart Phones are “Conductive” screens which allow </a:t>
            </a:r>
            <a:r>
              <a:rPr lang="en-US" sz="1400" b="0" dirty="0">
                <a:solidFill>
                  <a:schemeClr val="tx1">
                    <a:lumMod val="75000"/>
                  </a:schemeClr>
                </a:solidFill>
              </a:rPr>
              <a:t>use only with bare hands or specially made gloves.</a:t>
            </a:r>
            <a:endParaRPr lang="en-US" sz="1100" b="0" dirty="0">
              <a:solidFill>
                <a:schemeClr val="tx1">
                  <a:lumMod val="75000"/>
                </a:schemeClr>
              </a:solidFill>
            </a:endParaRPr>
          </a:p>
          <a:p>
            <a:pPr marL="285750" indent="-285750" algn="l">
              <a:spcBef>
                <a:spcPts val="600"/>
              </a:spcBef>
              <a:buSzPct val="70000"/>
              <a:buFont typeface="Wingdings" pitchFamily="2" charset="2"/>
              <a:buChar char="q"/>
            </a:pPr>
            <a:r>
              <a:rPr lang="en-US" b="0" dirty="0">
                <a:solidFill>
                  <a:srgbClr val="009BC7"/>
                </a:solidFill>
              </a:rPr>
              <a:t>On-Board Training Videos: </a:t>
            </a:r>
          </a:p>
          <a:p>
            <a:pPr lvl="1" algn="l">
              <a:spcAft>
                <a:spcPts val="600"/>
              </a:spcAft>
              <a:buSzPct val="70000"/>
            </a:pPr>
            <a:r>
              <a:rPr lang="en-US" sz="1400" b="0" dirty="0">
                <a:solidFill>
                  <a:schemeClr val="tx1">
                    <a:lumMod val="75000"/>
                  </a:schemeClr>
                </a:solidFill>
              </a:rPr>
              <a:t>On-Board videos enable the operator to learn how to operate the basic cleaning functions and refresh their skills after time off to ensure proper operating and basic maintenance procedures are followed</a:t>
            </a:r>
            <a:endParaRPr lang="en-US" sz="1600" b="0" dirty="0">
              <a:solidFill>
                <a:schemeClr val="tx1">
                  <a:lumMod val="75000"/>
                </a:schemeClr>
              </a:solidFill>
            </a:endParaRPr>
          </a:p>
        </p:txBody>
      </p:sp>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75610" y="3351856"/>
            <a:ext cx="2131718" cy="1273831"/>
          </a:xfrm>
          <a:prstGeom prst="rect">
            <a:avLst/>
          </a:prstGeom>
        </p:spPr>
      </p:pic>
      <p:sp>
        <p:nvSpPr>
          <p:cNvPr id="20" name="TextBox 19">
            <a:hlinkClick r:id="rId5" action="ppaction://hlinksldjump"/>
          </p:cNvPr>
          <p:cNvSpPr txBox="1"/>
          <p:nvPr/>
        </p:nvSpPr>
        <p:spPr>
          <a:xfrm>
            <a:off x="499752" y="6204380"/>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5" name="Picture 4"/>
          <p:cNvPicPr>
            <a:picLocks noChangeAspect="1"/>
          </p:cNvPicPr>
          <p:nvPr/>
        </p:nvPicPr>
        <p:blipFill>
          <a:blip r:embed="rId6"/>
          <a:stretch>
            <a:fillRect/>
          </a:stretch>
        </p:blipFill>
        <p:spPr>
          <a:xfrm>
            <a:off x="6575610" y="1365379"/>
            <a:ext cx="2172233" cy="1267136"/>
          </a:xfrm>
          <a:prstGeom prst="rect">
            <a:avLst/>
          </a:prstGeom>
        </p:spPr>
      </p:pic>
    </p:spTree>
    <p:extLst>
      <p:ext uri="{BB962C8B-B14F-4D97-AF65-F5344CB8AC3E}">
        <p14:creationId xmlns:p14="http://schemas.microsoft.com/office/powerpoint/2010/main" val="354088291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a:solidFill>
                  <a:srgbClr val="009BC7"/>
                </a:solidFill>
              </a:rPr>
              <a:t>Reduce Cost to Clean</a:t>
            </a:r>
            <a:br>
              <a:rPr lang="en-US" altLang="en-US" sz="2800" dirty="0">
                <a:solidFill>
                  <a:srgbClr val="009BC7"/>
                </a:solidFill>
              </a:rPr>
            </a:br>
            <a:r>
              <a:rPr lang="en-US" altLang="en-US" sz="2000" b="0" dirty="0">
                <a:solidFill>
                  <a:srgbClr val="009BC7"/>
                </a:solidFill>
              </a:rPr>
              <a:t>Pro-Panel Advantage</a:t>
            </a: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pic>
        <p:nvPicPr>
          <p:cNvPr id="3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45409" y="95398"/>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Rectangle 57"/>
          <p:cNvSpPr/>
          <p:nvPr/>
        </p:nvSpPr>
        <p:spPr>
          <a:xfrm>
            <a:off x="293081" y="1169254"/>
            <a:ext cx="5957975" cy="3754874"/>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rPr>
              <a:t>Rear View Camera with PerformanceView™: </a:t>
            </a:r>
          </a:p>
          <a:p>
            <a:pPr lvl="1" algn="l">
              <a:spcAft>
                <a:spcPts val="600"/>
              </a:spcAft>
              <a:buSzPct val="70000"/>
            </a:pPr>
            <a:r>
              <a:rPr lang="en-US" sz="1400" b="0" dirty="0">
                <a:solidFill>
                  <a:schemeClr val="tx1">
                    <a:lumMod val="75000"/>
                  </a:schemeClr>
                </a:solidFill>
              </a:rPr>
              <a:t>View cleaning performance during operation and view behind the machine in reverse to avoid equipment and facility damage.</a:t>
            </a:r>
          </a:p>
          <a:p>
            <a:pPr lvl="1" algn="l">
              <a:spcAft>
                <a:spcPts val="600"/>
              </a:spcAft>
              <a:buSzPct val="70000"/>
            </a:pPr>
            <a:r>
              <a:rPr lang="en-US" sz="1400" b="0" dirty="0">
                <a:solidFill>
                  <a:schemeClr val="tx1">
                    <a:lumMod val="75000"/>
                  </a:schemeClr>
                </a:solidFill>
              </a:rPr>
              <a:t>	New: Guidelines are incorporated into camera</a:t>
            </a:r>
            <a:endParaRPr lang="en-US" sz="1600" b="0" dirty="0">
              <a:solidFill>
                <a:schemeClr val="tx1">
                  <a:lumMod val="75000"/>
                </a:schemeClr>
              </a:solidFill>
            </a:endParaRPr>
          </a:p>
          <a:p>
            <a:pPr marL="285750" indent="-285750" algn="l">
              <a:spcBef>
                <a:spcPts val="1200"/>
              </a:spcBef>
              <a:buSzPct val="70000"/>
              <a:buFont typeface="Wingdings" pitchFamily="2" charset="2"/>
              <a:buChar char="q"/>
            </a:pPr>
            <a:endParaRPr lang="en-US" b="0" dirty="0">
              <a:solidFill>
                <a:srgbClr val="009BC7"/>
              </a:solidFill>
            </a:endParaRPr>
          </a:p>
          <a:p>
            <a:pPr marL="285750" indent="-285750" algn="l">
              <a:spcBef>
                <a:spcPts val="1200"/>
              </a:spcBef>
              <a:buSzPct val="70000"/>
              <a:buFont typeface="Wingdings" pitchFamily="2" charset="2"/>
              <a:buChar char="q"/>
            </a:pPr>
            <a:endParaRPr lang="en-US" b="0" dirty="0">
              <a:solidFill>
                <a:srgbClr val="009BC7"/>
              </a:solidFill>
            </a:endParaRPr>
          </a:p>
          <a:p>
            <a:pPr marL="285750" indent="-285750" algn="l">
              <a:spcBef>
                <a:spcPts val="1200"/>
              </a:spcBef>
              <a:buSzPct val="70000"/>
              <a:buFont typeface="Wingdings" pitchFamily="2" charset="2"/>
              <a:buChar char="q"/>
            </a:pPr>
            <a:endParaRPr lang="en-US" b="0" dirty="0">
              <a:solidFill>
                <a:srgbClr val="009BC7"/>
              </a:solidFill>
            </a:endParaRPr>
          </a:p>
          <a:p>
            <a:pPr marL="285750" indent="-285750" algn="l">
              <a:spcBef>
                <a:spcPts val="1200"/>
              </a:spcBef>
              <a:buSzPct val="70000"/>
              <a:buFont typeface="Wingdings" pitchFamily="2" charset="2"/>
              <a:buChar char="q"/>
            </a:pPr>
            <a:r>
              <a:rPr lang="en-US" b="0" dirty="0">
                <a:solidFill>
                  <a:srgbClr val="009BC7"/>
                </a:solidFill>
              </a:rPr>
              <a:t>Zone Settings™: </a:t>
            </a:r>
          </a:p>
          <a:p>
            <a:pPr lvl="1" algn="l">
              <a:spcAft>
                <a:spcPts val="600"/>
              </a:spcAft>
              <a:buSzPct val="70000"/>
            </a:pPr>
            <a:r>
              <a:rPr lang="en-US" sz="1400" b="0" dirty="0">
                <a:solidFill>
                  <a:schemeClr val="tx1">
                    <a:lumMod val="75000"/>
                  </a:schemeClr>
                </a:solidFill>
              </a:rPr>
              <a:t>Customers can set specific ZONES in their building or set by performance level, or any other combination of characteristics.  Note: new functions can be named, but only in one language and will not change by operator</a:t>
            </a:r>
            <a:endParaRPr lang="en-US" sz="1600" b="0" dirty="0">
              <a:solidFill>
                <a:schemeClr val="tx1">
                  <a:lumMod val="75000"/>
                </a:schemeClr>
              </a:solidFill>
            </a:endParaRPr>
          </a:p>
        </p:txBody>
      </p:sp>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34342" y="2341447"/>
            <a:ext cx="2365061" cy="1410488"/>
          </a:xfrm>
          <a:prstGeom prst="rect">
            <a:avLst/>
          </a:prstGeom>
        </p:spPr>
      </p:pic>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01522" y="1416382"/>
            <a:ext cx="2910741" cy="1501926"/>
          </a:xfrm>
          <a:prstGeom prst="rect">
            <a:avLst/>
          </a:prstGeom>
        </p:spPr>
      </p:pic>
      <p:sp>
        <p:nvSpPr>
          <p:cNvPr id="13" name="TextBox 12">
            <a:hlinkClick r:id="rId6" action="ppaction://hlinksldjump"/>
          </p:cNvPr>
          <p:cNvSpPr txBox="1"/>
          <p:nvPr/>
        </p:nvSpPr>
        <p:spPr>
          <a:xfrm>
            <a:off x="432845" y="6243162"/>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3" name="Picture 2"/>
          <p:cNvPicPr>
            <a:picLocks noChangeAspect="1"/>
          </p:cNvPicPr>
          <p:nvPr/>
        </p:nvPicPr>
        <p:blipFill>
          <a:blip r:embed="rId7"/>
          <a:stretch>
            <a:fillRect/>
          </a:stretch>
        </p:blipFill>
        <p:spPr>
          <a:xfrm>
            <a:off x="6169063" y="3602166"/>
            <a:ext cx="2743200" cy="1600200"/>
          </a:xfrm>
          <a:prstGeom prst="rect">
            <a:avLst/>
          </a:prstGeom>
        </p:spPr>
      </p:pic>
    </p:spTree>
    <p:extLst>
      <p:ext uri="{BB962C8B-B14F-4D97-AF65-F5344CB8AC3E}">
        <p14:creationId xmlns:p14="http://schemas.microsoft.com/office/powerpoint/2010/main" val="64136496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3375" y="2963863"/>
            <a:ext cx="8511080" cy="1471612"/>
          </a:xfrm>
        </p:spPr>
        <p:txBody>
          <a:bodyPr/>
          <a:lstStyle/>
          <a:p>
            <a:r>
              <a:rPr lang="en-US" dirty="0">
                <a:solidFill>
                  <a:srgbClr val="009BC7"/>
                </a:solidFill>
              </a:rPr>
              <a:t>Maintain Health and Safety</a:t>
            </a:r>
          </a:p>
        </p:txBody>
      </p:sp>
      <p:sp>
        <p:nvSpPr>
          <p:cNvPr id="5" name="Subtitle 4"/>
          <p:cNvSpPr>
            <a:spLocks noGrp="1"/>
          </p:cNvSpPr>
          <p:nvPr>
            <p:ph type="subTitle" idx="1"/>
          </p:nvPr>
        </p:nvSpPr>
        <p:spPr/>
        <p:txBody>
          <a:bodyPr/>
          <a:lstStyle/>
          <a:p>
            <a:endParaRPr lang="en-US" dirty="0"/>
          </a:p>
        </p:txBody>
      </p:sp>
      <p:sp>
        <p:nvSpPr>
          <p:cNvPr id="8" name="TextBox 7">
            <a:hlinkClick r:id="rId3" action="ppaction://hlinksldjump"/>
          </p:cNvPr>
          <p:cNvSpPr txBox="1"/>
          <p:nvPr/>
        </p:nvSpPr>
        <p:spPr>
          <a:xfrm>
            <a:off x="447714" y="6235728"/>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345951894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dirty="0">
                <a:solidFill>
                  <a:srgbClr val="009BC7"/>
                </a:solidFill>
                <a:latin typeface="Arial" pitchFamily="34" charset="0"/>
              </a:rPr>
              <a:t>Maintain Health and Safety</a:t>
            </a:r>
          </a:p>
          <a:p>
            <a:pPr>
              <a:defRPr/>
            </a:pPr>
            <a:r>
              <a:rPr lang="en-US" sz="2000" b="0" dirty="0">
                <a:solidFill>
                  <a:srgbClr val="009BC7"/>
                </a:solidFill>
                <a:latin typeface="Arial" pitchFamily="34" charset="0"/>
              </a:rPr>
              <a:t>Facility</a:t>
            </a: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58" name="Rectangle 57"/>
          <p:cNvSpPr/>
          <p:nvPr/>
        </p:nvSpPr>
        <p:spPr>
          <a:xfrm>
            <a:off x="293080" y="1115336"/>
            <a:ext cx="8532282" cy="5047536"/>
          </a:xfrm>
          <a:prstGeom prst="rect">
            <a:avLst/>
          </a:prstGeom>
        </p:spPr>
        <p:txBody>
          <a:bodyPr wrap="square">
            <a:spAutoFit/>
          </a:bodyPr>
          <a:lstStyle/>
          <a:p>
            <a:pPr algn="l">
              <a:buSzPct val="70000"/>
            </a:pPr>
            <a:r>
              <a:rPr lang="en-US" sz="2000" b="0" dirty="0">
                <a:solidFill>
                  <a:srgbClr val="009BC7"/>
                </a:solidFill>
              </a:rPr>
              <a:t>CERTIFICATIONS: </a:t>
            </a:r>
          </a:p>
          <a:p>
            <a:pPr algn="l">
              <a:buSzPct val="70000"/>
            </a:pPr>
            <a:endParaRPr lang="en-US" sz="2000" b="0" dirty="0">
              <a:solidFill>
                <a:srgbClr val="009BC7"/>
              </a:solidFill>
            </a:endParaRPr>
          </a:p>
          <a:p>
            <a:pPr marL="285750" lvl="0" indent="-285750" algn="l">
              <a:buSzPct val="70000"/>
              <a:buFont typeface="Wingdings" pitchFamily="2" charset="2"/>
              <a:buChar char="q"/>
            </a:pPr>
            <a:r>
              <a:rPr lang="en-US" b="0" dirty="0">
                <a:solidFill>
                  <a:srgbClr val="009BC7"/>
                </a:solidFill>
              </a:rPr>
              <a:t>UL APPROVED: </a:t>
            </a:r>
          </a:p>
          <a:p>
            <a:pPr marL="742950" indent="-285750" algn="l">
              <a:buFont typeface="Wingdings" pitchFamily="2" charset="2"/>
              <a:buChar char="§"/>
            </a:pPr>
            <a:r>
              <a:rPr lang="en-US" sz="1300" b="0" dirty="0">
                <a:solidFill>
                  <a:schemeClr val="tx1">
                    <a:lumMod val="75000"/>
                  </a:schemeClr>
                </a:solidFill>
              </a:rPr>
              <a:t>Independently tested and certified by Underwriters Laboratories (UL) to UL Type G, LP, D, LPS</a:t>
            </a:r>
          </a:p>
          <a:p>
            <a:pPr marL="457200" lvl="0" algn="l"/>
            <a:endParaRPr lang="en-US" sz="1300" b="0" dirty="0">
              <a:solidFill>
                <a:schemeClr val="tx1">
                  <a:lumMod val="75000"/>
                </a:schemeClr>
              </a:solidFill>
            </a:endParaRPr>
          </a:p>
          <a:p>
            <a:pPr marL="742950" lvl="0" indent="-285750" algn="l">
              <a:buFont typeface="Wingdings" pitchFamily="2" charset="2"/>
              <a:buChar char="§"/>
            </a:pPr>
            <a:r>
              <a:rPr lang="en-US" sz="1300" b="0" dirty="0">
                <a:solidFill>
                  <a:schemeClr val="tx1">
                    <a:lumMod val="75000"/>
                  </a:schemeClr>
                </a:solidFill>
              </a:rPr>
              <a:t>Reduce risk of slip-and-fall accidents with ec-H2O™ technology certified by NFSI (National Floor Safety Institute) for delivering a high traction floor surface when used.</a:t>
            </a:r>
          </a:p>
          <a:p>
            <a:pPr marL="742950" lvl="0" indent="-285750" algn="l">
              <a:buFont typeface="Wingdings" pitchFamily="2" charset="2"/>
              <a:buChar char="§"/>
            </a:pPr>
            <a:endParaRPr lang="en-US" sz="1300" b="0" dirty="0">
              <a:solidFill>
                <a:schemeClr val="tx1">
                  <a:lumMod val="75000"/>
                </a:schemeClr>
              </a:solidFill>
            </a:endParaRPr>
          </a:p>
          <a:p>
            <a:pPr marL="742950" lvl="0" indent="-285750" algn="l">
              <a:buFont typeface="Wingdings" pitchFamily="2" charset="2"/>
              <a:buChar char="§"/>
            </a:pPr>
            <a:r>
              <a:rPr lang="en-US" sz="1300" b="0" dirty="0">
                <a:solidFill>
                  <a:schemeClr val="tx1">
                    <a:lumMod val="75000"/>
                  </a:schemeClr>
                </a:solidFill>
              </a:rPr>
              <a:t>ec-H2O™  technology is approved safe by NSF International for use in food, beverage and drug processing locations</a:t>
            </a:r>
          </a:p>
          <a:p>
            <a:pPr marL="742950" lvl="0" indent="-285750" algn="l">
              <a:buFont typeface="Wingdings" pitchFamily="2" charset="2"/>
              <a:buChar char="§"/>
            </a:pPr>
            <a:endParaRPr lang="en-US" sz="1300" b="0" dirty="0">
              <a:solidFill>
                <a:srgbClr val="000000">
                  <a:lumMod val="75000"/>
                  <a:lumOff val="25000"/>
                </a:srgbClr>
              </a:solidFill>
            </a:endParaRPr>
          </a:p>
          <a:p>
            <a:pPr marL="285750" lvl="0" indent="-285750" algn="l">
              <a:buSzPct val="70000"/>
              <a:buFont typeface="Wingdings" pitchFamily="2" charset="2"/>
              <a:buChar char="q"/>
            </a:pPr>
            <a:endParaRPr lang="en-US" b="0" dirty="0">
              <a:solidFill>
                <a:srgbClr val="009BC7"/>
              </a:solidFill>
            </a:endParaRPr>
          </a:p>
          <a:p>
            <a:pPr marL="285750" lvl="0" indent="-285750" algn="l">
              <a:buSzPct val="70000"/>
              <a:buFont typeface="Wingdings" pitchFamily="2" charset="2"/>
              <a:buChar char="q"/>
            </a:pPr>
            <a:endParaRPr lang="en-US" b="0" dirty="0">
              <a:solidFill>
                <a:srgbClr val="009BC7"/>
              </a:solidFill>
            </a:endParaRPr>
          </a:p>
          <a:p>
            <a:pPr marL="285750" lvl="0" indent="-285750" algn="l">
              <a:buSzPct val="70000"/>
              <a:buFont typeface="Wingdings" pitchFamily="2" charset="2"/>
              <a:buChar char="q"/>
            </a:pPr>
            <a:endParaRPr lang="en-US" b="0" dirty="0">
              <a:solidFill>
                <a:srgbClr val="009BC7"/>
              </a:solidFill>
            </a:endParaRPr>
          </a:p>
          <a:p>
            <a:pPr marL="285750" lvl="0" indent="-285750" algn="l">
              <a:buSzPct val="70000"/>
              <a:buFont typeface="Wingdings" pitchFamily="2" charset="2"/>
              <a:buChar char="q"/>
            </a:pPr>
            <a:endParaRPr lang="en-US" b="0" dirty="0">
              <a:solidFill>
                <a:srgbClr val="009BC7"/>
              </a:solidFill>
            </a:endParaRPr>
          </a:p>
          <a:p>
            <a:pPr marL="285750" lvl="0" indent="-285750" algn="l">
              <a:buSzPct val="70000"/>
              <a:buFont typeface="Wingdings" pitchFamily="2" charset="2"/>
              <a:buChar char="q"/>
            </a:pPr>
            <a:endParaRPr lang="en-US" b="0" dirty="0">
              <a:solidFill>
                <a:srgbClr val="009BC7"/>
              </a:solidFill>
            </a:endParaRPr>
          </a:p>
          <a:p>
            <a:pPr marL="285750" lvl="0" indent="-285750" algn="l">
              <a:buSzPct val="70000"/>
              <a:buFont typeface="Wingdings" pitchFamily="2" charset="2"/>
              <a:buChar char="q"/>
            </a:pPr>
            <a:r>
              <a:rPr lang="en-US" b="0" dirty="0">
                <a:solidFill>
                  <a:srgbClr val="009BC7"/>
                </a:solidFill>
              </a:rPr>
              <a:t>Overhead-guard (Optional): </a:t>
            </a:r>
          </a:p>
          <a:p>
            <a:pPr marL="742950" lvl="0" indent="-285750" algn="l">
              <a:buFont typeface="Wingdings" pitchFamily="2" charset="2"/>
              <a:buChar char="§"/>
            </a:pPr>
            <a:r>
              <a:rPr lang="en-US" sz="1300" b="0" dirty="0">
                <a:solidFill>
                  <a:schemeClr val="tx1">
                    <a:lumMod val="75000"/>
                  </a:schemeClr>
                </a:solidFill>
              </a:rPr>
              <a:t>Protect operator by shielding from falling debris.</a:t>
            </a:r>
          </a:p>
          <a:p>
            <a:pPr marL="457200" lvl="0" algn="l"/>
            <a:endParaRPr lang="en-US" sz="1300" b="0" dirty="0">
              <a:solidFill>
                <a:schemeClr val="tx1">
                  <a:lumMod val="75000"/>
                </a:schemeClr>
              </a:solidFill>
            </a:endParaRPr>
          </a:p>
          <a:p>
            <a:pPr marL="457200" lvl="0" algn="l"/>
            <a:endParaRPr lang="en-US" sz="1300" b="0" dirty="0">
              <a:solidFill>
                <a:srgbClr val="000000">
                  <a:lumMod val="75000"/>
                  <a:lumOff val="25000"/>
                </a:srgbClr>
              </a:solidFill>
            </a:endParaRPr>
          </a:p>
          <a:p>
            <a:pPr marL="742950" lvl="0" indent="-285750" algn="l">
              <a:buFont typeface="Wingdings" pitchFamily="2" charset="2"/>
              <a:buChar char="§"/>
            </a:pPr>
            <a:endParaRPr lang="en-US" sz="1300" b="0" dirty="0">
              <a:solidFill>
                <a:schemeClr val="bg2">
                  <a:lumMod val="75000"/>
                  <a:lumOff val="25000"/>
                </a:schemeClr>
              </a:solidFill>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68503" y="3706999"/>
            <a:ext cx="663875" cy="1073674"/>
          </a:xfrm>
          <a:prstGeom prst="rect">
            <a:avLst/>
          </a:prstGeom>
          <a:ln>
            <a:noFill/>
          </a:ln>
          <a:effectLst>
            <a:outerShdw blurRad="152400" dist="762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02069" y="3913425"/>
            <a:ext cx="801043" cy="801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descr="http://www.ul.com/global/digitalassets/images/content/corporate/aboutul/offeringsoverview/ulmarks/bolder.gif"/>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56709" t="9536" b="23069"/>
          <a:stretch/>
        </p:blipFill>
        <p:spPr bwMode="auto">
          <a:xfrm>
            <a:off x="3296493" y="3915600"/>
            <a:ext cx="872917" cy="87235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168381" y="91851"/>
            <a:ext cx="924384" cy="89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Slide Number Placeholder 7"/>
          <p:cNvSpPr txBox="1">
            <a:spLocks/>
          </p:cNvSpPr>
          <p:nvPr/>
        </p:nvSpPr>
        <p:spPr>
          <a:xfrm>
            <a:off x="7010400" y="0"/>
            <a:ext cx="2133600" cy="365125"/>
          </a:xfrm>
          <a:prstGeom prst="rect">
            <a:avLst/>
          </a:prstGeom>
        </p:spPr>
        <p:txBody>
          <a:bodyPr/>
          <a:lstStyle>
            <a:defPPr>
              <a:defRPr lang="en-US"/>
            </a:defPPr>
            <a:lvl1pPr algn="ctr" rtl="0" fontAlgn="base">
              <a:spcBef>
                <a:spcPct val="0"/>
              </a:spcBef>
              <a:spcAft>
                <a:spcPct val="0"/>
              </a:spcAft>
              <a:defRPr b="1" kern="1200">
                <a:solidFill>
                  <a:srgbClr val="4D4F53"/>
                </a:solidFill>
                <a:latin typeface="Arial" charset="0"/>
                <a:ea typeface="ＭＳ Ｐゴシック" charset="-128"/>
                <a:cs typeface="+mn-cs"/>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pPr algn="r"/>
            <a:fld id="{0BF5C943-C3DC-48BA-A31C-B2991501F5CE}" type="slidenum">
              <a:rPr lang="en-US" sz="1100" b="0" smtClean="0"/>
              <a:pPr algn="r"/>
              <a:t>26</a:t>
            </a:fld>
            <a:endParaRPr lang="en-US" sz="1100" b="0" dirty="0"/>
          </a:p>
        </p:txBody>
      </p:sp>
      <p:pic>
        <p:nvPicPr>
          <p:cNvPr id="2" name="Picture 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22864" y="4021165"/>
            <a:ext cx="2050732" cy="1820517"/>
          </a:xfrm>
          <a:prstGeom prst="rect">
            <a:avLst/>
          </a:prstGeom>
        </p:spPr>
      </p:pic>
      <p:sp>
        <p:nvSpPr>
          <p:cNvPr id="26" name="TextBox 25">
            <a:hlinkClick r:id="rId8" action="ppaction://hlinksldjump"/>
          </p:cNvPr>
          <p:cNvSpPr txBox="1"/>
          <p:nvPr/>
        </p:nvSpPr>
        <p:spPr>
          <a:xfrm>
            <a:off x="417977" y="6217942"/>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361530270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305299" y="1527175"/>
            <a:ext cx="4562475" cy="4645025"/>
          </a:xfrm>
        </p:spPr>
        <p:txBody>
          <a:bodyPr/>
          <a:lstStyle/>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Soft Cushioned Corner Rollers </a:t>
            </a:r>
            <a:r>
              <a:rPr lang="en-US" altLang="en-US" sz="1800" dirty="0">
                <a:solidFill>
                  <a:schemeClr val="tx1">
                    <a:lumMod val="75000"/>
                  </a:schemeClr>
                </a:solidFill>
                <a:latin typeface="Arial" pitchFamily="34" charset="0"/>
                <a:cs typeface="Arial" pitchFamily="34" charset="0"/>
              </a:rPr>
              <a:t>– soften the impact on the facility when the machine runs accidentally strikes a wall or racking.  Front and back of machine.</a:t>
            </a:r>
          </a:p>
          <a:p>
            <a:pPr>
              <a:buFont typeface="Wingdings" panose="05000000000000000000" pitchFamily="2" charset="2"/>
              <a:buChar char="§"/>
            </a:pPr>
            <a:endParaRPr lang="en-US" altLang="en-US" sz="1800" dirty="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dirty="0">
              <a:solidFill>
                <a:schemeClr val="tx1">
                  <a:lumMod val="75000"/>
                </a:schemeClr>
              </a:solidFill>
              <a:latin typeface="Arial" pitchFamily="34" charset="0"/>
              <a:cs typeface="Arial" pitchFamily="34" charset="0"/>
            </a:endParaRPr>
          </a:p>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Extraordinary Water Recovery </a:t>
            </a:r>
            <a:r>
              <a:rPr lang="en-US" altLang="en-US" sz="1800" dirty="0">
                <a:solidFill>
                  <a:schemeClr val="tx1">
                    <a:lumMod val="75000"/>
                  </a:schemeClr>
                </a:solidFill>
                <a:latin typeface="Arial" pitchFamily="34" charset="0"/>
                <a:cs typeface="Arial" pitchFamily="34" charset="0"/>
              </a:rPr>
              <a:t>– water recovery is critical when cleaning.  The M20/M30’s parabolic squeegee covers the cleaning path extremely well</a:t>
            </a:r>
            <a:endParaRPr lang="en-US" altLang="en-US" sz="1800" dirty="0">
              <a:latin typeface="Arial" pitchFamily="34" charset="0"/>
              <a:cs typeface="Arial" pitchFamily="34" charset="0"/>
            </a:endParaRPr>
          </a:p>
          <a:p>
            <a:pPr>
              <a:buFont typeface="Wingdings" panose="05000000000000000000" pitchFamily="2" charset="2"/>
              <a:buChar char="§"/>
            </a:pPr>
            <a:endParaRPr lang="en-US" altLang="en-US" sz="1800" dirty="0">
              <a:latin typeface="Arial" pitchFamily="34" charset="0"/>
              <a:cs typeface="Arial" pitchFamily="34" charset="0"/>
            </a:endParaRPr>
          </a:p>
          <a:p>
            <a:pPr>
              <a:buFont typeface="Wingdings" panose="05000000000000000000" pitchFamily="2" charset="2"/>
              <a:buChar char="§"/>
            </a:pPr>
            <a:endParaRPr lang="en-US" altLang="en-US" sz="1800" dirty="0">
              <a:latin typeface="Arial" pitchFamily="34" charset="0"/>
              <a:cs typeface="Arial" pitchFamily="34" charset="0"/>
            </a:endParaRPr>
          </a:p>
          <a:p>
            <a:endParaRPr lang="en-US" sz="1800" dirty="0"/>
          </a:p>
        </p:txBody>
      </p:sp>
      <p:sp>
        <p:nvSpPr>
          <p:cNvPr id="3" name="Title 2"/>
          <p:cNvSpPr>
            <a:spLocks noGrp="1"/>
          </p:cNvSpPr>
          <p:nvPr>
            <p:ph type="title"/>
          </p:nvPr>
        </p:nvSpPr>
        <p:spPr/>
        <p:txBody>
          <a:bodyPr/>
          <a:lstStyle/>
          <a:p>
            <a:pPr>
              <a:defRPr/>
            </a:pPr>
            <a:r>
              <a:rPr lang="en-US" sz="2800" b="1" dirty="0">
                <a:solidFill>
                  <a:srgbClr val="009BC7"/>
                </a:solidFill>
                <a:latin typeface="Arial" pitchFamily="34" charset="0"/>
              </a:rPr>
              <a:t>Maintain Health and Safety</a:t>
            </a:r>
            <a:br>
              <a:rPr lang="en-US" sz="2800" dirty="0">
                <a:solidFill>
                  <a:srgbClr val="009BC7"/>
                </a:solidFill>
                <a:latin typeface="Arial" pitchFamily="34" charset="0"/>
              </a:rPr>
            </a:br>
            <a:r>
              <a:rPr lang="en-US" sz="2000" dirty="0">
                <a:solidFill>
                  <a:srgbClr val="009BC7"/>
                </a:solidFill>
                <a:latin typeface="Arial" pitchFamily="34" charset="0"/>
              </a:rPr>
              <a:t>Facility</a:t>
            </a:r>
            <a:br>
              <a:rPr lang="en-US" sz="2400" dirty="0">
                <a:solidFill>
                  <a:schemeClr val="tx2">
                    <a:lumMod val="75000"/>
                  </a:schemeClr>
                </a:solidFill>
                <a:latin typeface="Arial" pitchFamily="34" charset="0"/>
              </a:rPr>
            </a:br>
            <a:endParaRPr lang="en-US" sz="2800" dirty="0"/>
          </a:p>
        </p:txBody>
      </p:sp>
      <p:pic>
        <p:nvPicPr>
          <p:cNvPr id="20"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36204" y="174780"/>
            <a:ext cx="803679" cy="77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0059" y="1258102"/>
            <a:ext cx="3779014" cy="2317906"/>
          </a:xfrm>
          <a:prstGeom prst="rect">
            <a:avLst/>
          </a:prstGeom>
        </p:spPr>
      </p:pic>
      <p:sp>
        <p:nvSpPr>
          <p:cNvPr id="12" name="Right Arrow 11"/>
          <p:cNvSpPr/>
          <p:nvPr/>
        </p:nvSpPr>
        <p:spPr bwMode="auto">
          <a:xfrm rot="19074605">
            <a:off x="799173" y="2882305"/>
            <a:ext cx="591523" cy="283988"/>
          </a:xfrm>
          <a:prstGeom prst="rightArrow">
            <a:avLst>
              <a:gd name="adj1" fmla="val 50000"/>
              <a:gd name="adj2" fmla="val 97825"/>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13" name="Right Arrow 12"/>
          <p:cNvSpPr/>
          <p:nvPr/>
        </p:nvSpPr>
        <p:spPr bwMode="auto">
          <a:xfrm rot="19074605">
            <a:off x="1758475" y="2882305"/>
            <a:ext cx="591523" cy="283988"/>
          </a:xfrm>
          <a:prstGeom prst="rightArrow">
            <a:avLst>
              <a:gd name="adj1" fmla="val 50000"/>
              <a:gd name="adj2" fmla="val 97825"/>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16" name="TextBox 15">
            <a:hlinkClick r:id="rId5" action="ppaction://hlinksldjump"/>
          </p:cNvPr>
          <p:cNvSpPr txBox="1"/>
          <p:nvPr/>
        </p:nvSpPr>
        <p:spPr>
          <a:xfrm>
            <a:off x="450294" y="6188917"/>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2" name="Picture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9372" y="3985328"/>
            <a:ext cx="3100387" cy="1896489"/>
          </a:xfrm>
          <a:prstGeom prst="rect">
            <a:avLst/>
          </a:prstGeom>
        </p:spPr>
      </p:pic>
    </p:spTree>
    <p:extLst>
      <p:ext uri="{BB962C8B-B14F-4D97-AF65-F5344CB8AC3E}">
        <p14:creationId xmlns:p14="http://schemas.microsoft.com/office/powerpoint/2010/main" val="978723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305299" y="1527175"/>
            <a:ext cx="4562475" cy="4645025"/>
          </a:xfrm>
        </p:spPr>
        <p:txBody>
          <a:bodyPr/>
          <a:lstStyle/>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Extend the Cleaning Footprint </a:t>
            </a:r>
            <a:r>
              <a:rPr lang="en-US" altLang="en-US" sz="1800" dirty="0">
                <a:solidFill>
                  <a:schemeClr val="tx1">
                    <a:lumMod val="75000"/>
                  </a:schemeClr>
                </a:solidFill>
                <a:latin typeface="Arial" pitchFamily="34" charset="0"/>
                <a:cs typeface="Arial" pitchFamily="34" charset="0"/>
              </a:rPr>
              <a:t>– clean up along walls and racking with more confidence because you don’t have to run the machine right up along the edge.  Clean that RAT line with confidence (F&amp;B need)</a:t>
            </a:r>
          </a:p>
          <a:p>
            <a:pPr>
              <a:buFont typeface="Wingdings" panose="05000000000000000000" pitchFamily="2" charset="2"/>
              <a:buChar char="§"/>
            </a:pPr>
            <a:endParaRPr lang="en-US" altLang="en-US" sz="1800" dirty="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dirty="0">
              <a:solidFill>
                <a:schemeClr val="tx1">
                  <a:lumMod val="75000"/>
                </a:schemeClr>
              </a:solidFill>
              <a:latin typeface="Arial" pitchFamily="34" charset="0"/>
              <a:cs typeface="Arial" pitchFamily="34" charset="0"/>
            </a:endParaRPr>
          </a:p>
          <a:p>
            <a:pPr>
              <a:spcBef>
                <a:spcPts val="0"/>
              </a:spcBef>
              <a:spcAft>
                <a:spcPts val="611"/>
              </a:spcAft>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Eyes Forward Operation and Car-Like Foot Pedals</a:t>
            </a:r>
            <a:r>
              <a:rPr lang="en-US" altLang="en-US" sz="1800" dirty="0">
                <a:solidFill>
                  <a:schemeClr val="tx1">
                    <a:lumMod val="75000"/>
                  </a:schemeClr>
                </a:solidFill>
                <a:latin typeface="Arial" pitchFamily="34" charset="0"/>
                <a:cs typeface="Arial" pitchFamily="34" charset="0"/>
              </a:rPr>
              <a:t> – </a:t>
            </a:r>
            <a:r>
              <a:rPr lang="en-US" sz="1800" dirty="0">
                <a:solidFill>
                  <a:schemeClr val="tx1">
                    <a:lumMod val="75000"/>
                  </a:schemeClr>
                </a:solidFill>
              </a:rPr>
              <a:t>Operate easily while maneuvering the M20/M30 with the Touch-N-Go™ control module, with cleaning controls placed in the center of the steering wheel allowing the operator’s attention to face forward. </a:t>
            </a:r>
            <a:endParaRPr lang="en-US" altLang="en-US" sz="1800" dirty="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dirty="0">
              <a:solidFill>
                <a:schemeClr val="tx1">
                  <a:lumMod val="75000"/>
                </a:schemeClr>
              </a:solidFill>
              <a:latin typeface="Arial" pitchFamily="34" charset="0"/>
              <a:cs typeface="Arial" pitchFamily="34" charset="0"/>
            </a:endParaRPr>
          </a:p>
          <a:p>
            <a:endParaRPr lang="en-US" sz="1800" dirty="0">
              <a:solidFill>
                <a:schemeClr val="tx1">
                  <a:lumMod val="75000"/>
                </a:schemeClr>
              </a:solidFill>
            </a:endParaRPr>
          </a:p>
        </p:txBody>
      </p:sp>
      <p:sp>
        <p:nvSpPr>
          <p:cNvPr id="3" name="Title 2"/>
          <p:cNvSpPr>
            <a:spLocks noGrp="1"/>
          </p:cNvSpPr>
          <p:nvPr>
            <p:ph type="title"/>
          </p:nvPr>
        </p:nvSpPr>
        <p:spPr/>
        <p:txBody>
          <a:bodyPr/>
          <a:lstStyle/>
          <a:p>
            <a:pPr>
              <a:defRPr/>
            </a:pPr>
            <a:r>
              <a:rPr lang="en-US" sz="2800" b="1" dirty="0">
                <a:solidFill>
                  <a:srgbClr val="009BC7"/>
                </a:solidFill>
                <a:latin typeface="Arial" pitchFamily="34" charset="0"/>
              </a:rPr>
              <a:t>Maintain Health and Safety</a:t>
            </a:r>
            <a:br>
              <a:rPr lang="en-US" sz="2800" dirty="0">
                <a:solidFill>
                  <a:srgbClr val="009BC7"/>
                </a:solidFill>
                <a:latin typeface="Arial" pitchFamily="34" charset="0"/>
              </a:rPr>
            </a:br>
            <a:r>
              <a:rPr lang="en-US" sz="2000" dirty="0">
                <a:solidFill>
                  <a:srgbClr val="009BC7"/>
                </a:solidFill>
                <a:latin typeface="Arial" pitchFamily="34" charset="0"/>
              </a:rPr>
              <a:t>Facility</a:t>
            </a:r>
            <a:br>
              <a:rPr lang="en-US" sz="2400" dirty="0">
                <a:solidFill>
                  <a:schemeClr val="tx2">
                    <a:lumMod val="75000"/>
                  </a:schemeClr>
                </a:solidFill>
                <a:latin typeface="Arial" pitchFamily="34" charset="0"/>
              </a:rPr>
            </a:br>
            <a:endParaRPr lang="en-US" sz="2800" dirty="0"/>
          </a:p>
        </p:txBody>
      </p:sp>
      <p:pic>
        <p:nvPicPr>
          <p:cNvPr id="20"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95678" y="253776"/>
            <a:ext cx="803679" cy="77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9616" y="3831220"/>
            <a:ext cx="2330244" cy="2028463"/>
          </a:xfrm>
          <a:prstGeom prst="rect">
            <a:avLst/>
          </a:prstGeom>
        </p:spPr>
      </p:pic>
      <p:sp>
        <p:nvSpPr>
          <p:cNvPr id="12" name="TextBox 11">
            <a:hlinkClick r:id="rId5" action="ppaction://hlinksldjump"/>
          </p:cNvPr>
          <p:cNvSpPr txBox="1"/>
          <p:nvPr/>
        </p:nvSpPr>
        <p:spPr>
          <a:xfrm>
            <a:off x="419658" y="626361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5494" y="1695699"/>
            <a:ext cx="3138487" cy="1919794"/>
          </a:xfrm>
          <a:prstGeom prst="rect">
            <a:avLst/>
          </a:prstGeom>
        </p:spPr>
      </p:pic>
    </p:spTree>
    <p:extLst>
      <p:ext uri="{BB962C8B-B14F-4D97-AF65-F5344CB8AC3E}">
        <p14:creationId xmlns:p14="http://schemas.microsoft.com/office/powerpoint/2010/main" val="4368596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305299" y="1527175"/>
            <a:ext cx="4562475" cy="4645025"/>
          </a:xfrm>
        </p:spPr>
        <p:txBody>
          <a:bodyPr/>
          <a:lstStyle/>
          <a:p>
            <a:pPr>
              <a:spcBef>
                <a:spcPts val="0"/>
              </a:spcBef>
              <a:spcAft>
                <a:spcPts val="611"/>
              </a:spcAft>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Pro-Panel’s Bright Screen </a:t>
            </a:r>
            <a:r>
              <a:rPr lang="en-US" altLang="en-US" sz="1800" dirty="0">
                <a:solidFill>
                  <a:schemeClr val="tx1">
                    <a:lumMod val="75000"/>
                  </a:schemeClr>
                </a:solidFill>
                <a:latin typeface="Arial" pitchFamily="34" charset="0"/>
                <a:cs typeface="Arial" pitchFamily="34" charset="0"/>
              </a:rPr>
              <a:t>– Provides excellent visibility even in low light conditions commonly found in warehousing and logistics facilities. </a:t>
            </a:r>
            <a:endParaRPr lang="en-US" sz="1800" dirty="0">
              <a:solidFill>
                <a:schemeClr val="tx1">
                  <a:lumMod val="75000"/>
                </a:schemeClr>
              </a:solidFill>
            </a:endParaRPr>
          </a:p>
          <a:p>
            <a:pPr>
              <a:spcAft>
                <a:spcPts val="600"/>
              </a:spcAft>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Rear View Camera </a:t>
            </a:r>
            <a:r>
              <a:rPr lang="en-US" altLang="en-US" sz="1800" dirty="0">
                <a:solidFill>
                  <a:schemeClr val="tx1">
                    <a:lumMod val="75000"/>
                  </a:schemeClr>
                </a:solidFill>
                <a:latin typeface="Arial" pitchFamily="34" charset="0"/>
                <a:cs typeface="Arial" pitchFamily="34" charset="0"/>
              </a:rPr>
              <a:t>– Provides visibility to the rear of the machine delivering virtual 360°visibility.</a:t>
            </a:r>
          </a:p>
          <a:p>
            <a:pPr lvl="1">
              <a:spcAft>
                <a:spcPts val="600"/>
              </a:spcAft>
            </a:pPr>
            <a:r>
              <a:rPr lang="en-US" altLang="en-US" sz="1400" b="1" dirty="0">
                <a:solidFill>
                  <a:schemeClr val="tx1">
                    <a:lumMod val="75000"/>
                  </a:schemeClr>
                </a:solidFill>
                <a:latin typeface="Arial" pitchFamily="34" charset="0"/>
                <a:cs typeface="Arial" pitchFamily="34" charset="0"/>
              </a:rPr>
              <a:t>PerformanceView™</a:t>
            </a:r>
            <a:r>
              <a:rPr lang="en-US" altLang="en-US" sz="1400" dirty="0">
                <a:solidFill>
                  <a:schemeClr val="tx1">
                    <a:lumMod val="75000"/>
                  </a:schemeClr>
                </a:solidFill>
                <a:latin typeface="Arial" pitchFamily="34" charset="0"/>
                <a:cs typeface="Arial" pitchFamily="34" charset="0"/>
              </a:rPr>
              <a:t> – allows for a 3-4 second view of the path of the machine for the operator to inspect the performance of the machine.  And to know if the squeegee has something under it causing a streak or if water has spilled on a tight turn.</a:t>
            </a:r>
          </a:p>
          <a:p>
            <a:pPr lvl="1">
              <a:spcAft>
                <a:spcPts val="600"/>
              </a:spcAft>
            </a:pPr>
            <a:r>
              <a:rPr lang="en-US" altLang="en-US" sz="1400" b="1" dirty="0">
                <a:solidFill>
                  <a:schemeClr val="tx1">
                    <a:lumMod val="75000"/>
                  </a:schemeClr>
                </a:solidFill>
                <a:latin typeface="Arial" pitchFamily="34" charset="0"/>
                <a:cs typeface="Arial" pitchFamily="34" charset="0"/>
              </a:rPr>
              <a:t>Reverse Camera </a:t>
            </a:r>
            <a:r>
              <a:rPr lang="en-US" altLang="en-US" sz="1400" dirty="0">
                <a:solidFill>
                  <a:schemeClr val="tx1">
                    <a:lumMod val="75000"/>
                  </a:schemeClr>
                </a:solidFill>
                <a:latin typeface="Arial" pitchFamily="34" charset="0"/>
                <a:cs typeface="Arial" pitchFamily="34" charset="0"/>
              </a:rPr>
              <a:t>– gives the operator a view behind the machine when backing up.  Protects the facility and the machine.</a:t>
            </a:r>
          </a:p>
          <a:p>
            <a:pPr lvl="2">
              <a:spcAft>
                <a:spcPts val="600"/>
              </a:spcAft>
            </a:pPr>
            <a:r>
              <a:rPr lang="en-US" altLang="en-US" sz="1100" dirty="0">
                <a:solidFill>
                  <a:schemeClr val="tx1">
                    <a:lumMod val="75000"/>
                  </a:schemeClr>
                </a:solidFill>
                <a:latin typeface="Arial" pitchFamily="34" charset="0"/>
                <a:cs typeface="Arial" pitchFamily="34" charset="0"/>
              </a:rPr>
              <a:t>New:  Guidelines</a:t>
            </a:r>
          </a:p>
          <a:p>
            <a:pPr>
              <a:buFont typeface="Wingdings" panose="05000000000000000000" pitchFamily="2" charset="2"/>
              <a:buChar char="§"/>
            </a:pPr>
            <a:endParaRPr lang="en-US" altLang="en-US" sz="1800" dirty="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dirty="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dirty="0">
              <a:solidFill>
                <a:schemeClr val="tx1">
                  <a:lumMod val="75000"/>
                </a:schemeClr>
              </a:solidFill>
              <a:latin typeface="Arial" pitchFamily="34" charset="0"/>
              <a:cs typeface="Arial" pitchFamily="34" charset="0"/>
            </a:endParaRPr>
          </a:p>
          <a:p>
            <a:endParaRPr lang="en-US" sz="1800" dirty="0">
              <a:solidFill>
                <a:schemeClr val="tx1">
                  <a:lumMod val="75000"/>
                </a:schemeClr>
              </a:solidFill>
            </a:endParaRPr>
          </a:p>
        </p:txBody>
      </p:sp>
      <p:sp>
        <p:nvSpPr>
          <p:cNvPr id="3" name="Title 2"/>
          <p:cNvSpPr>
            <a:spLocks noGrp="1"/>
          </p:cNvSpPr>
          <p:nvPr>
            <p:ph type="title"/>
          </p:nvPr>
        </p:nvSpPr>
        <p:spPr/>
        <p:txBody>
          <a:bodyPr/>
          <a:lstStyle/>
          <a:p>
            <a:pPr>
              <a:defRPr/>
            </a:pPr>
            <a:r>
              <a:rPr lang="en-US" sz="2800" b="1" dirty="0">
                <a:solidFill>
                  <a:srgbClr val="009BC7"/>
                </a:solidFill>
                <a:latin typeface="Arial" pitchFamily="34" charset="0"/>
              </a:rPr>
              <a:t>Maintain Health and Safety</a:t>
            </a:r>
            <a:br>
              <a:rPr lang="en-US" sz="2800" dirty="0">
                <a:solidFill>
                  <a:srgbClr val="009BC7"/>
                </a:solidFill>
                <a:latin typeface="Arial" pitchFamily="34" charset="0"/>
              </a:rPr>
            </a:br>
            <a:r>
              <a:rPr lang="en-US" sz="2000" dirty="0">
                <a:solidFill>
                  <a:srgbClr val="009BC7"/>
                </a:solidFill>
                <a:latin typeface="Arial" pitchFamily="34" charset="0"/>
              </a:rPr>
              <a:t>Facility</a:t>
            </a:r>
            <a:br>
              <a:rPr lang="en-US" sz="2400" dirty="0">
                <a:solidFill>
                  <a:schemeClr val="tx2">
                    <a:lumMod val="75000"/>
                  </a:schemeClr>
                </a:solidFill>
                <a:latin typeface="Arial" pitchFamily="34" charset="0"/>
              </a:rPr>
            </a:br>
            <a:endParaRPr lang="en-US" sz="2800" dirty="0"/>
          </a:p>
        </p:txBody>
      </p:sp>
      <p:pic>
        <p:nvPicPr>
          <p:cNvPr id="20"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88243" y="232904"/>
            <a:ext cx="803679" cy="77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9616" y="4234905"/>
            <a:ext cx="2365061" cy="1410488"/>
          </a:xfrm>
          <a:prstGeom prst="rect">
            <a:avLst/>
          </a:prstGeom>
        </p:spPr>
      </p:pic>
      <p:sp>
        <p:nvSpPr>
          <p:cNvPr id="12" name="TextBox 11">
            <a:hlinkClick r:id="rId5" action="ppaction://hlinksldjump"/>
          </p:cNvPr>
          <p:cNvSpPr txBox="1"/>
          <p:nvPr/>
        </p:nvSpPr>
        <p:spPr>
          <a:xfrm>
            <a:off x="425948" y="626883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5948" y="1287921"/>
            <a:ext cx="3449102" cy="2561766"/>
          </a:xfrm>
          <a:prstGeom prst="rect">
            <a:avLst/>
          </a:prstGeom>
        </p:spPr>
      </p:pic>
    </p:spTree>
    <p:extLst>
      <p:ext uri="{BB962C8B-B14F-4D97-AF65-F5344CB8AC3E}">
        <p14:creationId xmlns:p14="http://schemas.microsoft.com/office/powerpoint/2010/main" val="10850292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305299" y="1527175"/>
            <a:ext cx="4562475" cy="4645025"/>
          </a:xfrm>
        </p:spPr>
        <p:txBody>
          <a:bodyPr/>
          <a:lstStyle/>
          <a:p>
            <a:pPr>
              <a:spcBef>
                <a:spcPts val="0"/>
              </a:spcBef>
              <a:spcAft>
                <a:spcPts val="611"/>
              </a:spcAft>
              <a:buFont typeface="Wingdings" panose="05000000000000000000" pitchFamily="2" charset="2"/>
              <a:buChar char="§"/>
            </a:pPr>
            <a:r>
              <a:rPr lang="en-US" altLang="en-US" sz="1800" b="1" dirty="0">
                <a:solidFill>
                  <a:schemeClr val="tx1">
                    <a:lumMod val="75000"/>
                  </a:schemeClr>
                </a:solidFill>
                <a:latin typeface="+mj-lt"/>
                <a:cs typeface="Arial" pitchFamily="34" charset="0"/>
              </a:rPr>
              <a:t>Overhead Guard </a:t>
            </a:r>
            <a:r>
              <a:rPr lang="en-US" altLang="en-US" sz="1800" dirty="0">
                <a:solidFill>
                  <a:schemeClr val="tx1">
                    <a:lumMod val="75000"/>
                  </a:schemeClr>
                </a:solidFill>
                <a:latin typeface="+mj-lt"/>
                <a:cs typeface="Arial" pitchFamily="34" charset="0"/>
              </a:rPr>
              <a:t>– </a:t>
            </a:r>
            <a:r>
              <a:rPr lang="en-US" sz="1800" dirty="0">
                <a:solidFill>
                  <a:schemeClr val="tx1">
                    <a:lumMod val="75000"/>
                  </a:schemeClr>
                </a:solidFill>
                <a:latin typeface="Arial" pitchFamily="34" charset="0"/>
                <a:cs typeface="Arial" pitchFamily="34" charset="0"/>
              </a:rPr>
              <a:t>protects both the operator and the machine, allowing for safe, effective operation in even the most severe environments.</a:t>
            </a:r>
            <a:endParaRPr lang="en-US" altLang="en-US" sz="1800" dirty="0">
              <a:solidFill>
                <a:schemeClr val="tx1">
                  <a:lumMod val="75000"/>
                </a:schemeClr>
              </a:solidFill>
              <a:latin typeface="Arial" pitchFamily="34" charset="0"/>
              <a:cs typeface="Arial" pitchFamily="34" charset="0"/>
            </a:endParaRPr>
          </a:p>
          <a:p>
            <a:pPr marL="555625" lvl="2" indent="-228600">
              <a:spcBef>
                <a:spcPts val="0"/>
              </a:spcBef>
              <a:spcAft>
                <a:spcPts val="611"/>
              </a:spcAft>
            </a:pPr>
            <a:endParaRPr lang="en-US" altLang="en-US" sz="1800" dirty="0">
              <a:latin typeface="Arial" pitchFamily="34" charset="0"/>
              <a:cs typeface="Arial" pitchFamily="34" charset="0"/>
            </a:endParaRPr>
          </a:p>
          <a:p>
            <a:pPr marL="555625" lvl="2" indent="-228600">
              <a:spcBef>
                <a:spcPts val="0"/>
              </a:spcBef>
              <a:spcAft>
                <a:spcPts val="611"/>
              </a:spcAft>
            </a:pPr>
            <a:endParaRPr lang="en-US" altLang="en-US" sz="1800" dirty="0">
              <a:latin typeface="Arial" pitchFamily="34" charset="0"/>
              <a:cs typeface="Arial" pitchFamily="34" charset="0"/>
            </a:endParaRPr>
          </a:p>
          <a:p>
            <a:pPr marL="555625" lvl="2" indent="-228600">
              <a:spcBef>
                <a:spcPts val="0"/>
              </a:spcBef>
              <a:spcAft>
                <a:spcPts val="611"/>
              </a:spcAft>
            </a:pPr>
            <a:endParaRPr lang="en-US" altLang="en-US" sz="1800" dirty="0">
              <a:latin typeface="Arial" pitchFamily="34" charset="0"/>
              <a:cs typeface="Arial" pitchFamily="34" charset="0"/>
            </a:endParaRPr>
          </a:p>
          <a:p>
            <a:pPr marL="555625" lvl="2" indent="-228600">
              <a:spcBef>
                <a:spcPts val="0"/>
              </a:spcBef>
              <a:spcAft>
                <a:spcPts val="611"/>
              </a:spcAft>
            </a:pPr>
            <a:endParaRPr lang="en-US" altLang="en-US" sz="1800" dirty="0">
              <a:latin typeface="Arial" pitchFamily="34" charset="0"/>
              <a:cs typeface="Arial" pitchFamily="34" charset="0"/>
            </a:endParaRPr>
          </a:p>
          <a:p>
            <a:pPr marL="555625" lvl="2" indent="-228600">
              <a:spcBef>
                <a:spcPts val="0"/>
              </a:spcBef>
              <a:spcAft>
                <a:spcPts val="611"/>
              </a:spcAft>
            </a:pPr>
            <a:endParaRPr lang="en-US" altLang="en-US" sz="1800" dirty="0">
              <a:latin typeface="Arial" pitchFamily="34" charset="0"/>
              <a:cs typeface="Arial" pitchFamily="34" charset="0"/>
            </a:endParaRPr>
          </a:p>
          <a:p>
            <a:pPr marL="291179" indent="-291179">
              <a:spcBef>
                <a:spcPts val="0"/>
              </a:spcBef>
              <a:spcAft>
                <a:spcPts val="611"/>
              </a:spcAft>
              <a:buFont typeface="Arial" panose="020B0604020202020204" pitchFamily="34" charset="0"/>
              <a:buChar char="•"/>
            </a:pPr>
            <a:r>
              <a:rPr lang="en-US" altLang="en-US" sz="1800" b="1" dirty="0">
                <a:solidFill>
                  <a:schemeClr val="tx1">
                    <a:lumMod val="75000"/>
                  </a:schemeClr>
                </a:solidFill>
                <a:latin typeface="Arial" pitchFamily="34" charset="0"/>
                <a:cs typeface="Arial" pitchFamily="34" charset="0"/>
              </a:rPr>
              <a:t>Full Front Protection</a:t>
            </a:r>
            <a:r>
              <a:rPr lang="en-US" altLang="en-US" sz="1800" dirty="0">
                <a:solidFill>
                  <a:schemeClr val="tx1">
                    <a:lumMod val="75000"/>
                  </a:schemeClr>
                </a:solidFill>
                <a:latin typeface="Arial" pitchFamily="34" charset="0"/>
                <a:cs typeface="Arial" pitchFamily="34" charset="0"/>
              </a:rPr>
              <a:t>– Full Operator Protection from the front.  Unlike Nilfisk which exposes the operator’s right leg and foot to impact with objects sticking out from walls or racking.</a:t>
            </a:r>
          </a:p>
        </p:txBody>
      </p:sp>
      <p:sp>
        <p:nvSpPr>
          <p:cNvPr id="3" name="Title 2"/>
          <p:cNvSpPr>
            <a:spLocks noGrp="1"/>
          </p:cNvSpPr>
          <p:nvPr>
            <p:ph type="title"/>
          </p:nvPr>
        </p:nvSpPr>
        <p:spPr/>
        <p:txBody>
          <a:bodyPr/>
          <a:lstStyle/>
          <a:p>
            <a:pPr>
              <a:defRPr/>
            </a:pPr>
            <a:r>
              <a:rPr lang="en-US" sz="2800" b="1" dirty="0">
                <a:solidFill>
                  <a:srgbClr val="009BC7"/>
                </a:solidFill>
                <a:latin typeface="Arial" pitchFamily="34" charset="0"/>
              </a:rPr>
              <a:t>Maintain Health and Safety</a:t>
            </a:r>
            <a:br>
              <a:rPr lang="en-US" sz="2800" dirty="0">
                <a:solidFill>
                  <a:srgbClr val="009BC7"/>
                </a:solidFill>
                <a:latin typeface="Arial" pitchFamily="34" charset="0"/>
              </a:rPr>
            </a:br>
            <a:r>
              <a:rPr lang="en-US" sz="2000" dirty="0">
                <a:solidFill>
                  <a:srgbClr val="009BC7"/>
                </a:solidFill>
                <a:latin typeface="Arial" pitchFamily="34" charset="0"/>
              </a:rPr>
              <a:t>Operator</a:t>
            </a:r>
            <a:br>
              <a:rPr lang="en-US" sz="2400" dirty="0">
                <a:solidFill>
                  <a:schemeClr val="tx2">
                    <a:lumMod val="75000"/>
                  </a:schemeClr>
                </a:solidFill>
                <a:latin typeface="Arial" pitchFamily="34" charset="0"/>
              </a:rPr>
            </a:br>
            <a:endParaRPr lang="en-US" sz="2800" dirty="0"/>
          </a:p>
        </p:txBody>
      </p:sp>
      <p:pic>
        <p:nvPicPr>
          <p:cNvPr id="20"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13929" y="174780"/>
            <a:ext cx="803679" cy="77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50861" y="4362219"/>
            <a:ext cx="2054438" cy="1383219"/>
          </a:xfrm>
          <a:prstGeom prst="rect">
            <a:avLst/>
          </a:prstGeom>
        </p:spPr>
      </p:pic>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4410" y="4111507"/>
            <a:ext cx="1629252" cy="1782558"/>
          </a:xfrm>
          <a:prstGeom prst="rect">
            <a:avLst/>
          </a:prstGeom>
        </p:spPr>
      </p:pic>
      <p:pic>
        <p:nvPicPr>
          <p:cNvPr id="2" name="Picture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27145" y="1527175"/>
            <a:ext cx="2082165" cy="2134783"/>
          </a:xfrm>
          <a:prstGeom prst="rect">
            <a:avLst/>
          </a:prstGeom>
        </p:spPr>
      </p:pic>
      <p:sp>
        <p:nvSpPr>
          <p:cNvPr id="12" name="TextBox 11">
            <a:hlinkClick r:id="rId7" action="ppaction://hlinksldjump"/>
          </p:cNvPr>
          <p:cNvSpPr txBox="1"/>
          <p:nvPr/>
        </p:nvSpPr>
        <p:spPr>
          <a:xfrm>
            <a:off x="440280" y="6250596"/>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8368757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3375" y="2963863"/>
            <a:ext cx="8511080" cy="1471612"/>
          </a:xfrm>
        </p:spPr>
        <p:txBody>
          <a:bodyPr/>
          <a:lstStyle/>
          <a:p>
            <a:r>
              <a:rPr lang="en-US" dirty="0">
                <a:solidFill>
                  <a:srgbClr val="009BC7"/>
                </a:solidFill>
              </a:rPr>
              <a:t>Enhance Facility Image</a:t>
            </a:r>
          </a:p>
        </p:txBody>
      </p:sp>
      <p:sp>
        <p:nvSpPr>
          <p:cNvPr id="5" name="Subtitle 4"/>
          <p:cNvSpPr>
            <a:spLocks noGrp="1"/>
          </p:cNvSpPr>
          <p:nvPr>
            <p:ph type="subTitle" idx="1"/>
          </p:nvPr>
        </p:nvSpPr>
        <p:spPr/>
        <p:txBody>
          <a:bodyPr/>
          <a:lstStyle/>
          <a:p>
            <a:endParaRPr lang="en-US" dirty="0"/>
          </a:p>
        </p:txBody>
      </p:sp>
      <p:sp>
        <p:nvSpPr>
          <p:cNvPr id="8" name="TextBox 7">
            <a:hlinkClick r:id="rId3" action="ppaction://hlinksldjump"/>
          </p:cNvPr>
          <p:cNvSpPr txBox="1"/>
          <p:nvPr/>
        </p:nvSpPr>
        <p:spPr>
          <a:xfrm>
            <a:off x="333375" y="6172190"/>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346713920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2800" b="1" dirty="0">
                <a:solidFill>
                  <a:srgbClr val="009BC7"/>
                </a:solidFill>
              </a:rPr>
              <a:t>Enhance Facility Image</a:t>
            </a:r>
            <a:br>
              <a:rPr lang="en-US" altLang="en-US" sz="2800" dirty="0">
                <a:solidFill>
                  <a:srgbClr val="009BC7"/>
                </a:solidFill>
              </a:rPr>
            </a:br>
            <a:r>
              <a:rPr lang="en-US" altLang="en-US" sz="2000" dirty="0">
                <a:solidFill>
                  <a:srgbClr val="009BC7"/>
                </a:solidFill>
              </a:rPr>
              <a:t>Clean Floors</a:t>
            </a:r>
            <a:br>
              <a:rPr lang="en-US" altLang="en-US" sz="2800" dirty="0">
                <a:solidFill>
                  <a:srgbClr val="009BC7"/>
                </a:solidFill>
              </a:rPr>
            </a:br>
            <a:endParaRPr lang="en-US" sz="2800" dirty="0"/>
          </a:p>
        </p:txBody>
      </p:sp>
      <p:sp>
        <p:nvSpPr>
          <p:cNvPr id="2" name="TextBox 1"/>
          <p:cNvSpPr txBox="1"/>
          <p:nvPr/>
        </p:nvSpPr>
        <p:spPr>
          <a:xfrm>
            <a:off x="2767403" y="4041271"/>
            <a:ext cx="3018775" cy="646331"/>
          </a:xfrm>
          <a:prstGeom prst="rect">
            <a:avLst/>
          </a:prstGeom>
          <a:solidFill>
            <a:srgbClr val="C00000"/>
          </a:solidFill>
        </p:spPr>
        <p:txBody>
          <a:bodyPr wrap="none" rtlCol="0">
            <a:spAutoFit/>
          </a:bodyPr>
          <a:lstStyle/>
          <a:p>
            <a:r>
              <a:rPr lang="en-US" dirty="0">
                <a:solidFill>
                  <a:schemeClr val="bg1"/>
                </a:solidFill>
              </a:rPr>
              <a:t>Max Down-pressure</a:t>
            </a:r>
          </a:p>
          <a:p>
            <a:r>
              <a:rPr lang="en-US" dirty="0">
                <a:solidFill>
                  <a:schemeClr val="bg1"/>
                </a:solidFill>
              </a:rPr>
              <a:t>Cylindrical 425 lb (193 kg)</a:t>
            </a:r>
          </a:p>
        </p:txBody>
      </p:sp>
      <p:pic>
        <p:nvPicPr>
          <p:cNvPr id="27"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525900" y="295132"/>
            <a:ext cx="821361" cy="779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7"/>
          <p:cNvSpPr txBox="1">
            <a:spLocks/>
          </p:cNvSpPr>
          <p:nvPr/>
        </p:nvSpPr>
        <p:spPr>
          <a:xfrm>
            <a:off x="7010400" y="0"/>
            <a:ext cx="2133600" cy="365125"/>
          </a:xfrm>
          <a:prstGeom prst="rect">
            <a:avLst/>
          </a:prstGeom>
        </p:spPr>
        <p:txBody>
          <a:bodyPr/>
          <a:lstStyle>
            <a:defPPr>
              <a:defRPr lang="en-US"/>
            </a:defPPr>
            <a:lvl1pPr algn="ctr" rtl="0" fontAlgn="base">
              <a:spcBef>
                <a:spcPct val="0"/>
              </a:spcBef>
              <a:spcAft>
                <a:spcPct val="0"/>
              </a:spcAft>
              <a:defRPr b="1" kern="1200">
                <a:solidFill>
                  <a:srgbClr val="4D4F53"/>
                </a:solidFill>
                <a:latin typeface="Arial" charset="0"/>
                <a:ea typeface="ＭＳ Ｐゴシック" charset="-128"/>
                <a:cs typeface="+mn-cs"/>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pPr algn="r"/>
            <a:fld id="{0BF5C943-C3DC-48BA-A31C-B2991501F5CE}" type="slidenum">
              <a:rPr lang="en-US" sz="1100" b="0" smtClean="0"/>
              <a:pPr algn="r"/>
              <a:t>32</a:t>
            </a:fld>
            <a:endParaRPr lang="en-US" sz="1100" b="0" dirty="0"/>
          </a:p>
        </p:txBody>
      </p:sp>
      <p:sp>
        <p:nvSpPr>
          <p:cNvPr id="14" name="TextBox 13"/>
          <p:cNvSpPr txBox="1"/>
          <p:nvPr/>
        </p:nvSpPr>
        <p:spPr>
          <a:xfrm>
            <a:off x="3186614" y="1168410"/>
            <a:ext cx="1926355" cy="369332"/>
          </a:xfrm>
          <a:prstGeom prst="rect">
            <a:avLst/>
          </a:prstGeom>
          <a:noFill/>
        </p:spPr>
        <p:txBody>
          <a:bodyPr wrap="square" rtlCol="0">
            <a:spAutoFit/>
          </a:bodyPr>
          <a:lstStyle/>
          <a:p>
            <a:r>
              <a:rPr lang="en-US" dirty="0"/>
              <a:t>Cylindrical</a:t>
            </a:r>
          </a:p>
        </p:txBody>
      </p:sp>
      <p:sp>
        <p:nvSpPr>
          <p:cNvPr id="7" name="Rectangle 6"/>
          <p:cNvSpPr/>
          <p:nvPr/>
        </p:nvSpPr>
        <p:spPr>
          <a:xfrm>
            <a:off x="332710" y="4949166"/>
            <a:ext cx="7843355" cy="830997"/>
          </a:xfrm>
          <a:prstGeom prst="rect">
            <a:avLst/>
          </a:prstGeom>
        </p:spPr>
        <p:txBody>
          <a:bodyPr wrap="square">
            <a:spAutoFit/>
          </a:bodyPr>
          <a:lstStyle/>
          <a:p>
            <a:pPr marL="742950" indent="-285750" algn="l">
              <a:buFont typeface="Wingdings" pitchFamily="2" charset="2"/>
              <a:buChar char="§"/>
            </a:pPr>
            <a:r>
              <a:rPr lang="en-US" sz="1600" b="0" dirty="0">
                <a:solidFill>
                  <a:schemeClr val="tx1">
                    <a:lumMod val="75000"/>
                  </a:schemeClr>
                </a:solidFill>
              </a:rPr>
              <a:t>Powered by MaxPro² hydraulic technology, which delivers consistent power to the brush drive motors regardless of floor surface changes, reducing component wear and delivering exceptional cleaning results</a:t>
            </a:r>
          </a:p>
        </p:txBody>
      </p:sp>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57378" y="1743939"/>
            <a:ext cx="3336915" cy="1857229"/>
          </a:xfrm>
          <a:prstGeom prst="rect">
            <a:avLst/>
          </a:prstGeom>
        </p:spPr>
      </p:pic>
      <p:sp>
        <p:nvSpPr>
          <p:cNvPr id="17" name="TextBox 16">
            <a:hlinkClick r:id="rId5" action="ppaction://hlinksldjump"/>
          </p:cNvPr>
          <p:cNvSpPr txBox="1"/>
          <p:nvPr/>
        </p:nvSpPr>
        <p:spPr>
          <a:xfrm>
            <a:off x="395674" y="626361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14892720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2800" b="1" dirty="0">
                <a:solidFill>
                  <a:srgbClr val="009BC7"/>
                </a:solidFill>
              </a:rPr>
              <a:t>Enhance Facility Image</a:t>
            </a:r>
            <a:br>
              <a:rPr lang="en-US" altLang="en-US" sz="2800" dirty="0">
                <a:solidFill>
                  <a:srgbClr val="009BC7"/>
                </a:solidFill>
              </a:rPr>
            </a:br>
            <a:r>
              <a:rPr lang="en-US" altLang="en-US" sz="2000" dirty="0">
                <a:solidFill>
                  <a:srgbClr val="009BC7"/>
                </a:solidFill>
              </a:rPr>
              <a:t>Clean Floors</a:t>
            </a:r>
            <a:br>
              <a:rPr lang="en-US" altLang="en-US" sz="2800" dirty="0">
                <a:solidFill>
                  <a:srgbClr val="009BC7"/>
                </a:solidFill>
              </a:rPr>
            </a:br>
            <a:endParaRPr lang="en-US" sz="2800" dirty="0">
              <a:solidFill>
                <a:srgbClr val="009BC7"/>
              </a:solidFill>
            </a:endParaRPr>
          </a:p>
        </p:txBody>
      </p:sp>
      <p:sp>
        <p:nvSpPr>
          <p:cNvPr id="5" name="Content Placeholder 4"/>
          <p:cNvSpPr>
            <a:spLocks noGrp="1"/>
          </p:cNvSpPr>
          <p:nvPr>
            <p:ph idx="1"/>
          </p:nvPr>
        </p:nvSpPr>
        <p:spPr>
          <a:xfrm>
            <a:off x="322375" y="1336675"/>
            <a:ext cx="4973525" cy="4645025"/>
          </a:xfrm>
        </p:spPr>
        <p:txBody>
          <a:bodyPr/>
          <a:lstStyle/>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Clean Up to the Edge </a:t>
            </a:r>
            <a:r>
              <a:rPr lang="en-US" altLang="en-US" sz="1800" dirty="0">
                <a:solidFill>
                  <a:schemeClr val="tx1">
                    <a:lumMod val="75000"/>
                  </a:schemeClr>
                </a:solidFill>
                <a:latin typeface="Arial" pitchFamily="34" charset="0"/>
                <a:cs typeface="Arial" pitchFamily="34" charset="0"/>
              </a:rPr>
              <a:t>– The side brush enables the machine to run right up to the edge and with the operator further away from the wall gives them confidence that they won’t damage the machine</a:t>
            </a:r>
          </a:p>
          <a:p>
            <a:pPr>
              <a:buFont typeface="Wingdings" panose="05000000000000000000" pitchFamily="2" charset="2"/>
              <a:buChar char="§"/>
            </a:pPr>
            <a:endParaRPr lang="en-US" altLang="en-US" sz="1200" dirty="0">
              <a:solidFill>
                <a:schemeClr val="tx1">
                  <a:lumMod val="75000"/>
                </a:schemeClr>
              </a:solidFill>
              <a:latin typeface="Arial" pitchFamily="34" charset="0"/>
              <a:cs typeface="Arial" pitchFamily="34" charset="0"/>
            </a:endParaRPr>
          </a:p>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QA® Controls </a:t>
            </a:r>
            <a:r>
              <a:rPr lang="en-US" altLang="en-US" sz="1800" dirty="0">
                <a:solidFill>
                  <a:schemeClr val="tx1">
                    <a:lumMod val="75000"/>
                  </a:schemeClr>
                </a:solidFill>
                <a:latin typeface="Arial" pitchFamily="34" charset="0"/>
                <a:cs typeface="Arial" pitchFamily="34" charset="0"/>
              </a:rPr>
              <a:t>– allows supervisors to set key settings to have more control over uniform cleaning performance and cost of operation</a:t>
            </a:r>
          </a:p>
          <a:p>
            <a:pPr>
              <a:buFont typeface="Wingdings" panose="05000000000000000000" pitchFamily="2" charset="2"/>
              <a:buChar char="§"/>
            </a:pPr>
            <a:endParaRPr lang="en-US" altLang="en-US" sz="1200" b="1" dirty="0">
              <a:solidFill>
                <a:schemeClr val="tx1">
                  <a:lumMod val="75000"/>
                </a:schemeClr>
              </a:solidFill>
              <a:latin typeface="Arial" pitchFamily="34" charset="0"/>
              <a:cs typeface="Arial" pitchFamily="34" charset="0"/>
            </a:endParaRPr>
          </a:p>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Pro-Panel™ </a:t>
            </a:r>
            <a:r>
              <a:rPr lang="en-US" altLang="en-US" sz="1800" dirty="0">
                <a:solidFill>
                  <a:schemeClr val="tx1">
                    <a:lumMod val="75000"/>
                  </a:schemeClr>
                </a:solidFill>
                <a:latin typeface="Arial" pitchFamily="34" charset="0"/>
                <a:cs typeface="Arial" pitchFamily="34" charset="0"/>
              </a:rPr>
              <a:t>– allows supervisors to set key settings by specific operators and specific zones for effective cleaning, plus provide training or just a refresh on the controls after an operator returns from vacation.</a:t>
            </a:r>
            <a:endParaRPr lang="en-US" sz="1800" dirty="0">
              <a:solidFill>
                <a:schemeClr val="tx1">
                  <a:lumMod val="75000"/>
                </a:schemeClr>
              </a:solidFill>
            </a:endParaRPr>
          </a:p>
        </p:txBody>
      </p:sp>
      <p:pic>
        <p:nvPicPr>
          <p:cNvPr id="28"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580202" y="289962"/>
            <a:ext cx="895330" cy="849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a:hlinkClick r:id="rId4" action="ppaction://hlinksldjump"/>
          </p:cNvPr>
          <p:cNvSpPr txBox="1"/>
          <p:nvPr/>
        </p:nvSpPr>
        <p:spPr>
          <a:xfrm>
            <a:off x="403109" y="626361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50805" y="3586547"/>
            <a:ext cx="2326395" cy="2254656"/>
          </a:xfrm>
          <a:prstGeom prst="rect">
            <a:avLst/>
          </a:prstGeom>
        </p:spPr>
      </p:pic>
      <p:sp>
        <p:nvSpPr>
          <p:cNvPr id="12" name="Right Arrow 11"/>
          <p:cNvSpPr/>
          <p:nvPr/>
        </p:nvSpPr>
        <p:spPr bwMode="auto">
          <a:xfrm rot="19074605">
            <a:off x="6070511" y="5136402"/>
            <a:ext cx="741148" cy="308391"/>
          </a:xfrm>
          <a:prstGeom prst="rightArrow">
            <a:avLst>
              <a:gd name="adj1" fmla="val 50000"/>
              <a:gd name="adj2" fmla="val 97825"/>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13" name="Right Arrow 12"/>
          <p:cNvSpPr/>
          <p:nvPr/>
        </p:nvSpPr>
        <p:spPr bwMode="auto">
          <a:xfrm rot="12627838">
            <a:off x="7158384" y="4983463"/>
            <a:ext cx="741148" cy="308391"/>
          </a:xfrm>
          <a:prstGeom prst="rightArrow">
            <a:avLst>
              <a:gd name="adj1" fmla="val 50000"/>
              <a:gd name="adj2" fmla="val 97825"/>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pic>
        <p:nvPicPr>
          <p:cNvPr id="3" name="Picture 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11778" y="1422568"/>
            <a:ext cx="2815329" cy="1722120"/>
          </a:xfrm>
          <a:prstGeom prst="rect">
            <a:avLst/>
          </a:prstGeom>
        </p:spPr>
      </p:pic>
    </p:spTree>
    <p:extLst>
      <p:ext uri="{BB962C8B-B14F-4D97-AF65-F5344CB8AC3E}">
        <p14:creationId xmlns:p14="http://schemas.microsoft.com/office/powerpoint/2010/main" val="31374532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7"/>
          <p:cNvSpPr>
            <a:spLocks noGrp="1"/>
          </p:cNvSpPr>
          <p:nvPr>
            <p:ph type="sldNum" sz="quarter" idx="10"/>
          </p:nvPr>
        </p:nvSpPr>
        <p:spPr/>
        <p:txBody>
          <a:bodyPr/>
          <a:lstStyle/>
          <a:p>
            <a:fld id="{0BF5C943-C3DC-48BA-A31C-B2991501F5CE}" type="slidenum">
              <a:rPr lang="en-US"/>
              <a:pPr/>
              <a:t>34</a:t>
            </a:fld>
            <a:endParaRPr lang="en-US" dirty="0"/>
          </a:p>
        </p:txBody>
      </p:sp>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a:solidFill>
                  <a:srgbClr val="009BC7"/>
                </a:solidFill>
              </a:rPr>
              <a:t>Enhance Facility Image</a:t>
            </a:r>
            <a:br>
              <a:rPr lang="en-US" altLang="en-US" sz="2800" dirty="0">
                <a:solidFill>
                  <a:srgbClr val="009BC7"/>
                </a:solidFill>
              </a:rPr>
            </a:br>
            <a:r>
              <a:rPr lang="en-US" altLang="en-US" sz="2000" b="0" dirty="0">
                <a:solidFill>
                  <a:srgbClr val="009BC7"/>
                </a:solidFill>
              </a:rPr>
              <a:t>Dry Floors</a:t>
            </a:r>
            <a:br>
              <a:rPr lang="en-US" sz="3200" dirty="0">
                <a:solidFill>
                  <a:srgbClr val="009BC7"/>
                </a:solidFill>
                <a:latin typeface="Arial" pitchFamily="34" charset="0"/>
              </a:rPr>
            </a:br>
            <a:endParaRPr lang="en-US" sz="2400" dirty="0">
              <a:solidFill>
                <a:srgbClr val="009BC7"/>
              </a:solidFill>
              <a:latin typeface="Arial" pitchFamily="34" charset="0"/>
            </a:endParaRPr>
          </a:p>
        </p:txBody>
      </p:sp>
      <p:sp>
        <p:nvSpPr>
          <p:cNvPr id="7" name="Footer Placeholder 4"/>
          <p:cNvSpPr>
            <a:spLocks noGrp="1"/>
          </p:cNvSpPr>
          <p:nvPr>
            <p:ph type="ftr" sz="quarter" idx="4294967295"/>
          </p:nvPr>
        </p:nvSpPr>
        <p:spPr>
          <a:xfrm>
            <a:off x="3875050" y="6570082"/>
            <a:ext cx="2376006" cy="288925"/>
          </a:xfrm>
          <a:prstGeom prst="rect">
            <a:avLst/>
          </a:prstGeom>
        </p:spPr>
        <p:txBody>
          <a:bodyPr vert="horz" lIns="91440" tIns="45720" rIns="91440" bIns="45720" rtlCol="0" anchor="ctr"/>
          <a:lstStyle>
            <a:lvl1pPr algn="ctr">
              <a:defRPr sz="800" b="1">
                <a:solidFill>
                  <a:schemeClr val="accent6">
                    <a:lumMod val="75000"/>
                  </a:schemeClr>
                </a:solidFill>
                <a:latin typeface="Arial" pitchFamily="34" charset="0"/>
                <a:cs typeface="Arial" pitchFamily="34" charset="0"/>
              </a:defRPr>
            </a:lvl1pPr>
          </a:lstStyle>
          <a:p>
            <a:r>
              <a:rPr lang="en-US" dirty="0">
                <a:solidFill>
                  <a:srgbClr val="FF0000"/>
                </a:solidFill>
              </a:rPr>
              <a:t>CONFIDENTIAL - For Internal Use Only</a:t>
            </a: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12" name="Rectangle 11"/>
          <p:cNvSpPr/>
          <p:nvPr/>
        </p:nvSpPr>
        <p:spPr>
          <a:xfrm>
            <a:off x="293081" y="1314083"/>
            <a:ext cx="5111772" cy="4016484"/>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rPr>
              <a:t>Dura-Track™ Squeegee: </a:t>
            </a:r>
          </a:p>
          <a:p>
            <a:pPr marL="742950" indent="-285750" algn="l">
              <a:buFont typeface="Wingdings" pitchFamily="2" charset="2"/>
              <a:buChar char="§"/>
            </a:pPr>
            <a:r>
              <a:rPr lang="en-US" sz="1300" b="0" dirty="0">
                <a:solidFill>
                  <a:schemeClr val="tx1">
                    <a:lumMod val="75000"/>
                  </a:schemeClr>
                </a:solidFill>
              </a:rPr>
              <a:t>Leave floors drier with a parabolic rear squeegee that provides uniform suction across the blade for exceptional water pick-up. </a:t>
            </a:r>
          </a:p>
          <a:p>
            <a:pPr marL="742950" indent="-285750" algn="l">
              <a:buFont typeface="Wingdings" pitchFamily="2" charset="2"/>
              <a:buChar char="§"/>
            </a:pPr>
            <a:endParaRPr lang="en-US" b="0" dirty="0"/>
          </a:p>
          <a:p>
            <a:pPr marL="285750" indent="-285750" algn="l">
              <a:buSzPct val="70000"/>
              <a:buFont typeface="Wingdings" pitchFamily="2" charset="2"/>
              <a:buChar char="q"/>
            </a:pPr>
            <a:r>
              <a:rPr lang="en-US" b="0" dirty="0">
                <a:solidFill>
                  <a:srgbClr val="009BC7"/>
                </a:solidFill>
              </a:rPr>
              <a:t>Squeegee Performance/Water Recovery: </a:t>
            </a:r>
          </a:p>
          <a:p>
            <a:pPr marL="742950" indent="-285750" algn="l">
              <a:buFont typeface="Wingdings" pitchFamily="2" charset="2"/>
              <a:buChar char="§"/>
            </a:pPr>
            <a:r>
              <a:rPr lang="en-US" sz="1300" b="0" dirty="0">
                <a:solidFill>
                  <a:schemeClr val="tx1">
                    <a:lumMod val="75000"/>
                  </a:schemeClr>
                </a:solidFill>
              </a:rPr>
              <a:t>Reduce slip and fall potential with a high performance squeegee and a powerful vacuum system that delivers a floor that’s dry in seconds.</a:t>
            </a:r>
          </a:p>
          <a:p>
            <a:pPr marL="457200" algn="l"/>
            <a:endParaRPr lang="en-US" sz="1300" b="0" dirty="0">
              <a:solidFill>
                <a:schemeClr val="bg2">
                  <a:lumMod val="75000"/>
                  <a:lumOff val="25000"/>
                </a:schemeClr>
              </a:solidFill>
            </a:endParaRPr>
          </a:p>
          <a:p>
            <a:pPr algn="l"/>
            <a:endParaRPr lang="en-US" sz="1400" b="0" dirty="0">
              <a:solidFill>
                <a:schemeClr val="bg2">
                  <a:lumMod val="75000"/>
                  <a:lumOff val="25000"/>
                </a:schemeClr>
              </a:solidFill>
            </a:endParaRPr>
          </a:p>
          <a:p>
            <a:pPr marL="285750" indent="-285750" algn="l">
              <a:buSzPct val="70000"/>
              <a:buFont typeface="Wingdings" pitchFamily="2" charset="2"/>
              <a:buChar char="q"/>
            </a:pPr>
            <a:r>
              <a:rPr lang="en-US" b="0" dirty="0">
                <a:solidFill>
                  <a:srgbClr val="009BC7"/>
                </a:solidFill>
              </a:rPr>
              <a:t>Dual Vacuum Fans: </a:t>
            </a:r>
          </a:p>
          <a:p>
            <a:pPr marL="742950" indent="-285750" algn="l">
              <a:buFont typeface="Wingdings" pitchFamily="2" charset="2"/>
              <a:buChar char="§"/>
            </a:pPr>
            <a:r>
              <a:rPr lang="en-US" sz="1300" b="0" dirty="0">
                <a:solidFill>
                  <a:schemeClr val="tx1">
                    <a:lumMod val="75000"/>
                  </a:schemeClr>
                </a:solidFill>
              </a:rPr>
              <a:t>Scrubbing fan:</a:t>
            </a:r>
          </a:p>
          <a:p>
            <a:pPr marL="1200150" lvl="1" indent="-285750" algn="l">
              <a:buFont typeface="Wingdings" pitchFamily="2" charset="2"/>
              <a:buChar char="§"/>
            </a:pPr>
            <a:r>
              <a:rPr lang="en-US" sz="1300" b="0" dirty="0">
                <a:solidFill>
                  <a:schemeClr val="tx1">
                    <a:lumMod val="75000"/>
                  </a:schemeClr>
                </a:solidFill>
              </a:rPr>
              <a:t>1.5 hp / 1.1 kW vacuum fan provides 35 in / 890 mm water lift for </a:t>
            </a:r>
            <a:r>
              <a:rPr lang="en-US" sz="1300" dirty="0">
                <a:solidFill>
                  <a:schemeClr val="tx1">
                    <a:lumMod val="75000"/>
                  </a:schemeClr>
                </a:solidFill>
              </a:rPr>
              <a:t>exceptional solution recovery</a:t>
            </a:r>
          </a:p>
          <a:p>
            <a:pPr marL="742950" lvl="1" indent="-285750" algn="l">
              <a:buFont typeface="Wingdings" pitchFamily="2" charset="2"/>
              <a:buChar char="§"/>
            </a:pPr>
            <a:r>
              <a:rPr lang="en-US" sz="1300" b="0" dirty="0">
                <a:solidFill>
                  <a:schemeClr val="tx1">
                    <a:lumMod val="75000"/>
                  </a:schemeClr>
                </a:solidFill>
              </a:rPr>
              <a:t>Sweeping fan:</a:t>
            </a:r>
          </a:p>
          <a:p>
            <a:pPr marL="1200150" lvl="1" indent="-285750" algn="l">
              <a:buFont typeface="Wingdings" pitchFamily="2" charset="2"/>
              <a:buChar char="§"/>
            </a:pPr>
            <a:r>
              <a:rPr lang="en-US" sz="1300" b="0" dirty="0">
                <a:solidFill>
                  <a:schemeClr val="tx1">
                    <a:lumMod val="75000"/>
                  </a:schemeClr>
                </a:solidFill>
              </a:rPr>
              <a:t>1.5 hp / 1.1 kW vacuum fan provides 290 cfm / 8.2 m³/min of airflow for </a:t>
            </a:r>
            <a:r>
              <a:rPr lang="en-US" sz="1300" dirty="0">
                <a:solidFill>
                  <a:schemeClr val="tx1">
                    <a:lumMod val="75000"/>
                  </a:schemeClr>
                </a:solidFill>
              </a:rPr>
              <a:t>exceptional dust control</a:t>
            </a:r>
          </a:p>
        </p:txBody>
      </p:sp>
      <p:pic>
        <p:nvPicPr>
          <p:cNvPr id="26"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176066" y="5653419"/>
            <a:ext cx="965703" cy="916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a:hlinkClick r:id="rId4" action="ppaction://hlinksldjump"/>
          </p:cNvPr>
          <p:cNvSpPr txBox="1"/>
          <p:nvPr/>
        </p:nvSpPr>
        <p:spPr>
          <a:xfrm>
            <a:off x="1079616" y="6291137"/>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76875" y="1280980"/>
            <a:ext cx="3067050" cy="1942465"/>
          </a:xfrm>
          <a:prstGeom prst="rect">
            <a:avLst/>
          </a:prstGeom>
        </p:spPr>
      </p:pic>
    </p:spTree>
    <p:extLst>
      <p:ext uri="{BB962C8B-B14F-4D97-AF65-F5344CB8AC3E}">
        <p14:creationId xmlns:p14="http://schemas.microsoft.com/office/powerpoint/2010/main" val="3041652115"/>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3375" y="2963863"/>
            <a:ext cx="8511080" cy="1471612"/>
          </a:xfrm>
        </p:spPr>
        <p:txBody>
          <a:bodyPr/>
          <a:lstStyle/>
          <a:p>
            <a:r>
              <a:rPr lang="en-US" sz="3200" dirty="0">
                <a:solidFill>
                  <a:srgbClr val="009BC7"/>
                </a:solidFill>
              </a:rPr>
              <a:t>Deliver Easy Operation and Maintenance</a:t>
            </a:r>
          </a:p>
        </p:txBody>
      </p:sp>
      <p:sp>
        <p:nvSpPr>
          <p:cNvPr id="5" name="Subtitle 4"/>
          <p:cNvSpPr>
            <a:spLocks noGrp="1"/>
          </p:cNvSpPr>
          <p:nvPr>
            <p:ph type="subTitle" idx="1"/>
          </p:nvPr>
        </p:nvSpPr>
        <p:spPr/>
        <p:txBody>
          <a:bodyPr/>
          <a:lstStyle/>
          <a:p>
            <a:endParaRPr lang="en-US" dirty="0"/>
          </a:p>
        </p:txBody>
      </p:sp>
      <p:sp>
        <p:nvSpPr>
          <p:cNvPr id="8" name="TextBox 7">
            <a:hlinkClick r:id="rId3" action="ppaction://hlinksldjump"/>
          </p:cNvPr>
          <p:cNvSpPr txBox="1"/>
          <p:nvPr/>
        </p:nvSpPr>
        <p:spPr>
          <a:xfrm>
            <a:off x="425411" y="6157323"/>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2161203483"/>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dirty="0">
                <a:solidFill>
                  <a:srgbClr val="009BC7"/>
                </a:solidFill>
                <a:latin typeface="Arial" pitchFamily="34" charset="0"/>
              </a:rPr>
              <a:t>Easy Operation and Maintenance</a:t>
            </a:r>
          </a:p>
          <a:p>
            <a:pPr>
              <a:defRPr/>
            </a:pPr>
            <a:r>
              <a:rPr lang="en-US" sz="2000" b="0" dirty="0">
                <a:solidFill>
                  <a:srgbClr val="009BC7"/>
                </a:solidFill>
                <a:latin typeface="Arial" pitchFamily="34" charset="0"/>
              </a:rPr>
              <a:t>Operator and Technician</a:t>
            </a:r>
          </a:p>
          <a:p>
            <a:pPr>
              <a:defRPr/>
            </a:pP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sp>
        <p:nvSpPr>
          <p:cNvPr id="58" name="Rectangle 57"/>
          <p:cNvSpPr/>
          <p:nvPr/>
        </p:nvSpPr>
        <p:spPr>
          <a:xfrm>
            <a:off x="273604" y="1185728"/>
            <a:ext cx="8199836" cy="4647426"/>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rPr>
              <a:t>Eyes Forward Operation: </a:t>
            </a:r>
          </a:p>
          <a:p>
            <a:pPr marL="742950" indent="-285750" algn="l">
              <a:buFont typeface="Wingdings" pitchFamily="2" charset="2"/>
              <a:buChar char="§"/>
            </a:pPr>
            <a:r>
              <a:rPr lang="en-US" sz="1300" b="0" dirty="0">
                <a:solidFill>
                  <a:schemeClr val="tx1">
                    <a:lumMod val="75000"/>
                  </a:schemeClr>
                </a:solidFill>
              </a:rPr>
              <a:t>Operate easily while maneuvering the M20/M30 with the Touch-n-Go™ control module, with cleaning controls placed in the center of the steering wheel allowing the operator’s attention to face forward. </a:t>
            </a:r>
          </a:p>
          <a:p>
            <a:pPr marL="742950" indent="-285750" algn="l">
              <a:buFont typeface="Wingdings" pitchFamily="2" charset="2"/>
              <a:buChar char="§"/>
            </a:pPr>
            <a:endParaRPr lang="en-US" sz="1300" b="0" dirty="0">
              <a:solidFill>
                <a:srgbClr val="FF0000"/>
              </a:solidFill>
            </a:endParaRPr>
          </a:p>
          <a:p>
            <a:pPr marL="742950" indent="-285750" algn="l">
              <a:buFont typeface="Wingdings" pitchFamily="2" charset="2"/>
              <a:buChar char="§"/>
            </a:pPr>
            <a:endParaRPr lang="en-US" sz="1300" b="0" dirty="0">
              <a:solidFill>
                <a:srgbClr val="FF0000"/>
              </a:solidFill>
            </a:endParaRPr>
          </a:p>
          <a:p>
            <a:pPr marL="742950" indent="-285750" algn="l">
              <a:buFont typeface="Wingdings" pitchFamily="2" charset="2"/>
              <a:buChar char="§"/>
            </a:pPr>
            <a:endParaRPr lang="en-US" sz="1300" b="0" dirty="0">
              <a:solidFill>
                <a:srgbClr val="FF0000"/>
              </a:solidFill>
            </a:endParaRPr>
          </a:p>
          <a:p>
            <a:pPr marL="742950" indent="-285750" algn="l">
              <a:buFont typeface="Wingdings" pitchFamily="2" charset="2"/>
              <a:buChar char="§"/>
            </a:pPr>
            <a:endParaRPr lang="en-US" sz="1300" b="0" dirty="0">
              <a:solidFill>
                <a:srgbClr val="FF0000"/>
              </a:solidFill>
            </a:endParaRPr>
          </a:p>
          <a:p>
            <a:pPr marL="457200" algn="l"/>
            <a:endParaRPr lang="en-US" sz="1300" b="0" dirty="0">
              <a:solidFill>
                <a:srgbClr val="FF0000"/>
              </a:solidFill>
            </a:endParaRPr>
          </a:p>
          <a:p>
            <a:pPr marL="742950" indent="-285750" algn="l">
              <a:buFont typeface="Wingdings" pitchFamily="2" charset="2"/>
              <a:buChar char="§"/>
            </a:pPr>
            <a:endParaRPr lang="en-US" sz="1300" b="0" dirty="0">
              <a:solidFill>
                <a:srgbClr val="FF0000"/>
              </a:solidFill>
            </a:endParaRPr>
          </a:p>
          <a:p>
            <a:pPr marL="457200" algn="l"/>
            <a:r>
              <a:rPr lang="en-US" sz="1300" b="0" dirty="0">
                <a:solidFill>
                  <a:schemeClr val="bg2">
                    <a:lumMod val="75000"/>
                    <a:lumOff val="25000"/>
                  </a:schemeClr>
                </a:solidFill>
              </a:rPr>
              <a:t>  </a:t>
            </a:r>
          </a:p>
          <a:p>
            <a:pPr marL="457200" algn="l"/>
            <a:endParaRPr lang="en-US" sz="1300" b="0" dirty="0">
              <a:solidFill>
                <a:schemeClr val="bg2">
                  <a:lumMod val="75000"/>
                  <a:lumOff val="25000"/>
                </a:schemeClr>
              </a:solidFill>
            </a:endParaRPr>
          </a:p>
          <a:p>
            <a:pPr marL="457200" algn="l"/>
            <a:endParaRPr lang="en-US" sz="1300" b="0" dirty="0">
              <a:solidFill>
                <a:schemeClr val="bg2">
                  <a:lumMod val="75000"/>
                  <a:lumOff val="25000"/>
                </a:schemeClr>
              </a:solidFill>
            </a:endParaRPr>
          </a:p>
          <a:p>
            <a:pPr marL="457200" algn="l"/>
            <a:endParaRPr lang="en-US" sz="1300" b="0" dirty="0">
              <a:solidFill>
                <a:schemeClr val="bg2">
                  <a:lumMod val="75000"/>
                  <a:lumOff val="25000"/>
                </a:schemeClr>
              </a:solidFill>
            </a:endParaRPr>
          </a:p>
          <a:p>
            <a:pPr marL="457200" algn="l"/>
            <a:endParaRPr lang="en-US" sz="1300" b="0" dirty="0">
              <a:solidFill>
                <a:schemeClr val="bg2">
                  <a:lumMod val="75000"/>
                  <a:lumOff val="25000"/>
                </a:schemeClr>
              </a:solidFill>
            </a:endParaRPr>
          </a:p>
          <a:p>
            <a:pPr marL="457200" algn="l"/>
            <a:endParaRPr lang="en-US" sz="1300" b="0" dirty="0">
              <a:solidFill>
                <a:schemeClr val="bg2">
                  <a:lumMod val="75000"/>
                  <a:lumOff val="25000"/>
                </a:schemeClr>
              </a:solidFill>
            </a:endParaRPr>
          </a:p>
          <a:p>
            <a:pPr marL="457200" algn="l"/>
            <a:endParaRPr lang="en-US" sz="1300" b="0" dirty="0">
              <a:solidFill>
                <a:schemeClr val="bg2">
                  <a:lumMod val="75000"/>
                  <a:lumOff val="25000"/>
                </a:schemeClr>
              </a:solidFill>
            </a:endParaRPr>
          </a:p>
          <a:p>
            <a:pPr marL="457200" algn="l"/>
            <a:endParaRPr lang="en-US" sz="1300" b="0" dirty="0">
              <a:solidFill>
                <a:schemeClr val="bg2">
                  <a:lumMod val="75000"/>
                  <a:lumOff val="25000"/>
                </a:schemeClr>
              </a:solidFill>
            </a:endParaRPr>
          </a:p>
          <a:p>
            <a:pPr marL="285750" indent="-285750" algn="l">
              <a:buSzPct val="70000"/>
              <a:buFont typeface="Wingdings" pitchFamily="2" charset="2"/>
              <a:buChar char="q"/>
            </a:pPr>
            <a:r>
              <a:rPr lang="en-US" b="0" dirty="0">
                <a:solidFill>
                  <a:srgbClr val="009BC7"/>
                </a:solidFill>
              </a:rPr>
              <a:t>Operator Fatigue Reduced with Power Steering:</a:t>
            </a:r>
          </a:p>
          <a:p>
            <a:pPr marL="742950" indent="-285750" algn="l">
              <a:buFont typeface="Wingdings" pitchFamily="2" charset="2"/>
              <a:buChar char="§"/>
            </a:pPr>
            <a:r>
              <a:rPr lang="en-US" sz="1300" b="0" dirty="0">
                <a:solidFill>
                  <a:schemeClr val="tx1">
                    <a:lumMod val="75000"/>
                  </a:schemeClr>
                </a:solidFill>
              </a:rPr>
              <a:t>The M20/M30’s power steering module reduces the steering effort significantly.</a:t>
            </a:r>
            <a:endParaRPr lang="en-US" sz="1300" i="1" u="sng" dirty="0">
              <a:solidFill>
                <a:srgbClr val="C00000"/>
              </a:solidFill>
            </a:endParaRPr>
          </a:p>
          <a:p>
            <a:pPr marL="742950" indent="-285750" algn="l">
              <a:buFont typeface="Wingdings" pitchFamily="2" charset="2"/>
              <a:buChar char="§"/>
            </a:pPr>
            <a:r>
              <a:rPr lang="en-US" sz="1300" b="0" dirty="0">
                <a:solidFill>
                  <a:schemeClr val="tx1">
                    <a:lumMod val="75000"/>
                  </a:schemeClr>
                </a:solidFill>
              </a:rPr>
              <a:t>Provides positive feedback for a “more-in-control” experience than the other power steering systems where the steering feels so loose and it is a more comfortable experience.</a:t>
            </a:r>
          </a:p>
        </p:txBody>
      </p:sp>
      <p:sp>
        <p:nvSpPr>
          <p:cNvPr id="3" name="Rectangle 2"/>
          <p:cNvSpPr/>
          <p:nvPr/>
        </p:nvSpPr>
        <p:spPr>
          <a:xfrm>
            <a:off x="3182834" y="2204897"/>
            <a:ext cx="2797220" cy="2308324"/>
          </a:xfrm>
          <a:prstGeom prst="rect">
            <a:avLst/>
          </a:prstGeom>
        </p:spPr>
        <p:txBody>
          <a:bodyPr wrap="square">
            <a:spAutoFit/>
          </a:bodyPr>
          <a:lstStyle/>
          <a:p>
            <a:r>
              <a:rPr lang="en-US" sz="1600" dirty="0">
                <a:solidFill>
                  <a:srgbClr val="009BC7"/>
                </a:solidFill>
              </a:rPr>
              <a:t>1-Step™ START BUTTON: </a:t>
            </a:r>
          </a:p>
          <a:p>
            <a:r>
              <a:rPr lang="en-US" sz="1600" b="0" dirty="0">
                <a:solidFill>
                  <a:schemeClr val="tx1">
                    <a:lumMod val="75000"/>
                  </a:schemeClr>
                </a:solidFill>
              </a:rPr>
              <a:t>Simplify operator training with controls that enable the scrubbing systems to be activated with a single large </a:t>
            </a:r>
            <a:r>
              <a:rPr lang="en-US" sz="1600" dirty="0">
                <a:solidFill>
                  <a:srgbClr val="80C535"/>
                </a:solidFill>
              </a:rPr>
              <a:t>GREEN</a:t>
            </a:r>
            <a:r>
              <a:rPr lang="en-US" sz="1600" dirty="0"/>
              <a:t> </a:t>
            </a:r>
            <a:r>
              <a:rPr lang="en-US" sz="1600" b="0" dirty="0">
                <a:solidFill>
                  <a:schemeClr val="tx1">
                    <a:lumMod val="75000"/>
                  </a:schemeClr>
                </a:solidFill>
              </a:rPr>
              <a:t>button.  Operation is also made easy by a system that maintains the most recent operator setting.</a:t>
            </a:r>
          </a:p>
        </p:txBody>
      </p:sp>
      <p:pic>
        <p:nvPicPr>
          <p:cNvPr id="17"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57029" y="181851"/>
            <a:ext cx="816200" cy="81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060524" y="2475318"/>
            <a:ext cx="3014925" cy="2009448"/>
          </a:xfrm>
          <a:prstGeom prst="rect">
            <a:avLst/>
          </a:prstGeom>
        </p:spPr>
      </p:pic>
      <p:sp>
        <p:nvSpPr>
          <p:cNvPr id="15" name="TextBox 14">
            <a:hlinkClick r:id="rId5" action="ppaction://hlinksldjump"/>
          </p:cNvPr>
          <p:cNvSpPr txBox="1"/>
          <p:nvPr/>
        </p:nvSpPr>
        <p:spPr>
          <a:xfrm>
            <a:off x="432845" y="6228293"/>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2" name="Picture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5787" y="2368457"/>
            <a:ext cx="2896577" cy="2223169"/>
          </a:xfrm>
          <a:prstGeom prst="rect">
            <a:avLst/>
          </a:prstGeom>
        </p:spPr>
      </p:pic>
    </p:spTree>
    <p:extLst>
      <p:ext uri="{BB962C8B-B14F-4D97-AF65-F5344CB8AC3E}">
        <p14:creationId xmlns:p14="http://schemas.microsoft.com/office/powerpoint/2010/main" val="1066502776"/>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2570154791"/>
              </p:ext>
            </p:extLst>
          </p:nvPr>
        </p:nvGraphicFramePr>
        <p:xfrm>
          <a:off x="191879" y="1116595"/>
          <a:ext cx="8728837" cy="5709767"/>
        </p:xfrm>
        <a:graphic>
          <a:graphicData uri="http://schemas.openxmlformats.org/drawingml/2006/table">
            <a:tbl>
              <a:tblPr firstRow="1" bandRow="1">
                <a:tableStyleId>{00A15C55-8517-42AA-B614-E9B94910E393}</a:tableStyleId>
              </a:tblPr>
              <a:tblGrid>
                <a:gridCol w="4370596">
                  <a:extLst>
                    <a:ext uri="{9D8B030D-6E8A-4147-A177-3AD203B41FA5}">
                      <a16:colId xmlns:a16="http://schemas.microsoft.com/office/drawing/2014/main" val="20000"/>
                    </a:ext>
                  </a:extLst>
                </a:gridCol>
                <a:gridCol w="4358241">
                  <a:extLst>
                    <a:ext uri="{9D8B030D-6E8A-4147-A177-3AD203B41FA5}">
                      <a16:colId xmlns:a16="http://schemas.microsoft.com/office/drawing/2014/main" val="20001"/>
                    </a:ext>
                  </a:extLst>
                </a:gridCol>
              </a:tblGrid>
              <a:tr h="339040">
                <a:tc gridSpan="2">
                  <a:txBody>
                    <a:bodyPr/>
                    <a:lstStyle/>
                    <a:p>
                      <a:pPr algn="ctr"/>
                      <a:r>
                        <a:rPr lang="en-US" sz="1600" baseline="0" dirty="0"/>
                        <a:t>M20/M30 will incorporate new State-of-the-Art Control Technology</a:t>
                      </a:r>
                      <a:endParaRPr lang="en-US" sz="1600" dirty="0"/>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noFill/>
                      <a:prstDash val="solid"/>
                      <a:round/>
                      <a:headEnd type="none" w="med" len="med"/>
                      <a:tailEnd type="none" w="med" len="med"/>
                    </a:lnB>
                    <a:solidFill>
                      <a:srgbClr val="0099CC"/>
                    </a:solidFill>
                  </a:tcPr>
                </a:tc>
                <a:tc hMerge="1">
                  <a:txBody>
                    <a:bodyPr/>
                    <a:lstStyle/>
                    <a:p>
                      <a:endParaRPr lang="en-US"/>
                    </a:p>
                  </a:txBody>
                  <a:tcPr/>
                </a:tc>
                <a:extLst>
                  <a:ext uri="{0D108BD9-81ED-4DB2-BD59-A6C34878D82A}">
                    <a16:rowId xmlns:a16="http://schemas.microsoft.com/office/drawing/2014/main" val="10000"/>
                  </a:ext>
                </a:extLst>
              </a:tr>
              <a:tr h="1488387">
                <a:tc gridSpan="2">
                  <a:txBody>
                    <a:bodyPr/>
                    <a:lstStyle/>
                    <a:p>
                      <a:pPr marL="171450" indent="-171450">
                        <a:buFont typeface="Arial" panose="020B0604020202020204" pitchFamily="34" charset="0"/>
                        <a:buChar char="•"/>
                      </a:pPr>
                      <a:endParaRPr lang="en-US" sz="1050" kern="1200" dirty="0">
                        <a:solidFill>
                          <a:schemeClr val="tx1"/>
                        </a:solidFill>
                        <a:effectLst/>
                        <a:latin typeface="+mn-lt"/>
                        <a:ea typeface="+mn-ea"/>
                        <a:cs typeface="+mn-cs"/>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01"/>
                  </a:ext>
                </a:extLst>
              </a:tr>
              <a:tr h="339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Pro-Panel</a:t>
                      </a:r>
                      <a:r>
                        <a:rPr lang="en-US" sz="1600" b="1" baseline="0" dirty="0">
                          <a:solidFill>
                            <a:schemeClr val="bg1"/>
                          </a:solidFill>
                        </a:rPr>
                        <a:t>™</a:t>
                      </a:r>
                      <a:r>
                        <a:rPr lang="en-US" sz="1600" b="1" dirty="0">
                          <a:solidFill>
                            <a:schemeClr val="bg1"/>
                          </a:solidFill>
                        </a:rPr>
                        <a:t> Controls </a:t>
                      </a:r>
                      <a:r>
                        <a:rPr lang="en-US" sz="1100" b="1" dirty="0">
                          <a:solidFill>
                            <a:schemeClr val="bg1"/>
                          </a:solidFill>
                        </a:rPr>
                        <a:t>(LCD Touch</a:t>
                      </a:r>
                      <a:r>
                        <a:rPr lang="en-US" sz="1100" b="1" baseline="0" dirty="0">
                          <a:solidFill>
                            <a:schemeClr val="bg1"/>
                          </a:solidFill>
                        </a:rPr>
                        <a:t> Screen)</a:t>
                      </a:r>
                      <a:endParaRPr lang="en-US" sz="1100" b="1" dirty="0">
                        <a:solidFill>
                          <a:schemeClr val="bg1"/>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99C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bg1"/>
                          </a:solidFill>
                        </a:rPr>
                        <a:t>Standard Controls </a:t>
                      </a:r>
                      <a:r>
                        <a:rPr lang="en-US" sz="1100" b="1" baseline="0" dirty="0">
                          <a:solidFill>
                            <a:schemeClr val="bg1"/>
                          </a:solidFill>
                        </a:rPr>
                        <a:t>(</a:t>
                      </a:r>
                      <a:r>
                        <a:rPr lang="en-US" sz="1100" b="1" dirty="0">
                          <a:solidFill>
                            <a:schemeClr val="bg1"/>
                          </a:solidFill>
                        </a:rPr>
                        <a:t>Conventional</a:t>
                      </a:r>
                      <a:r>
                        <a:rPr lang="en-US" sz="1100" b="1" baseline="0" dirty="0">
                          <a:solidFill>
                            <a:schemeClr val="bg1"/>
                          </a:solidFill>
                        </a:rPr>
                        <a:t> Membrane/Switch)</a:t>
                      </a:r>
                      <a:endParaRPr lang="en-US" sz="1100" b="1" dirty="0">
                        <a:solidFill>
                          <a:schemeClr val="bg1"/>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99CC"/>
                    </a:solidFill>
                  </a:tcPr>
                </a:tc>
                <a:extLst>
                  <a:ext uri="{0D108BD9-81ED-4DB2-BD59-A6C34878D82A}">
                    <a16:rowId xmlns:a16="http://schemas.microsoft.com/office/drawing/2014/main" val="10002"/>
                  </a:ext>
                </a:extLst>
              </a:tr>
              <a:tr h="3421227">
                <a:tc>
                  <a:txBody>
                    <a:bodyPr/>
                    <a:lstStyle/>
                    <a:p>
                      <a:pPr marL="169863" indent="-169863">
                        <a:spcAft>
                          <a:spcPts val="600"/>
                        </a:spcAft>
                        <a:buFont typeface="Arial" panose="020B0604020202020204" pitchFamily="34" charset="0"/>
                        <a:buChar char="•"/>
                      </a:pPr>
                      <a:r>
                        <a:rPr lang="en-US" sz="1200" b="0" baseline="0" dirty="0">
                          <a:solidFill>
                            <a:schemeClr val="tx1">
                              <a:lumMod val="75000"/>
                            </a:schemeClr>
                          </a:solidFill>
                        </a:rPr>
                        <a:t>Place ALL Cleaning Function Controls directly in front of the operator</a:t>
                      </a:r>
                    </a:p>
                    <a:p>
                      <a:pPr marL="169863" indent="-169863">
                        <a:spcBef>
                          <a:spcPts val="300"/>
                        </a:spcBef>
                        <a:spcAft>
                          <a:spcPts val="0"/>
                        </a:spcAft>
                        <a:buFont typeface="Arial" panose="020B0604020202020204" pitchFamily="34" charset="0"/>
                        <a:buChar char="•"/>
                      </a:pPr>
                      <a:r>
                        <a:rPr lang="en-US" sz="1200" b="0" baseline="0" dirty="0">
                          <a:solidFill>
                            <a:schemeClr val="tx1">
                              <a:lumMod val="75000"/>
                            </a:schemeClr>
                          </a:solidFill>
                        </a:rPr>
                        <a:t>Allows them to actuate controls without having to remove their hands from the steering wheel or their eyes off the direction of travel</a:t>
                      </a:r>
                    </a:p>
                    <a:p>
                      <a:pPr marL="171450" marR="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200" b="0" dirty="0">
                          <a:solidFill>
                            <a:schemeClr val="tx1">
                              <a:lumMod val="75000"/>
                            </a:schemeClr>
                          </a:solidFill>
                        </a:rPr>
                        <a:t>LCD Screen provides more vibrant and visible control switches in low light warehouse</a:t>
                      </a:r>
                      <a:r>
                        <a:rPr lang="en-US" sz="1200" b="0" baseline="0" dirty="0">
                          <a:solidFill>
                            <a:schemeClr val="tx1">
                              <a:lumMod val="75000"/>
                            </a:schemeClr>
                          </a:solidFill>
                        </a:rPr>
                        <a:t> applications</a:t>
                      </a:r>
                    </a:p>
                    <a:p>
                      <a:pPr marL="171450" marR="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200" b="0" baseline="0" dirty="0">
                          <a:solidFill>
                            <a:schemeClr val="tx1">
                              <a:lumMod val="75000"/>
                            </a:schemeClr>
                          </a:solidFill>
                        </a:rPr>
                        <a:t>LCD Also provides an even more simplified operation and use experience for operators plus:</a:t>
                      </a:r>
                    </a:p>
                    <a:p>
                      <a:pPr marL="342900" marR="0" lvl="1"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200" b="0" baseline="0" dirty="0">
                          <a:solidFill>
                            <a:schemeClr val="tx1">
                              <a:lumMod val="75000"/>
                            </a:schemeClr>
                          </a:solidFill>
                        </a:rPr>
                        <a:t>Rear View Camera capability to view cleaning performance (PerformanceView™) and better visibility when reversing.</a:t>
                      </a:r>
                    </a:p>
                    <a:p>
                      <a:pPr marL="342900" marR="0" lvl="1"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200" b="0" baseline="0" dirty="0">
                          <a:solidFill>
                            <a:schemeClr val="tx1">
                              <a:lumMod val="75000"/>
                            </a:schemeClr>
                          </a:solidFill>
                        </a:rPr>
                        <a:t>Capacity for Operator Log-In (Pro-ID™) and Checklists (Pro-Check™) …able to be downloaded off machine… for security</a:t>
                      </a:r>
                    </a:p>
                    <a:p>
                      <a:pPr marL="342900" marR="0" lvl="1"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200" b="0" baseline="0" dirty="0">
                          <a:solidFill>
                            <a:schemeClr val="tx1">
                              <a:lumMod val="75000"/>
                            </a:schemeClr>
                          </a:solidFill>
                        </a:rPr>
                        <a:t>On-Board videos for operator training</a:t>
                      </a:r>
                    </a:p>
                    <a:p>
                      <a:pPr marL="342900" marR="0" lvl="1"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200" b="0" baseline="0" dirty="0">
                          <a:solidFill>
                            <a:schemeClr val="tx1">
                              <a:lumMod val="75000"/>
                            </a:schemeClr>
                          </a:solidFill>
                        </a:rPr>
                        <a:t>Clogged filter operator notification</a:t>
                      </a: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69863" indent="-169863">
                        <a:buFont typeface="Arial" panose="020B0604020202020204" pitchFamily="34" charset="0"/>
                        <a:buChar char="•"/>
                      </a:pPr>
                      <a:r>
                        <a:rPr lang="en-US" sz="1200" b="0" baseline="0" dirty="0">
                          <a:solidFill>
                            <a:schemeClr val="tx1">
                              <a:lumMod val="75000"/>
                            </a:schemeClr>
                          </a:solidFill>
                        </a:rPr>
                        <a:t>Place Main Cleaning Function Controls directly in front of the operator</a:t>
                      </a:r>
                    </a:p>
                    <a:p>
                      <a:pPr marL="169863" indent="-169863">
                        <a:buFont typeface="Arial" panose="020B0604020202020204" pitchFamily="34" charset="0"/>
                        <a:buChar char="•"/>
                      </a:pPr>
                      <a:endParaRPr lang="en-US" sz="1200" b="0" baseline="0" dirty="0">
                        <a:solidFill>
                          <a:schemeClr val="tx1">
                            <a:lumMod val="75000"/>
                          </a:schemeClr>
                        </a:solidFill>
                      </a:endParaRPr>
                    </a:p>
                    <a:p>
                      <a:pPr marL="169863" indent="-169863">
                        <a:buFont typeface="Arial" panose="020B0604020202020204" pitchFamily="34" charset="0"/>
                        <a:buChar char="•"/>
                      </a:pPr>
                      <a:r>
                        <a:rPr lang="en-US" sz="1200" b="0" baseline="0" dirty="0">
                          <a:solidFill>
                            <a:schemeClr val="tx1">
                              <a:lumMod val="75000"/>
                            </a:schemeClr>
                          </a:solidFill>
                        </a:rPr>
                        <a:t>Allows them to actuate controls without having to remove their hands from the steering wheel or their eyes off the direction of travel</a:t>
                      </a:r>
                    </a:p>
                    <a:p>
                      <a:pPr marL="169863" marR="0" indent="-1698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solidFill>
                          <a:schemeClr val="tx1">
                            <a:lumMod val="75000"/>
                          </a:schemeClr>
                        </a:solidFill>
                      </a:endParaRPr>
                    </a:p>
                    <a:p>
                      <a:pPr marL="169863" marR="0" indent="-1698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lumMod val="75000"/>
                            </a:schemeClr>
                          </a:solidFill>
                        </a:rPr>
                        <a:t>Proven reliability incorporated for four</a:t>
                      </a:r>
                      <a:r>
                        <a:rPr lang="en-US" sz="1200" b="0" baseline="0" dirty="0">
                          <a:solidFill>
                            <a:schemeClr val="tx1">
                              <a:lumMod val="75000"/>
                            </a:schemeClr>
                          </a:solidFill>
                        </a:rPr>
                        <a:t> other Tennant Models: T12, T16,T17, and M17</a:t>
                      </a:r>
                    </a:p>
                    <a:p>
                      <a:pPr marL="169863" indent="-169863">
                        <a:buFont typeface="Arial" panose="020B0604020202020204" pitchFamily="34" charset="0"/>
                        <a:buChar char="•"/>
                      </a:pPr>
                      <a:endParaRPr lang="en-US" sz="1200" b="0" baseline="0" dirty="0">
                        <a:solidFill>
                          <a:schemeClr val="tx1">
                            <a:lumMod val="75000"/>
                          </a:schemeClr>
                        </a:solidFill>
                      </a:endParaRPr>
                    </a:p>
                    <a:p>
                      <a:pPr marL="169863" indent="-169863">
                        <a:buFont typeface="Arial" panose="020B0604020202020204" pitchFamily="34" charset="0"/>
                        <a:buChar char="•"/>
                      </a:pPr>
                      <a:r>
                        <a:rPr lang="en-US" sz="1200" b="0" baseline="0" dirty="0">
                          <a:solidFill>
                            <a:schemeClr val="tx1">
                              <a:lumMod val="75000"/>
                            </a:schemeClr>
                          </a:solidFill>
                        </a:rPr>
                        <a:t>Color Coded to enable ease of use and simplify overall operation.</a:t>
                      </a:r>
                    </a:p>
                    <a:p>
                      <a:pPr marL="169863" indent="-169863">
                        <a:buFont typeface="Arial" panose="020B0604020202020204" pitchFamily="34" charset="0"/>
                        <a:buChar char="•"/>
                      </a:pPr>
                      <a:endParaRPr lang="en-US" sz="1200" b="0" baseline="0" dirty="0">
                        <a:solidFill>
                          <a:schemeClr val="tx1">
                            <a:lumMod val="75000"/>
                          </a:schemeClr>
                        </a:solidFill>
                      </a:endParaRPr>
                    </a:p>
                    <a:p>
                      <a:pPr marL="169863" indent="-169863">
                        <a:buFont typeface="Arial" panose="020B0604020202020204" pitchFamily="34" charset="0"/>
                        <a:buChar char="•"/>
                      </a:pPr>
                      <a:r>
                        <a:rPr lang="en-US" sz="1200" b="0" baseline="0" dirty="0">
                          <a:solidFill>
                            <a:schemeClr val="tx1">
                              <a:lumMod val="75000"/>
                            </a:schemeClr>
                          </a:solidFill>
                        </a:rPr>
                        <a:t>Image to the right shows </a:t>
                      </a:r>
                      <a:br>
                        <a:rPr lang="en-US" sz="1200" b="0" baseline="0" dirty="0">
                          <a:solidFill>
                            <a:schemeClr val="tx1">
                              <a:lumMod val="75000"/>
                            </a:schemeClr>
                          </a:solidFill>
                        </a:rPr>
                      </a:br>
                      <a:r>
                        <a:rPr lang="en-US" sz="1200" b="0" baseline="0" dirty="0">
                          <a:solidFill>
                            <a:schemeClr val="tx1">
                              <a:lumMod val="75000"/>
                            </a:schemeClr>
                          </a:solidFill>
                        </a:rPr>
                        <a:t>how the functions have</a:t>
                      </a:r>
                      <a:br>
                        <a:rPr lang="en-US" sz="1200" b="0" baseline="0" dirty="0">
                          <a:solidFill>
                            <a:schemeClr val="tx1">
                              <a:lumMod val="75000"/>
                            </a:schemeClr>
                          </a:solidFill>
                        </a:rPr>
                      </a:br>
                      <a:r>
                        <a:rPr lang="en-US" sz="1200" b="0" baseline="0" dirty="0">
                          <a:solidFill>
                            <a:schemeClr val="tx1">
                              <a:lumMod val="75000"/>
                            </a:schemeClr>
                          </a:solidFill>
                        </a:rPr>
                        <a:t>been integrated into the</a:t>
                      </a:r>
                      <a:br>
                        <a:rPr lang="en-US" sz="1200" b="0" baseline="0" dirty="0">
                          <a:solidFill>
                            <a:schemeClr val="tx1">
                              <a:lumMod val="75000"/>
                            </a:schemeClr>
                          </a:solidFill>
                        </a:rPr>
                      </a:br>
                      <a:r>
                        <a:rPr lang="en-US" sz="1200" b="0" baseline="0" dirty="0">
                          <a:solidFill>
                            <a:schemeClr val="tx1">
                              <a:lumMod val="75000"/>
                            </a:schemeClr>
                          </a:solidFill>
                        </a:rPr>
                        <a:t>control space</a:t>
                      </a: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sp>
        <p:nvSpPr>
          <p:cNvPr id="10" name="Text Placeholder 10"/>
          <p:cNvSpPr txBox="1">
            <a:spLocks/>
          </p:cNvSpPr>
          <p:nvPr/>
        </p:nvSpPr>
        <p:spPr>
          <a:xfrm>
            <a:off x="162560" y="94245"/>
            <a:ext cx="7988039" cy="1087755"/>
          </a:xfrm>
          <a:prstGeom prst="rect">
            <a:avLst/>
          </a:prstGeom>
        </p:spPr>
        <p:txBody>
          <a:bodyPr vert="horz"/>
          <a:lstStyle>
            <a:lvl1pPr marL="0" marR="0" indent="0" algn="ctr" defTabSz="914400" rtl="0" eaLnBrk="1" fontAlgn="auto" latinLnBrk="0" hangingPunct="1">
              <a:lnSpc>
                <a:spcPct val="70000"/>
              </a:lnSpc>
              <a:spcBef>
                <a:spcPct val="0"/>
              </a:spcBef>
              <a:spcAft>
                <a:spcPts val="0"/>
              </a:spcAft>
              <a:buClrTx/>
              <a:buSzTx/>
              <a:buFontTx/>
              <a:buNone/>
              <a:tabLst/>
              <a:defRPr kumimoji="0" lang="en-US" sz="2400" b="1" i="0" u="none" strike="noStrike" kern="1200" cap="none" spc="0" normalizeH="0" baseline="0" noProof="0">
                <a:solidFill>
                  <a:srgbClr val="3C3C3B"/>
                </a:solidFill>
                <a:latin typeface="+mn-lt"/>
                <a:ea typeface="+mn-ea"/>
                <a:cs typeface="+mn-cs"/>
              </a:defRPr>
            </a:lvl1pPr>
            <a:lvl2pPr marL="693738" indent="-236538" algn="l" defTabSz="914400" rtl="0" eaLnBrk="1" latinLnBrk="0" hangingPunct="1">
              <a:spcBef>
                <a:spcPct val="20000"/>
              </a:spcBef>
              <a:buClr>
                <a:schemeClr val="tx1"/>
              </a:buClr>
              <a:buFont typeface="Arial" panose="020B0604020202020204" pitchFamily="34" charset="0"/>
              <a:buChar char="–"/>
              <a:defRPr sz="1800" kern="1200">
                <a:solidFill>
                  <a:srgbClr val="3C3C3B"/>
                </a:solidFill>
                <a:latin typeface="+mn-lt"/>
                <a:ea typeface="+mn-ea"/>
                <a:cs typeface="+mn-cs"/>
              </a:defRPr>
            </a:lvl2pPr>
            <a:lvl3pPr marL="1087438" indent="-173038" algn="l" defTabSz="914400" rtl="0" eaLnBrk="1" latinLnBrk="0" hangingPunct="1">
              <a:spcBef>
                <a:spcPct val="20000"/>
              </a:spcBef>
              <a:buClr>
                <a:schemeClr val="tx1"/>
              </a:buClr>
              <a:buFont typeface="Arial" panose="020B0604020202020204" pitchFamily="34" charset="0"/>
              <a:buChar char="•"/>
              <a:defRPr sz="1600" kern="1200">
                <a:solidFill>
                  <a:srgbClr val="3C3C3B"/>
                </a:solidFill>
                <a:latin typeface="+mn-lt"/>
                <a:ea typeface="+mn-ea"/>
                <a:cs typeface="+mn-cs"/>
              </a:defRPr>
            </a:lvl3pPr>
            <a:lvl4pPr marL="1600200" indent="-228600" algn="l" defTabSz="914400" rtl="0" eaLnBrk="1" latinLnBrk="0" hangingPunct="1">
              <a:spcBef>
                <a:spcPct val="20000"/>
              </a:spcBef>
              <a:buClr>
                <a:schemeClr val="tx1"/>
              </a:buClr>
              <a:buFont typeface="Arial" panose="020B0604020202020204" pitchFamily="34" charset="0"/>
              <a:buChar char="–"/>
              <a:defRPr sz="1400" kern="1200">
                <a:solidFill>
                  <a:srgbClr val="3C3C3B"/>
                </a:solidFill>
                <a:latin typeface="+mn-lt"/>
                <a:ea typeface="+mn-ea"/>
                <a:cs typeface="+mn-cs"/>
              </a:defRPr>
            </a:lvl4pPr>
            <a:lvl5pPr marL="2057400" indent="-228600" algn="l" defTabSz="914400" rtl="0" eaLnBrk="1" latinLnBrk="0" hangingPunct="1">
              <a:spcBef>
                <a:spcPct val="20000"/>
              </a:spcBef>
              <a:buClr>
                <a:schemeClr val="tx1"/>
              </a:buClr>
              <a:buFont typeface="Arial" panose="020B0604020202020204" pitchFamily="34" charset="0"/>
              <a:buChar char="»"/>
              <a:defRPr sz="1400" kern="1200">
                <a:solidFill>
                  <a:srgbClr val="3C3C3B"/>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defRPr/>
            </a:pPr>
            <a:r>
              <a:rPr lang="en-US" sz="3600" b="0" dirty="0">
                <a:solidFill>
                  <a:srgbClr val="009BC7"/>
                </a:solidFill>
                <a:latin typeface="Calibri"/>
                <a:ea typeface="+mj-ea"/>
                <a:cs typeface="+mj-cs"/>
              </a:rPr>
              <a:t>Controls</a:t>
            </a:r>
            <a:br>
              <a:rPr lang="en-US" sz="3600" b="0" dirty="0">
                <a:solidFill>
                  <a:schemeClr val="tx1"/>
                </a:solidFill>
                <a:latin typeface="Calibri"/>
                <a:ea typeface="+mj-ea"/>
                <a:cs typeface="+mj-cs"/>
              </a:rPr>
            </a:br>
            <a:r>
              <a:rPr lang="en-US" sz="4800" dirty="0">
                <a:solidFill>
                  <a:srgbClr val="009BC7"/>
                </a:solidFill>
                <a:latin typeface="Calibri"/>
                <a:ea typeface="+mj-ea"/>
                <a:cs typeface="+mj-cs"/>
              </a:rPr>
              <a:t>Pro-Panel™ Technology</a:t>
            </a:r>
            <a:endParaRPr lang="en-US" sz="5400" dirty="0">
              <a:solidFill>
                <a:srgbClr val="009BC7"/>
              </a:solidFill>
              <a:latin typeface="Calibri"/>
              <a:ea typeface="+mj-ea"/>
              <a:cs typeface="+mj-cs"/>
            </a:endParaRP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29868" y="1490117"/>
            <a:ext cx="2101611" cy="1400724"/>
          </a:xfrm>
          <a:prstGeom prst="rect">
            <a:avLst/>
          </a:prstGeom>
        </p:spPr>
      </p:pic>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l="3374"/>
          <a:stretch/>
        </p:blipFill>
        <p:spPr>
          <a:xfrm>
            <a:off x="6621779" y="5717021"/>
            <a:ext cx="1986631" cy="864027"/>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02999" y="1507330"/>
            <a:ext cx="1648700" cy="1400724"/>
          </a:xfrm>
          <a:prstGeom prst="rect">
            <a:avLst/>
          </a:prstGeom>
        </p:spPr>
      </p:pic>
      <p:sp>
        <p:nvSpPr>
          <p:cNvPr id="14" name="TextBox 13">
            <a:hlinkClick r:id="rId6" action="ppaction://hlinksldjump"/>
          </p:cNvPr>
          <p:cNvSpPr txBox="1"/>
          <p:nvPr/>
        </p:nvSpPr>
        <p:spPr>
          <a:xfrm>
            <a:off x="4629868" y="651989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6216" y="1507330"/>
            <a:ext cx="1753635" cy="1383511"/>
          </a:xfrm>
          <a:prstGeom prst="rect">
            <a:avLst/>
          </a:prstGeom>
        </p:spPr>
      </p:pic>
      <p:pic>
        <p:nvPicPr>
          <p:cNvPr id="7" name="Picture 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91683" y="1507330"/>
            <a:ext cx="1495074" cy="1400724"/>
          </a:xfrm>
          <a:prstGeom prst="rect">
            <a:avLst/>
          </a:prstGeom>
        </p:spPr>
      </p:pic>
    </p:spTree>
    <p:extLst>
      <p:ext uri="{BB962C8B-B14F-4D97-AF65-F5344CB8AC3E}">
        <p14:creationId xmlns:p14="http://schemas.microsoft.com/office/powerpoint/2010/main" val="4068630241"/>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333375" y="174274"/>
            <a:ext cx="8534400" cy="758825"/>
          </a:xfrm>
        </p:spPr>
        <p:txBody>
          <a:bodyPr/>
          <a:lstStyle/>
          <a:p>
            <a:r>
              <a:rPr lang="en-US" sz="3200" b="1" dirty="0">
                <a:solidFill>
                  <a:srgbClr val="009BC7"/>
                </a:solidFill>
                <a:latin typeface="Arial" pitchFamily="34" charset="0"/>
              </a:rPr>
              <a:t>Deliver</a:t>
            </a:r>
            <a:r>
              <a:rPr lang="en-US" sz="3200" dirty="0">
                <a:solidFill>
                  <a:srgbClr val="009BC7"/>
                </a:solidFill>
                <a:latin typeface="Arial" pitchFamily="34" charset="0"/>
              </a:rPr>
              <a:t> </a:t>
            </a:r>
            <a:r>
              <a:rPr lang="en-US" altLang="en-US" sz="3200" b="1" dirty="0">
                <a:solidFill>
                  <a:srgbClr val="009BC7"/>
                </a:solidFill>
              </a:rPr>
              <a:t>Easy Operation &amp; Maintenance</a:t>
            </a:r>
            <a:br>
              <a:rPr lang="en-US" altLang="en-US" sz="2800" dirty="0">
                <a:solidFill>
                  <a:srgbClr val="009BC7"/>
                </a:solidFill>
              </a:rPr>
            </a:br>
            <a:r>
              <a:rPr lang="en-US" altLang="en-US" sz="2000" b="0" dirty="0">
                <a:solidFill>
                  <a:srgbClr val="009BC7"/>
                </a:solidFill>
              </a:rPr>
              <a:t>Operator</a:t>
            </a:r>
            <a:endParaRPr lang="en-US" altLang="en-US" sz="3200" b="0" dirty="0">
              <a:solidFill>
                <a:srgbClr val="009BC7"/>
              </a:solidFill>
            </a:endParaRPr>
          </a:p>
        </p:txBody>
      </p:sp>
      <p:sp>
        <p:nvSpPr>
          <p:cNvPr id="3" name="Content Placeholder 2"/>
          <p:cNvSpPr>
            <a:spLocks noGrp="1"/>
          </p:cNvSpPr>
          <p:nvPr>
            <p:ph idx="1"/>
          </p:nvPr>
        </p:nvSpPr>
        <p:spPr>
          <a:xfrm>
            <a:off x="4314825" y="1527175"/>
            <a:ext cx="4552950" cy="4645025"/>
          </a:xfrm>
        </p:spPr>
        <p:txBody>
          <a:bodyPr/>
          <a:lstStyle/>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Spray Hose </a:t>
            </a:r>
            <a:r>
              <a:rPr lang="en-US" altLang="en-US" sz="1800" dirty="0">
                <a:solidFill>
                  <a:schemeClr val="tx1">
                    <a:lumMod val="75000"/>
                  </a:schemeClr>
                </a:solidFill>
                <a:latin typeface="Arial" pitchFamily="34" charset="0"/>
                <a:cs typeface="Arial" pitchFamily="34" charset="0"/>
              </a:rPr>
              <a:t>– </a:t>
            </a:r>
            <a:r>
              <a:rPr lang="en-US" sz="1800" dirty="0">
                <a:solidFill>
                  <a:schemeClr val="tx1">
                    <a:lumMod val="75000"/>
                  </a:schemeClr>
                </a:solidFill>
              </a:rPr>
              <a:t>Time-saving convenience with machine cleanout and spray-down using the on-board solution water, eliminating the need to be near a water source.  </a:t>
            </a:r>
            <a:r>
              <a:rPr lang="en-US" sz="1800" dirty="0">
                <a:solidFill>
                  <a:srgbClr val="C00000"/>
                </a:solidFill>
              </a:rPr>
              <a:t>15 ft / 4.5m </a:t>
            </a:r>
            <a:r>
              <a:rPr lang="en-US" sz="1800" dirty="0">
                <a:solidFill>
                  <a:schemeClr val="tx1">
                    <a:lumMod val="75000"/>
                  </a:schemeClr>
                </a:solidFill>
              </a:rPr>
              <a:t>reach</a:t>
            </a:r>
            <a:r>
              <a:rPr lang="en-US" sz="1800" dirty="0">
                <a:solidFill>
                  <a:schemeClr val="tx1">
                    <a:lumMod val="75000"/>
                    <a:lumOff val="25000"/>
                  </a:schemeClr>
                </a:solidFill>
              </a:rPr>
              <a:t>.</a:t>
            </a:r>
            <a:endParaRPr lang="en-US" altLang="en-US" sz="1800" dirty="0">
              <a:solidFill>
                <a:schemeClr val="tx1">
                  <a:lumMod val="75000"/>
                  <a:lumOff val="25000"/>
                </a:schemeClr>
              </a:solidFill>
              <a:latin typeface="Arial" pitchFamily="34" charset="0"/>
              <a:cs typeface="Arial" pitchFamily="34" charset="0"/>
            </a:endParaRPr>
          </a:p>
          <a:p>
            <a:pPr>
              <a:spcBef>
                <a:spcPts val="0"/>
              </a:spcBef>
              <a:spcAft>
                <a:spcPts val="611"/>
              </a:spcAft>
              <a:buFont typeface="Wingdings" panose="05000000000000000000" pitchFamily="2" charset="2"/>
              <a:buChar char="§"/>
            </a:pPr>
            <a:endParaRPr lang="en-US" altLang="en-US" sz="1800" b="1" dirty="0">
              <a:solidFill>
                <a:schemeClr val="tx1">
                  <a:lumMod val="75000"/>
                  <a:lumOff val="25000"/>
                </a:schemeClr>
              </a:solidFill>
              <a:latin typeface="Arial" pitchFamily="34" charset="0"/>
              <a:cs typeface="Arial" pitchFamily="34" charset="0"/>
            </a:endParaRPr>
          </a:p>
          <a:p>
            <a:pPr>
              <a:spcBef>
                <a:spcPts val="0"/>
              </a:spcBef>
              <a:spcAft>
                <a:spcPts val="611"/>
              </a:spcAft>
              <a:buFont typeface="Wingdings" panose="05000000000000000000" pitchFamily="2" charset="2"/>
              <a:buChar char="§"/>
            </a:pPr>
            <a:endParaRPr lang="en-US" altLang="en-US" sz="1800" b="1" dirty="0">
              <a:solidFill>
                <a:schemeClr val="tx1">
                  <a:lumMod val="75000"/>
                  <a:lumOff val="25000"/>
                </a:schemeClr>
              </a:solidFill>
              <a:latin typeface="Arial" pitchFamily="34" charset="0"/>
              <a:cs typeface="Arial" pitchFamily="34" charset="0"/>
            </a:endParaRPr>
          </a:p>
          <a:p>
            <a:pPr>
              <a:spcBef>
                <a:spcPts val="0"/>
              </a:spcBef>
              <a:spcAft>
                <a:spcPts val="611"/>
              </a:spcAft>
              <a:buFont typeface="Wingdings" panose="05000000000000000000" pitchFamily="2" charset="2"/>
              <a:buChar char="§"/>
            </a:pPr>
            <a:endParaRPr lang="en-US" altLang="en-US" sz="1800" b="1" dirty="0">
              <a:solidFill>
                <a:schemeClr val="tx1">
                  <a:lumMod val="75000"/>
                  <a:lumOff val="25000"/>
                </a:schemeClr>
              </a:solidFill>
              <a:latin typeface="Arial" pitchFamily="34" charset="0"/>
              <a:cs typeface="Arial" pitchFamily="34" charset="0"/>
            </a:endParaRPr>
          </a:p>
          <a:p>
            <a:pPr>
              <a:spcBef>
                <a:spcPts val="0"/>
              </a:spcBef>
              <a:spcAft>
                <a:spcPts val="611"/>
              </a:spcAft>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Easy Access to Recovery Tank </a:t>
            </a:r>
            <a:r>
              <a:rPr lang="en-US" altLang="en-US" sz="1800" dirty="0">
                <a:solidFill>
                  <a:schemeClr val="tx1">
                    <a:lumMod val="75000"/>
                  </a:schemeClr>
                </a:solidFill>
                <a:latin typeface="Arial" pitchFamily="34" charset="0"/>
                <a:cs typeface="Arial" pitchFamily="34" charset="0"/>
              </a:rPr>
              <a:t>– </a:t>
            </a:r>
          </a:p>
          <a:p>
            <a:pPr marL="757066" lvl="1" indent="-291179">
              <a:spcBef>
                <a:spcPts val="0"/>
              </a:spcBef>
              <a:spcAft>
                <a:spcPts val="611"/>
              </a:spcAft>
            </a:pPr>
            <a:r>
              <a:rPr lang="en-US" sz="1800" i="1" dirty="0">
                <a:solidFill>
                  <a:schemeClr val="tx1">
                    <a:lumMod val="75000"/>
                  </a:schemeClr>
                </a:solidFill>
              </a:rPr>
              <a:t>Large opening </a:t>
            </a:r>
            <a:r>
              <a:rPr lang="en-US" sz="1800" dirty="0">
                <a:solidFill>
                  <a:schemeClr val="tx1">
                    <a:lumMod val="75000"/>
                  </a:schemeClr>
                </a:solidFill>
              </a:rPr>
              <a:t>– enables excellent viewing into the recovery tank to seen how well it is cleaned out.</a:t>
            </a:r>
          </a:p>
          <a:p>
            <a:endParaRPr lang="en-US" sz="1800"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1161" y="1501910"/>
            <a:ext cx="3208334" cy="1764220"/>
          </a:xfrm>
          <a:prstGeom prst="rect">
            <a:avLst/>
          </a:prstGeom>
        </p:spPr>
      </p:pic>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2409" y="3834941"/>
            <a:ext cx="2665838" cy="1698354"/>
          </a:xfrm>
          <a:prstGeom prst="rect">
            <a:avLst/>
          </a:prstGeom>
        </p:spPr>
      </p:pic>
      <p:sp>
        <p:nvSpPr>
          <p:cNvPr id="13" name="TextBox 12">
            <a:hlinkClick r:id="rId5" action="ppaction://hlinksldjump"/>
          </p:cNvPr>
          <p:cNvSpPr txBox="1"/>
          <p:nvPr/>
        </p:nvSpPr>
        <p:spPr>
          <a:xfrm>
            <a:off x="482430" y="6258030"/>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32400366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333375" y="190176"/>
            <a:ext cx="8534400" cy="758825"/>
          </a:xfrm>
        </p:spPr>
        <p:txBody>
          <a:bodyPr/>
          <a:lstStyle/>
          <a:p>
            <a:r>
              <a:rPr lang="en-US" sz="2800" b="1" dirty="0">
                <a:solidFill>
                  <a:srgbClr val="009BC7"/>
                </a:solidFill>
                <a:latin typeface="Arial" pitchFamily="34" charset="0"/>
              </a:rPr>
              <a:t>Deliver</a:t>
            </a:r>
            <a:r>
              <a:rPr lang="en-US" sz="2800" dirty="0">
                <a:solidFill>
                  <a:srgbClr val="009BC7"/>
                </a:solidFill>
                <a:latin typeface="Arial" pitchFamily="34" charset="0"/>
              </a:rPr>
              <a:t> </a:t>
            </a:r>
            <a:r>
              <a:rPr lang="en-US" altLang="en-US" sz="2800" b="1" dirty="0">
                <a:solidFill>
                  <a:srgbClr val="009BC7"/>
                </a:solidFill>
              </a:rPr>
              <a:t>Easy Operation &amp; Maintenance</a:t>
            </a:r>
            <a:br>
              <a:rPr lang="en-US" altLang="en-US" sz="2800" b="1" dirty="0">
                <a:solidFill>
                  <a:srgbClr val="009BC7"/>
                </a:solidFill>
              </a:rPr>
            </a:br>
            <a:r>
              <a:rPr lang="en-US" altLang="en-US" sz="2000" b="0" dirty="0">
                <a:solidFill>
                  <a:srgbClr val="009BC7"/>
                </a:solidFill>
              </a:rPr>
              <a:t>Operator/Technician</a:t>
            </a:r>
            <a:endParaRPr lang="en-US" altLang="en-US" sz="3200" b="0" dirty="0">
              <a:solidFill>
                <a:srgbClr val="009BC7"/>
              </a:solidFill>
            </a:endParaRPr>
          </a:p>
        </p:txBody>
      </p:sp>
      <p:sp>
        <p:nvSpPr>
          <p:cNvPr id="4" name="Content Placeholder 3"/>
          <p:cNvSpPr>
            <a:spLocks noGrp="1"/>
          </p:cNvSpPr>
          <p:nvPr>
            <p:ph idx="1"/>
          </p:nvPr>
        </p:nvSpPr>
        <p:spPr>
          <a:xfrm>
            <a:off x="4135012" y="1371460"/>
            <a:ext cx="4114800" cy="4645025"/>
          </a:xfrm>
        </p:spPr>
        <p:txBody>
          <a:bodyPr/>
          <a:lstStyle/>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Yellow Touch Points </a:t>
            </a:r>
            <a:r>
              <a:rPr lang="en-US" altLang="en-US" sz="1800" dirty="0">
                <a:solidFill>
                  <a:schemeClr val="tx1">
                    <a:lumMod val="75000"/>
                  </a:schemeClr>
                </a:solidFill>
                <a:latin typeface="Arial" pitchFamily="34" charset="0"/>
                <a:cs typeface="Arial" pitchFamily="34" charset="0"/>
              </a:rPr>
              <a:t>– </a:t>
            </a:r>
            <a:r>
              <a:rPr lang="en-US" sz="1800" dirty="0">
                <a:solidFill>
                  <a:schemeClr val="tx1">
                    <a:lumMod val="75000"/>
                  </a:schemeClr>
                </a:solidFill>
              </a:rPr>
              <a:t>Save time and money by ensuring maintenance items get checked and the machine is properly maintained and protected.</a:t>
            </a:r>
          </a:p>
          <a:p>
            <a:pPr>
              <a:buFont typeface="Wingdings" panose="05000000000000000000" pitchFamily="2" charset="2"/>
              <a:buChar char="§"/>
            </a:pPr>
            <a:endParaRPr lang="en-US" altLang="en-US" sz="1800" b="1" dirty="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b="1" dirty="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b="1" dirty="0">
              <a:solidFill>
                <a:schemeClr val="tx1">
                  <a:lumMod val="75000"/>
                </a:schemeClr>
              </a:solidFill>
              <a:latin typeface="Arial" pitchFamily="34" charset="0"/>
              <a:cs typeface="Arial" pitchFamily="34" charset="0"/>
            </a:endParaRPr>
          </a:p>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No Tool Brush, Filter, and Squeegee Change </a:t>
            </a:r>
            <a:r>
              <a:rPr lang="en-US" altLang="en-US" sz="1800" dirty="0">
                <a:solidFill>
                  <a:schemeClr val="tx1">
                    <a:lumMod val="75000"/>
                  </a:schemeClr>
                </a:solidFill>
                <a:latin typeface="Arial" pitchFamily="34" charset="0"/>
                <a:cs typeface="Arial" pitchFamily="34" charset="0"/>
              </a:rPr>
              <a:t>– </a:t>
            </a:r>
            <a:r>
              <a:rPr lang="en-US" sz="1800" dirty="0">
                <a:solidFill>
                  <a:schemeClr val="tx1">
                    <a:lumMod val="75000"/>
                  </a:schemeClr>
                </a:solidFill>
              </a:rPr>
              <a:t>Reduce time spent inspecting brushes and change them quickly and easily…most competitors has some level of threaded fastener in their squeegee retention mechanism…</a:t>
            </a:r>
          </a:p>
          <a:p>
            <a:pPr>
              <a:buFont typeface="Wingdings" panose="05000000000000000000" pitchFamily="2" charset="2"/>
              <a:buChar char="§"/>
            </a:pPr>
            <a:endParaRPr lang="en-US" sz="1800" dirty="0">
              <a:solidFill>
                <a:schemeClr val="tx1">
                  <a:lumMod val="75000"/>
                </a:schemeClr>
              </a:solidFill>
            </a:endParaRPr>
          </a:p>
        </p:txBody>
      </p:sp>
      <p:pic>
        <p:nvPicPr>
          <p:cNvPr id="11" name="Picture 10"/>
          <p:cNvPicPr>
            <a:picLocks noChangeAspect="1"/>
          </p:cNvPicPr>
          <p:nvPr/>
        </p:nvPicPr>
        <p:blipFill>
          <a:blip r:embed="rId3"/>
          <a:stretch>
            <a:fillRect/>
          </a:stretch>
        </p:blipFill>
        <p:spPr>
          <a:xfrm>
            <a:off x="909172" y="3486549"/>
            <a:ext cx="2280077" cy="2472267"/>
          </a:xfrm>
          <a:prstGeom prst="rect">
            <a:avLst/>
          </a:prstGeom>
        </p:spPr>
      </p:pic>
      <p:sp>
        <p:nvSpPr>
          <p:cNvPr id="13" name="TextBox 12">
            <a:hlinkClick r:id="rId4" action="ppaction://hlinksldjump"/>
          </p:cNvPr>
          <p:cNvSpPr txBox="1"/>
          <p:nvPr/>
        </p:nvSpPr>
        <p:spPr>
          <a:xfrm>
            <a:off x="470016" y="6276269"/>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3" name="Picture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1938" y="1281322"/>
            <a:ext cx="3160104" cy="1954037"/>
          </a:xfrm>
          <a:prstGeom prst="rect">
            <a:avLst/>
          </a:prstGeom>
        </p:spPr>
      </p:pic>
    </p:spTree>
    <p:extLst>
      <p:ext uri="{BB962C8B-B14F-4D97-AF65-F5344CB8AC3E}">
        <p14:creationId xmlns:p14="http://schemas.microsoft.com/office/powerpoint/2010/main" val="2898521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333375" y="198127"/>
            <a:ext cx="8534400" cy="758825"/>
          </a:xfrm>
        </p:spPr>
        <p:txBody>
          <a:bodyPr/>
          <a:lstStyle/>
          <a:p>
            <a:r>
              <a:rPr lang="en-US" sz="2800" b="1" dirty="0">
                <a:solidFill>
                  <a:srgbClr val="009BC7"/>
                </a:solidFill>
                <a:latin typeface="Arial" pitchFamily="34" charset="0"/>
              </a:rPr>
              <a:t>Deliver</a:t>
            </a:r>
            <a:r>
              <a:rPr lang="en-US" sz="2800" dirty="0">
                <a:solidFill>
                  <a:srgbClr val="009BC7"/>
                </a:solidFill>
                <a:latin typeface="Arial" pitchFamily="34" charset="0"/>
              </a:rPr>
              <a:t> </a:t>
            </a:r>
            <a:r>
              <a:rPr lang="en-US" altLang="en-US" sz="2800" b="1" dirty="0">
                <a:solidFill>
                  <a:srgbClr val="009BC7"/>
                </a:solidFill>
              </a:rPr>
              <a:t>Easy Operation &amp; Maintenance</a:t>
            </a:r>
            <a:br>
              <a:rPr lang="en-US" altLang="en-US" dirty="0">
                <a:solidFill>
                  <a:srgbClr val="009BC7"/>
                </a:solidFill>
              </a:rPr>
            </a:br>
            <a:r>
              <a:rPr lang="en-US" altLang="en-US" sz="2000" b="0" dirty="0">
                <a:solidFill>
                  <a:srgbClr val="009BC7"/>
                </a:solidFill>
              </a:rPr>
              <a:t>Operator/Technician</a:t>
            </a:r>
            <a:endParaRPr lang="en-US" altLang="en-US" sz="3200" b="0" dirty="0">
              <a:solidFill>
                <a:srgbClr val="009BC7"/>
              </a:solidFill>
            </a:endParaRPr>
          </a:p>
        </p:txBody>
      </p:sp>
      <p:sp>
        <p:nvSpPr>
          <p:cNvPr id="2" name="Rectangle 1"/>
          <p:cNvSpPr/>
          <p:nvPr/>
        </p:nvSpPr>
        <p:spPr>
          <a:xfrm>
            <a:off x="2286000" y="2413338"/>
            <a:ext cx="4572000" cy="369332"/>
          </a:xfrm>
          <a:prstGeom prst="rect">
            <a:avLst/>
          </a:prstGeom>
        </p:spPr>
        <p:txBody>
          <a:bodyPr>
            <a:spAutoFit/>
          </a:bodyPr>
          <a:lstStyle/>
          <a:p>
            <a:pPr marL="291179" indent="-291179">
              <a:spcBef>
                <a:spcPts val="0"/>
              </a:spcBef>
              <a:spcAft>
                <a:spcPts val="611"/>
              </a:spcAft>
              <a:buFont typeface="Arial" panose="020B0604020202020204" pitchFamily="34" charset="0"/>
              <a:buChar char="•"/>
            </a:pPr>
            <a:endParaRPr lang="en-US" altLang="en-US" dirty="0">
              <a:solidFill>
                <a:schemeClr val="tx1">
                  <a:lumMod val="75000"/>
                  <a:lumOff val="25000"/>
                </a:schemeClr>
              </a:solidFill>
              <a:latin typeface="Arial" pitchFamily="34" charset="0"/>
              <a:cs typeface="Arial" pitchFamily="34" charset="0"/>
            </a:endParaRPr>
          </a:p>
        </p:txBody>
      </p:sp>
      <p:sp>
        <p:nvSpPr>
          <p:cNvPr id="4" name="Content Placeholder 3"/>
          <p:cNvSpPr>
            <a:spLocks noGrp="1"/>
          </p:cNvSpPr>
          <p:nvPr>
            <p:ph idx="1"/>
          </p:nvPr>
        </p:nvSpPr>
        <p:spPr>
          <a:xfrm>
            <a:off x="5468111" y="1527175"/>
            <a:ext cx="3399663" cy="4645025"/>
          </a:xfrm>
        </p:spPr>
        <p:txBody>
          <a:bodyPr/>
          <a:lstStyle/>
          <a:p>
            <a:pPr>
              <a:buFont typeface="Wingdings" panose="05000000000000000000" pitchFamily="2" charset="2"/>
              <a:buChar char="§"/>
            </a:pPr>
            <a:r>
              <a:rPr lang="en-US" altLang="en-US" sz="2000" dirty="0">
                <a:solidFill>
                  <a:schemeClr val="tx1">
                    <a:lumMod val="75000"/>
                  </a:schemeClr>
                </a:solidFill>
                <a:latin typeface="Arial" pitchFamily="34" charset="0"/>
                <a:cs typeface="Arial" pitchFamily="34" charset="0"/>
              </a:rPr>
              <a:t>Easy Access to Components</a:t>
            </a:r>
          </a:p>
          <a:p>
            <a:pPr>
              <a:buFont typeface="Wingdings" panose="05000000000000000000" pitchFamily="2" charset="2"/>
              <a:buChar char="§"/>
            </a:pPr>
            <a:r>
              <a:rPr lang="en-US" altLang="en-US" sz="2000" dirty="0">
                <a:solidFill>
                  <a:schemeClr val="tx1">
                    <a:lumMod val="75000"/>
                  </a:schemeClr>
                </a:solidFill>
                <a:latin typeface="Arial" pitchFamily="34" charset="0"/>
                <a:cs typeface="Arial" pitchFamily="34" charset="0"/>
              </a:rPr>
              <a:t>The quicker a technician can get to a component the sooner the machine is repaired and back on the floor cleaning.  </a:t>
            </a:r>
          </a:p>
          <a:p>
            <a:pPr>
              <a:buFont typeface="Wingdings" panose="05000000000000000000" pitchFamily="2" charset="2"/>
              <a:buChar char="§"/>
            </a:pPr>
            <a:r>
              <a:rPr lang="en-US" altLang="en-US" sz="2000" dirty="0">
                <a:solidFill>
                  <a:schemeClr val="tx1">
                    <a:lumMod val="75000"/>
                  </a:schemeClr>
                </a:solidFill>
                <a:latin typeface="Arial" pitchFamily="34" charset="0"/>
                <a:cs typeface="Arial" pitchFamily="34" charset="0"/>
              </a:rPr>
              <a:t>The M20/M30 opens up like a Swiss Army knife for excellent access all around. </a:t>
            </a:r>
          </a:p>
          <a:p>
            <a:endParaRPr lang="en-US" sz="2000" dirty="0">
              <a:solidFill>
                <a:schemeClr val="tx1">
                  <a:lumMod val="75000"/>
                </a:schemeClr>
              </a:solidFill>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0902" y="1996994"/>
            <a:ext cx="4321457" cy="3096216"/>
          </a:xfrm>
          <a:prstGeom prst="rect">
            <a:avLst/>
          </a:prstGeom>
        </p:spPr>
      </p:pic>
      <p:sp>
        <p:nvSpPr>
          <p:cNvPr id="10" name="TextBox 9">
            <a:hlinkClick r:id="rId4" action="ppaction://hlinksldjump"/>
          </p:cNvPr>
          <p:cNvSpPr txBox="1"/>
          <p:nvPr/>
        </p:nvSpPr>
        <p:spPr>
          <a:xfrm>
            <a:off x="432845" y="6268834"/>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25459770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37167"/>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dirty="0">
                <a:solidFill>
                  <a:srgbClr val="009BC7"/>
                </a:solidFill>
                <a:latin typeface="Arial" pitchFamily="34" charset="0"/>
              </a:rPr>
              <a:t>Deliver </a:t>
            </a:r>
            <a:r>
              <a:rPr lang="en-US" altLang="en-US" sz="2800" dirty="0">
                <a:solidFill>
                  <a:srgbClr val="009BC7"/>
                </a:solidFill>
              </a:rPr>
              <a:t>Easy Operation &amp; Maintenance</a:t>
            </a:r>
            <a:br>
              <a:rPr lang="en-US" altLang="en-US" sz="2800" dirty="0">
                <a:solidFill>
                  <a:srgbClr val="009BC7"/>
                </a:solidFill>
              </a:rPr>
            </a:br>
            <a:r>
              <a:rPr lang="en-US" altLang="en-US" sz="2000" b="0" dirty="0">
                <a:solidFill>
                  <a:srgbClr val="009BC7"/>
                </a:solidFill>
              </a:rPr>
              <a:t>Operator/Technician</a:t>
            </a: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cs typeface="Arial" charset="0"/>
              </a:endParaRPr>
            </a:p>
          </p:txBody>
        </p:sp>
      </p:grpSp>
      <p:sp>
        <p:nvSpPr>
          <p:cNvPr id="58" name="Rectangle 57"/>
          <p:cNvSpPr/>
          <p:nvPr/>
        </p:nvSpPr>
        <p:spPr>
          <a:xfrm>
            <a:off x="293080" y="1304924"/>
            <a:ext cx="4085545" cy="4308872"/>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rPr>
              <a:t>Vacuum Wand Attachment: </a:t>
            </a:r>
          </a:p>
          <a:p>
            <a:pPr marL="742950" indent="-285750" algn="l">
              <a:buFont typeface="Wingdings" panose="05000000000000000000" pitchFamily="2" charset="2"/>
              <a:buChar char="§"/>
            </a:pPr>
            <a:r>
              <a:rPr lang="en-US" sz="1400" b="0" dirty="0">
                <a:solidFill>
                  <a:schemeClr val="tx1">
                    <a:lumMod val="75000"/>
                  </a:schemeClr>
                </a:solidFill>
              </a:rPr>
              <a:t>Convenient and quick "off-machine" spot-cleaning or spill recovery with the optional vacuum wand. </a:t>
            </a:r>
          </a:p>
          <a:p>
            <a:pPr marL="742950" indent="-285750" algn="l">
              <a:buFont typeface="Wingdings" panose="05000000000000000000" pitchFamily="2" charset="2"/>
              <a:buChar char="§"/>
            </a:pPr>
            <a:endParaRPr lang="en-US" sz="1400" b="0" dirty="0">
              <a:solidFill>
                <a:schemeClr val="tx1">
                  <a:lumMod val="75000"/>
                </a:schemeClr>
              </a:solidFill>
            </a:endParaRPr>
          </a:p>
          <a:p>
            <a:pPr marL="742950" indent="-285750" algn="l">
              <a:buFont typeface="Wingdings" panose="05000000000000000000" pitchFamily="2" charset="2"/>
              <a:buChar char="§"/>
            </a:pPr>
            <a:r>
              <a:rPr lang="en-US" sz="1400" b="0" dirty="0">
                <a:solidFill>
                  <a:schemeClr val="tx1">
                    <a:lumMod val="75000"/>
                  </a:schemeClr>
                </a:solidFill>
              </a:rPr>
              <a:t>Stores conveniently in storage tray above battery compartment</a:t>
            </a:r>
          </a:p>
          <a:p>
            <a:pPr marL="742950" indent="-285750" algn="l">
              <a:buFont typeface="Wingdings" panose="05000000000000000000" pitchFamily="2" charset="2"/>
              <a:buChar char="§"/>
            </a:pPr>
            <a:endParaRPr lang="en-US" sz="1400" b="0" dirty="0">
              <a:solidFill>
                <a:schemeClr val="tx1">
                  <a:lumMod val="75000"/>
                </a:schemeClr>
              </a:solidFill>
            </a:endParaRPr>
          </a:p>
          <a:p>
            <a:pPr marL="742950" indent="-285750" algn="l">
              <a:buFont typeface="Wingdings" panose="05000000000000000000" pitchFamily="2" charset="2"/>
              <a:buChar char="§"/>
            </a:pPr>
            <a:r>
              <a:rPr lang="en-US" sz="1400" b="0" dirty="0">
                <a:solidFill>
                  <a:schemeClr val="tx1">
                    <a:lumMod val="75000"/>
                  </a:schemeClr>
                </a:solidFill>
              </a:rPr>
              <a:t>Achieve higher machine utilization by expanding its cleaning footprint to access to hard-to-reach areas such as under benches, racks, and around obstructions with the </a:t>
            </a:r>
            <a:r>
              <a:rPr lang="en-US" sz="1400" b="0" dirty="0">
                <a:solidFill>
                  <a:srgbClr val="C00000"/>
                </a:solidFill>
              </a:rPr>
              <a:t>1.5 inch / 38.1 mm </a:t>
            </a:r>
            <a:r>
              <a:rPr lang="en-US" sz="1400" b="0" dirty="0">
                <a:solidFill>
                  <a:schemeClr val="tx1">
                    <a:lumMod val="75000"/>
                  </a:schemeClr>
                </a:solidFill>
              </a:rPr>
              <a:t>diameter </a:t>
            </a:r>
            <a:r>
              <a:rPr lang="en-US" sz="1400" b="0" dirty="0">
                <a:solidFill>
                  <a:srgbClr val="C00000"/>
                </a:solidFill>
              </a:rPr>
              <a:t>15 foot / 4.5 m long </a:t>
            </a:r>
            <a:r>
              <a:rPr lang="en-US" sz="1400" b="0" dirty="0">
                <a:solidFill>
                  <a:schemeClr val="tx1">
                    <a:lumMod val="75000"/>
                  </a:schemeClr>
                </a:solidFill>
              </a:rPr>
              <a:t>optional vacuum wand. </a:t>
            </a:r>
          </a:p>
          <a:p>
            <a:pPr marL="285750" indent="-285750" algn="l">
              <a:buSzPct val="70000"/>
              <a:buFont typeface="Wingdings" pitchFamily="2" charset="2"/>
              <a:buChar char="q"/>
            </a:pPr>
            <a:r>
              <a:rPr lang="en-US" b="0" dirty="0">
                <a:solidFill>
                  <a:srgbClr val="009BC7"/>
                </a:solidFill>
              </a:rPr>
              <a:t>Pressure Washer:</a:t>
            </a:r>
          </a:p>
          <a:p>
            <a:pPr marL="742950" lvl="1" indent="-285750" algn="l">
              <a:buSzPct val="70000"/>
              <a:buFont typeface="Wingdings" pitchFamily="2" charset="2"/>
              <a:buChar char="q"/>
            </a:pPr>
            <a:r>
              <a:rPr lang="en-US" sz="1400" b="0" dirty="0">
                <a:solidFill>
                  <a:schemeClr val="tx1">
                    <a:lumMod val="75000"/>
                  </a:schemeClr>
                </a:solidFill>
              </a:rPr>
              <a:t>High pressure cleaning on site</a:t>
            </a:r>
          </a:p>
          <a:p>
            <a:pPr marL="742950" lvl="1" indent="-285750" algn="l">
              <a:buSzPct val="70000"/>
              <a:buFont typeface="Wingdings" pitchFamily="2" charset="2"/>
              <a:buChar char="q"/>
            </a:pPr>
            <a:r>
              <a:rPr lang="fi-FI" sz="1400" b="0" dirty="0">
                <a:solidFill>
                  <a:schemeClr val="tx1">
                    <a:lumMod val="75000"/>
                  </a:schemeClr>
                </a:solidFill>
              </a:rPr>
              <a:t>25 ft / 8 m, 2,200 psi </a:t>
            </a:r>
            <a:endParaRPr lang="en-US" sz="1400" b="0" dirty="0">
              <a:solidFill>
                <a:schemeClr val="tx1">
                  <a:lumMod val="75000"/>
                </a:schemeClr>
              </a:solidFill>
            </a:endParaRPr>
          </a:p>
          <a:p>
            <a:pPr marL="742950" lvl="1" indent="-285750" algn="l">
              <a:buSzPct val="70000"/>
              <a:buFont typeface="Wingdings" pitchFamily="2" charset="2"/>
              <a:buChar char="q"/>
            </a:pPr>
            <a:endParaRPr lang="en-US" sz="1400" b="0" dirty="0">
              <a:solidFill>
                <a:schemeClr val="tx1">
                  <a:lumMod val="75000"/>
                </a:schemeClr>
              </a:solidFill>
            </a:endParaRPr>
          </a:p>
        </p:txBody>
      </p:sp>
      <p:cxnSp>
        <p:nvCxnSpPr>
          <p:cNvPr id="9" name="Straight Arrow Connector 8"/>
          <p:cNvCxnSpPr/>
          <p:nvPr/>
        </p:nvCxnSpPr>
        <p:spPr bwMode="auto">
          <a:xfrm flipH="1" flipV="1">
            <a:off x="7126514" y="333829"/>
            <a:ext cx="478972" cy="2036842"/>
          </a:xfrm>
          <a:prstGeom prst="straightConnector1">
            <a:avLst/>
          </a:prstGeom>
          <a:noFill/>
          <a:ln w="9525" cap="flat" cmpd="sng" algn="ctr">
            <a:noFill/>
            <a:prstDash val="solid"/>
            <a:round/>
            <a:headEnd type="none" w="med" len="med"/>
            <a:tailEnd type="arrow"/>
          </a:ln>
          <a:effectLst/>
        </p:spPr>
      </p:cxnSp>
      <p:pic>
        <p:nvPicPr>
          <p:cNvPr id="26" name="Picture 25"/>
          <p:cNvPicPr>
            <a:picLocks noChangeAspect="1"/>
          </p:cNvPicPr>
          <p:nvPr/>
        </p:nvPicPr>
        <p:blipFill rotWithShape="1">
          <a:blip r:embed="rId3" cstate="screen">
            <a:extLst>
              <a:ext uri="{28A0092B-C50C-407E-A947-70E740481C1C}">
                <a14:useLocalDpi xmlns:a14="http://schemas.microsoft.com/office/drawing/2010/main"/>
              </a:ext>
            </a:extLst>
          </a:blip>
          <a:srcRect l="6666" r="16818"/>
          <a:stretch/>
        </p:blipFill>
        <p:spPr>
          <a:xfrm>
            <a:off x="4622129" y="1182945"/>
            <a:ext cx="2388691" cy="1401876"/>
          </a:xfrm>
          <a:prstGeom prst="rect">
            <a:avLst/>
          </a:prstGeom>
        </p:spPr>
      </p:pic>
      <p:pic>
        <p:nvPicPr>
          <p:cNvPr id="30" name="Picture 29"/>
          <p:cNvPicPr>
            <a:picLocks noChangeAspect="1"/>
          </p:cNvPicPr>
          <p:nvPr/>
        </p:nvPicPr>
        <p:blipFill>
          <a:blip r:embed="rId4"/>
          <a:stretch>
            <a:fillRect/>
          </a:stretch>
        </p:blipFill>
        <p:spPr>
          <a:xfrm>
            <a:off x="7196807" y="2256356"/>
            <a:ext cx="1304925" cy="1743075"/>
          </a:xfrm>
          <a:prstGeom prst="rect">
            <a:avLst/>
          </a:prstGeom>
        </p:spPr>
      </p:pic>
      <p:sp>
        <p:nvSpPr>
          <p:cNvPr id="31" name="TextBox 30">
            <a:hlinkClick r:id="rId5" action="ppaction://hlinksldjump"/>
          </p:cNvPr>
          <p:cNvSpPr txBox="1"/>
          <p:nvPr/>
        </p:nvSpPr>
        <p:spPr>
          <a:xfrm>
            <a:off x="447713" y="621342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27" name="Picture 2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10751" y="4091930"/>
            <a:ext cx="2805035" cy="1868477"/>
          </a:xfrm>
          <a:prstGeom prst="rect">
            <a:avLst/>
          </a:prstGeom>
        </p:spPr>
      </p:pic>
    </p:spTree>
    <p:extLst>
      <p:ext uri="{BB962C8B-B14F-4D97-AF65-F5344CB8AC3E}">
        <p14:creationId xmlns:p14="http://schemas.microsoft.com/office/powerpoint/2010/main" val="1708618321"/>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3375" y="2963863"/>
            <a:ext cx="8511080" cy="1471612"/>
          </a:xfrm>
        </p:spPr>
        <p:txBody>
          <a:bodyPr/>
          <a:lstStyle/>
          <a:p>
            <a:r>
              <a:rPr lang="en-US" dirty="0">
                <a:solidFill>
                  <a:srgbClr val="009BC7"/>
                </a:solidFill>
              </a:rPr>
              <a:t>M20/M30 Options</a:t>
            </a:r>
          </a:p>
        </p:txBody>
      </p:sp>
      <p:sp>
        <p:nvSpPr>
          <p:cNvPr id="5" name="Subtitle 4"/>
          <p:cNvSpPr>
            <a:spLocks noGrp="1"/>
          </p:cNvSpPr>
          <p:nvPr>
            <p:ph type="subTitle" idx="1"/>
          </p:nvPr>
        </p:nvSpPr>
        <p:spPr/>
        <p:txBody>
          <a:bodyPr/>
          <a:lstStyle/>
          <a:p>
            <a:endParaRPr lang="en-US" dirty="0"/>
          </a:p>
        </p:txBody>
      </p:sp>
      <p:sp>
        <p:nvSpPr>
          <p:cNvPr id="8" name="TextBox 7">
            <a:hlinkClick r:id="rId3" action="ppaction://hlinksldjump"/>
          </p:cNvPr>
          <p:cNvSpPr txBox="1"/>
          <p:nvPr/>
        </p:nvSpPr>
        <p:spPr>
          <a:xfrm>
            <a:off x="403109" y="6228293"/>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2468615679"/>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dirty="0">
                <a:solidFill>
                  <a:srgbClr val="009BC7"/>
                </a:solidFill>
                <a:latin typeface="Arial" pitchFamily="34" charset="0"/>
              </a:rPr>
              <a:t>M20/M30 Customizability </a:t>
            </a:r>
            <a:br>
              <a:rPr lang="en-US" sz="3200" dirty="0">
                <a:solidFill>
                  <a:schemeClr val="tx2">
                    <a:lumMod val="75000"/>
                  </a:schemeClr>
                </a:solidFill>
                <a:latin typeface="Arial" pitchFamily="34" charset="0"/>
              </a:rPr>
            </a:br>
            <a:endParaRPr lang="en-US" sz="2400" dirty="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a:t> </a:t>
            </a:r>
          </a:p>
        </p:txBody>
      </p:sp>
      <p:graphicFrame>
        <p:nvGraphicFramePr>
          <p:cNvPr id="3" name="Table 2"/>
          <p:cNvGraphicFramePr>
            <a:graphicFrameLocks noGrp="1"/>
          </p:cNvGraphicFramePr>
          <p:nvPr>
            <p:extLst>
              <p:ext uri="{D42A27DB-BD31-4B8C-83A1-F6EECF244321}">
                <p14:modId xmlns:p14="http://schemas.microsoft.com/office/powerpoint/2010/main" val="454077060"/>
              </p:ext>
            </p:extLst>
          </p:nvPr>
        </p:nvGraphicFramePr>
        <p:xfrm>
          <a:off x="244165" y="3979278"/>
          <a:ext cx="8743718" cy="532033"/>
        </p:xfrm>
        <a:graphic>
          <a:graphicData uri="http://schemas.openxmlformats.org/drawingml/2006/table">
            <a:tbl>
              <a:tblPr bandRow="1">
                <a:tableStyleId>{5C22544A-7EE6-4342-B048-85BDC9FD1C3A}</a:tableStyleId>
              </a:tblPr>
              <a:tblGrid>
                <a:gridCol w="1896869">
                  <a:extLst>
                    <a:ext uri="{9D8B030D-6E8A-4147-A177-3AD203B41FA5}">
                      <a16:colId xmlns:a16="http://schemas.microsoft.com/office/drawing/2014/main" val="20000"/>
                    </a:ext>
                  </a:extLst>
                </a:gridCol>
                <a:gridCol w="1572322">
                  <a:extLst>
                    <a:ext uri="{9D8B030D-6E8A-4147-A177-3AD203B41FA5}">
                      <a16:colId xmlns:a16="http://schemas.microsoft.com/office/drawing/2014/main" val="20001"/>
                    </a:ext>
                  </a:extLst>
                </a:gridCol>
                <a:gridCol w="1700473">
                  <a:extLst>
                    <a:ext uri="{9D8B030D-6E8A-4147-A177-3AD203B41FA5}">
                      <a16:colId xmlns:a16="http://schemas.microsoft.com/office/drawing/2014/main" val="20002"/>
                    </a:ext>
                  </a:extLst>
                </a:gridCol>
                <a:gridCol w="1654628">
                  <a:extLst>
                    <a:ext uri="{9D8B030D-6E8A-4147-A177-3AD203B41FA5}">
                      <a16:colId xmlns:a16="http://schemas.microsoft.com/office/drawing/2014/main" val="20003"/>
                    </a:ext>
                  </a:extLst>
                </a:gridCol>
                <a:gridCol w="1919426">
                  <a:extLst>
                    <a:ext uri="{9D8B030D-6E8A-4147-A177-3AD203B41FA5}">
                      <a16:colId xmlns:a16="http://schemas.microsoft.com/office/drawing/2014/main" val="20004"/>
                    </a:ext>
                  </a:extLst>
                </a:gridCol>
              </a:tblGrid>
              <a:tr h="5320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Spray Hose</a:t>
                      </a: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Vacuum Wand</a:t>
                      </a: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HD Squeegee Protection</a:t>
                      </a: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Overhead</a:t>
                      </a:r>
                      <a:r>
                        <a:rPr lang="en-US" sz="1400" b="1" baseline="0" dirty="0">
                          <a:solidFill>
                            <a:schemeClr val="bg1"/>
                          </a:solidFill>
                        </a:rPr>
                        <a:t> Guard</a:t>
                      </a:r>
                      <a:endParaRPr lang="en-US" sz="1400" b="1" dirty="0">
                        <a:solidFill>
                          <a:schemeClr val="bg1"/>
                        </a:solidFill>
                      </a:endParaRP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Fire Extinguisher</a:t>
                      </a:r>
                    </a:p>
                  </a:txBody>
                  <a:tcPr anchor="ctr">
                    <a:solidFill>
                      <a:schemeClr val="bg2">
                        <a:lumMod val="65000"/>
                        <a:lumOff val="35000"/>
                      </a:schemeClr>
                    </a:solidFill>
                  </a:tcPr>
                </a:tc>
                <a:extLst>
                  <a:ext uri="{0D108BD9-81ED-4DB2-BD59-A6C34878D82A}">
                    <a16:rowId xmlns:a16="http://schemas.microsoft.com/office/drawing/2014/main" val="10000"/>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382372813"/>
              </p:ext>
            </p:extLst>
          </p:nvPr>
        </p:nvGraphicFramePr>
        <p:xfrm>
          <a:off x="333376" y="2196477"/>
          <a:ext cx="8526492" cy="532033"/>
        </p:xfrm>
        <a:graphic>
          <a:graphicData uri="http://schemas.openxmlformats.org/drawingml/2006/table">
            <a:tbl>
              <a:tblPr bandRow="1">
                <a:tableStyleId>{5C22544A-7EE6-4342-B048-85BDC9FD1C3A}</a:tableStyleId>
              </a:tblPr>
              <a:tblGrid>
                <a:gridCol w="1466395">
                  <a:extLst>
                    <a:ext uri="{9D8B030D-6E8A-4147-A177-3AD203B41FA5}">
                      <a16:colId xmlns:a16="http://schemas.microsoft.com/office/drawing/2014/main" val="20000"/>
                    </a:ext>
                  </a:extLst>
                </a:gridCol>
                <a:gridCol w="1857829">
                  <a:extLst>
                    <a:ext uri="{9D8B030D-6E8A-4147-A177-3AD203B41FA5}">
                      <a16:colId xmlns:a16="http://schemas.microsoft.com/office/drawing/2014/main" val="20001"/>
                    </a:ext>
                  </a:extLst>
                </a:gridCol>
                <a:gridCol w="1791672">
                  <a:extLst>
                    <a:ext uri="{9D8B030D-6E8A-4147-A177-3AD203B41FA5}">
                      <a16:colId xmlns:a16="http://schemas.microsoft.com/office/drawing/2014/main" val="20002"/>
                    </a:ext>
                  </a:extLst>
                </a:gridCol>
                <a:gridCol w="1705298">
                  <a:extLst>
                    <a:ext uri="{9D8B030D-6E8A-4147-A177-3AD203B41FA5}">
                      <a16:colId xmlns:a16="http://schemas.microsoft.com/office/drawing/2014/main" val="20003"/>
                    </a:ext>
                  </a:extLst>
                </a:gridCol>
                <a:gridCol w="1705298">
                  <a:extLst>
                    <a:ext uri="{9D8B030D-6E8A-4147-A177-3AD203B41FA5}">
                      <a16:colId xmlns:a16="http://schemas.microsoft.com/office/drawing/2014/main" val="20004"/>
                    </a:ext>
                  </a:extLst>
                </a:gridCol>
              </a:tblGrid>
              <a:tr h="532033">
                <a:tc>
                  <a:txBody>
                    <a:bodyPr/>
                    <a:lstStyle/>
                    <a:p>
                      <a:pPr algn="ctr"/>
                      <a:r>
                        <a:rPr lang="en-US" sz="1400" b="1" dirty="0">
                          <a:solidFill>
                            <a:schemeClr val="bg1"/>
                          </a:solidFill>
                        </a:rPr>
                        <a:t>ec-H2O™</a:t>
                      </a:r>
                    </a:p>
                  </a:txBody>
                  <a:tcPr anchor="ctr">
                    <a:solidFill>
                      <a:schemeClr val="bg2">
                        <a:lumMod val="65000"/>
                        <a:lumOff val="35000"/>
                      </a:schemeClr>
                    </a:solidFill>
                  </a:tcPr>
                </a:tc>
                <a:tc>
                  <a:txBody>
                    <a:bodyPr/>
                    <a:lstStyle/>
                    <a:p>
                      <a:pPr algn="ctr"/>
                      <a:r>
                        <a:rPr lang="en-US" sz="1400" b="1" dirty="0">
                          <a:solidFill>
                            <a:schemeClr val="bg1"/>
                          </a:solidFill>
                        </a:rPr>
                        <a:t>Extended</a:t>
                      </a:r>
                      <a:r>
                        <a:rPr lang="en-US" sz="1400" b="1" baseline="0" dirty="0">
                          <a:solidFill>
                            <a:schemeClr val="bg1"/>
                          </a:solidFill>
                        </a:rPr>
                        <a:t> Scrub®</a:t>
                      </a:r>
                      <a:endParaRPr lang="en-US" sz="1400" b="1" dirty="0">
                        <a:solidFill>
                          <a:schemeClr val="bg1"/>
                        </a:solidFill>
                      </a:endParaRP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Detergent Metering</a:t>
                      </a: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Scrubbing Side Brush</a:t>
                      </a: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Pro-Panel™</a:t>
                      </a:r>
                    </a:p>
                  </a:txBody>
                  <a:tcPr anchor="ctr">
                    <a:solidFill>
                      <a:schemeClr val="bg2">
                        <a:lumMod val="65000"/>
                        <a:lumOff val="35000"/>
                      </a:schemeClr>
                    </a:solidFill>
                  </a:tcPr>
                </a:tc>
                <a:extLst>
                  <a:ext uri="{0D108BD9-81ED-4DB2-BD59-A6C34878D82A}">
                    <a16:rowId xmlns:a16="http://schemas.microsoft.com/office/drawing/2014/main" val="10000"/>
                  </a:ext>
                </a:extLst>
              </a:tr>
            </a:tbl>
          </a:graphicData>
        </a:graphic>
      </p:graphicFrame>
      <p:graphicFrame>
        <p:nvGraphicFramePr>
          <p:cNvPr id="65" name="Table 64"/>
          <p:cNvGraphicFramePr>
            <a:graphicFrameLocks noGrp="1"/>
          </p:cNvGraphicFramePr>
          <p:nvPr>
            <p:extLst>
              <p:ext uri="{D42A27DB-BD31-4B8C-83A1-F6EECF244321}">
                <p14:modId xmlns:p14="http://schemas.microsoft.com/office/powerpoint/2010/main" val="3277498961"/>
              </p:ext>
            </p:extLst>
          </p:nvPr>
        </p:nvGraphicFramePr>
        <p:xfrm>
          <a:off x="263215" y="5684253"/>
          <a:ext cx="8743718" cy="532033"/>
        </p:xfrm>
        <a:graphic>
          <a:graphicData uri="http://schemas.openxmlformats.org/drawingml/2006/table">
            <a:tbl>
              <a:tblPr bandRow="1">
                <a:tableStyleId>{5C22544A-7EE6-4342-B048-85BDC9FD1C3A}</a:tableStyleId>
              </a:tblPr>
              <a:tblGrid>
                <a:gridCol w="1896869">
                  <a:extLst>
                    <a:ext uri="{9D8B030D-6E8A-4147-A177-3AD203B41FA5}">
                      <a16:colId xmlns:a16="http://schemas.microsoft.com/office/drawing/2014/main" val="20000"/>
                    </a:ext>
                  </a:extLst>
                </a:gridCol>
                <a:gridCol w="1572322">
                  <a:extLst>
                    <a:ext uri="{9D8B030D-6E8A-4147-A177-3AD203B41FA5}">
                      <a16:colId xmlns:a16="http://schemas.microsoft.com/office/drawing/2014/main" val="20001"/>
                    </a:ext>
                  </a:extLst>
                </a:gridCol>
                <a:gridCol w="1700473">
                  <a:extLst>
                    <a:ext uri="{9D8B030D-6E8A-4147-A177-3AD203B41FA5}">
                      <a16:colId xmlns:a16="http://schemas.microsoft.com/office/drawing/2014/main" val="20002"/>
                    </a:ext>
                  </a:extLst>
                </a:gridCol>
                <a:gridCol w="1654628">
                  <a:extLst>
                    <a:ext uri="{9D8B030D-6E8A-4147-A177-3AD203B41FA5}">
                      <a16:colId xmlns:a16="http://schemas.microsoft.com/office/drawing/2014/main" val="20003"/>
                    </a:ext>
                  </a:extLst>
                </a:gridCol>
                <a:gridCol w="1919426">
                  <a:extLst>
                    <a:ext uri="{9D8B030D-6E8A-4147-A177-3AD203B41FA5}">
                      <a16:colId xmlns:a16="http://schemas.microsoft.com/office/drawing/2014/main" val="20004"/>
                    </a:ext>
                  </a:extLst>
                </a:gridCol>
              </a:tblGrid>
              <a:tr h="532033">
                <a:tc>
                  <a:txBody>
                    <a:bodyPr/>
                    <a:lstStyle/>
                    <a:p>
                      <a:pPr algn="ctr"/>
                      <a:r>
                        <a:rPr lang="en-US" sz="1400" b="1" dirty="0">
                          <a:solidFill>
                            <a:schemeClr val="bg1"/>
                          </a:solidFill>
                        </a:rPr>
                        <a:t>Pressure Washer</a:t>
                      </a:r>
                    </a:p>
                  </a:txBody>
                  <a:tcPr anchor="ctr">
                    <a:solidFill>
                      <a:schemeClr val="bg2">
                        <a:lumMod val="65000"/>
                        <a:lumOff val="35000"/>
                      </a:schemeClr>
                    </a:solidFill>
                  </a:tcPr>
                </a:tc>
                <a:tc>
                  <a:txBody>
                    <a:bodyPr/>
                    <a:lstStyle/>
                    <a:p>
                      <a:pPr algn="ctr"/>
                      <a:r>
                        <a:rPr lang="en-US" sz="1400" b="1" dirty="0">
                          <a:solidFill>
                            <a:schemeClr val="bg1"/>
                          </a:solidFill>
                        </a:rPr>
                        <a:t>Gas,</a:t>
                      </a:r>
                      <a:r>
                        <a:rPr lang="en-US" sz="1400" b="1" baseline="0" dirty="0">
                          <a:solidFill>
                            <a:schemeClr val="bg1"/>
                          </a:solidFill>
                        </a:rPr>
                        <a:t> LP, or Diesel</a:t>
                      </a:r>
                      <a:endParaRPr lang="en-US" sz="1400" b="1" dirty="0">
                        <a:solidFill>
                          <a:schemeClr val="bg1"/>
                        </a:solidFill>
                      </a:endParaRP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AV Backup Alarm</a:t>
                      </a:r>
                    </a:p>
                  </a:txBody>
                  <a:tcPr anchor="ctr">
                    <a:solidFill>
                      <a:schemeClr val="bg2">
                        <a:lumMod val="65000"/>
                        <a:lumOff val="35000"/>
                      </a:schemeClr>
                    </a:solidFill>
                  </a:tcPr>
                </a:tc>
                <a:tc>
                  <a:txBody>
                    <a:bodyPr/>
                    <a:lstStyle/>
                    <a:p>
                      <a:pPr algn="ctr"/>
                      <a:r>
                        <a:rPr lang="en-US" sz="1400" b="1" dirty="0">
                          <a:solidFill>
                            <a:schemeClr val="bg1"/>
                          </a:solidFill>
                        </a:rPr>
                        <a:t>High Traction Tires</a:t>
                      </a: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IRIS®</a:t>
                      </a:r>
                    </a:p>
                  </a:txBody>
                  <a:tcPr anchor="ctr">
                    <a:solidFill>
                      <a:schemeClr val="bg2">
                        <a:lumMod val="65000"/>
                        <a:lumOff val="35000"/>
                      </a:schemeClr>
                    </a:solidFill>
                  </a:tcPr>
                </a:tc>
                <a:extLst>
                  <a:ext uri="{0D108BD9-81ED-4DB2-BD59-A6C34878D82A}">
                    <a16:rowId xmlns:a16="http://schemas.microsoft.com/office/drawing/2014/main" val="10000"/>
                  </a:ext>
                </a:extLst>
              </a:tr>
            </a:tbl>
          </a:graphicData>
        </a:graphic>
      </p:graphicFrame>
      <p:sp>
        <p:nvSpPr>
          <p:cNvPr id="7" name="TextBox 6"/>
          <p:cNvSpPr txBox="1"/>
          <p:nvPr/>
        </p:nvSpPr>
        <p:spPr>
          <a:xfrm>
            <a:off x="333376" y="583634"/>
            <a:ext cx="2898549" cy="400110"/>
          </a:xfrm>
          <a:prstGeom prst="rect">
            <a:avLst/>
          </a:prstGeom>
          <a:noFill/>
        </p:spPr>
        <p:txBody>
          <a:bodyPr wrap="none" rtlCol="0">
            <a:spAutoFit/>
          </a:bodyPr>
          <a:lstStyle/>
          <a:p>
            <a:r>
              <a:rPr lang="en-US" sz="2000" dirty="0">
                <a:solidFill>
                  <a:srgbClr val="C00000"/>
                </a:solidFill>
              </a:rPr>
              <a:t>&gt;55,000 Combinations</a:t>
            </a:r>
          </a:p>
        </p:txBody>
      </p:sp>
      <p:pic>
        <p:nvPicPr>
          <p:cNvPr id="28" name="Picture 2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29532" y="1219632"/>
            <a:ext cx="1585752" cy="704779"/>
          </a:xfrm>
          <a:prstGeom prst="rect">
            <a:avLst/>
          </a:prstGeom>
        </p:spPr>
      </p:pic>
      <p:pic>
        <p:nvPicPr>
          <p:cNvPr id="29" name="Picture 2"/>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256835" y="1259806"/>
            <a:ext cx="1709741" cy="664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02439" y="2816002"/>
            <a:ext cx="1327235" cy="1045344"/>
          </a:xfrm>
          <a:prstGeom prst="rect">
            <a:avLst/>
          </a:prstGeom>
        </p:spPr>
      </p:pic>
      <p:pic>
        <p:nvPicPr>
          <p:cNvPr id="9" name="Picture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2896" y="2865439"/>
            <a:ext cx="1825482" cy="1003808"/>
          </a:xfrm>
          <a:prstGeom prst="rect">
            <a:avLst/>
          </a:prstGeom>
        </p:spPr>
      </p:pic>
      <p:pic>
        <p:nvPicPr>
          <p:cNvPr id="33" name="Picture 3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00954" y="4648941"/>
            <a:ext cx="459863" cy="499382"/>
          </a:xfrm>
          <a:prstGeom prst="rect">
            <a:avLst/>
          </a:prstGeom>
        </p:spPr>
      </p:pic>
      <p:pic>
        <p:nvPicPr>
          <p:cNvPr id="34" name="Picture 3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135660" y="4710911"/>
            <a:ext cx="423190" cy="520849"/>
          </a:xfrm>
          <a:prstGeom prst="rect">
            <a:avLst/>
          </a:prstGeom>
        </p:spPr>
      </p:pic>
      <p:pic>
        <p:nvPicPr>
          <p:cNvPr id="35" name="Picture 34"/>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703825" y="5127147"/>
            <a:ext cx="465473" cy="478054"/>
          </a:xfrm>
          <a:prstGeom prst="rect">
            <a:avLst/>
          </a:prstGeom>
        </p:spPr>
      </p:pic>
      <p:pic>
        <p:nvPicPr>
          <p:cNvPr id="40" name="Picture 3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04408" y="1165002"/>
            <a:ext cx="1586349" cy="987970"/>
          </a:xfrm>
          <a:prstGeom prst="rect">
            <a:avLst/>
          </a:prstGeom>
        </p:spPr>
      </p:pic>
      <p:pic>
        <p:nvPicPr>
          <p:cNvPr id="41" name="Picture 40"/>
          <p:cNvPicPr>
            <a:picLocks noChangeAspect="1"/>
          </p:cNvPicPr>
          <p:nvPr/>
        </p:nvPicPr>
        <p:blipFill>
          <a:blip r:embed="rId11"/>
          <a:stretch>
            <a:fillRect/>
          </a:stretch>
        </p:blipFill>
        <p:spPr>
          <a:xfrm>
            <a:off x="2486180" y="2775317"/>
            <a:ext cx="900761" cy="1203206"/>
          </a:xfrm>
          <a:prstGeom prst="rect">
            <a:avLst/>
          </a:prstGeom>
        </p:spPr>
      </p:pic>
      <p:pic>
        <p:nvPicPr>
          <p:cNvPr id="42" name="Picture 41"/>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932476" y="4632777"/>
            <a:ext cx="1367096" cy="979056"/>
          </a:xfrm>
          <a:prstGeom prst="rect">
            <a:avLst/>
          </a:prstGeom>
        </p:spPr>
      </p:pic>
      <p:pic>
        <p:nvPicPr>
          <p:cNvPr id="43" name="Picture 42"/>
          <p:cNvPicPr>
            <a:picLocks noChangeAspect="1"/>
          </p:cNvPicPr>
          <p:nvPr/>
        </p:nvPicPr>
        <p:blipFill>
          <a:blip r:embed="rId13"/>
          <a:stretch>
            <a:fillRect/>
          </a:stretch>
        </p:blipFill>
        <p:spPr>
          <a:xfrm>
            <a:off x="7341996" y="4575079"/>
            <a:ext cx="1337336" cy="1075529"/>
          </a:xfrm>
          <a:prstGeom prst="rect">
            <a:avLst/>
          </a:prstGeom>
        </p:spPr>
      </p:pic>
      <p:pic>
        <p:nvPicPr>
          <p:cNvPr id="44" name="Picture 43"/>
          <p:cNvPicPr>
            <a:picLocks noChangeAspect="1"/>
          </p:cNvPicPr>
          <p:nvPr/>
        </p:nvPicPr>
        <p:blipFill>
          <a:blip r:embed="rId14"/>
          <a:stretch>
            <a:fillRect/>
          </a:stretch>
        </p:blipFill>
        <p:spPr>
          <a:xfrm>
            <a:off x="7284021" y="3177808"/>
            <a:ext cx="1453285" cy="666644"/>
          </a:xfrm>
          <a:prstGeom prst="rect">
            <a:avLst/>
          </a:prstGeom>
        </p:spPr>
      </p:pic>
      <p:sp>
        <p:nvSpPr>
          <p:cNvPr id="45" name="TextBox 44">
            <a:hlinkClick r:id="rId15" action="ppaction://hlinksldjump"/>
          </p:cNvPr>
          <p:cNvSpPr txBox="1"/>
          <p:nvPr/>
        </p:nvSpPr>
        <p:spPr>
          <a:xfrm>
            <a:off x="308181" y="6237597"/>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30" name="Picture 29"/>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84938" y="4597729"/>
            <a:ext cx="1501398" cy="1000105"/>
          </a:xfrm>
          <a:prstGeom prst="rect">
            <a:avLst/>
          </a:prstGeom>
        </p:spPr>
      </p:pic>
      <p:pic>
        <p:nvPicPr>
          <p:cNvPr id="5" name="Picture 4"/>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461438" y="1031898"/>
            <a:ext cx="1165433" cy="1095981"/>
          </a:xfrm>
          <a:prstGeom prst="rect">
            <a:avLst/>
          </a:prstGeom>
        </p:spPr>
      </p:pic>
      <p:pic>
        <p:nvPicPr>
          <p:cNvPr id="11" name="Picture 10"/>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5796418" y="4573517"/>
            <a:ext cx="967939" cy="1061234"/>
          </a:xfrm>
          <a:prstGeom prst="rect">
            <a:avLst/>
          </a:prstGeom>
        </p:spPr>
      </p:pic>
      <p:pic>
        <p:nvPicPr>
          <p:cNvPr id="32" name="Picture 31"/>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3787967" y="3016478"/>
            <a:ext cx="1587356" cy="763199"/>
          </a:xfrm>
          <a:prstGeom prst="rect">
            <a:avLst/>
          </a:prstGeom>
        </p:spPr>
      </p:pic>
      <p:pic>
        <p:nvPicPr>
          <p:cNvPr id="1026" name="Picture 2" descr="9006776 Red High Alkaline Degreaser &amp;#8211; (2) 2.5 gallon alt 1">
            <a:extLst>
              <a:ext uri="{FF2B5EF4-FFF2-40B4-BE49-F238E27FC236}">
                <a16:creationId xmlns:a16="http://schemas.microsoft.com/office/drawing/2014/main" id="{3EF0C503-6FCB-45E9-9BFF-AF80A2296E15}"/>
              </a:ext>
            </a:extLst>
          </p:cNvPr>
          <p:cNvPicPr>
            <a:picLocks noChangeAspect="1" noChangeArrowheads="1"/>
          </p:cNvPicPr>
          <p:nvPr/>
        </p:nvPicPr>
        <p:blipFill rotWithShape="1">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l="21103" t="16069" r="20621" b="17873"/>
          <a:stretch/>
        </p:blipFill>
        <p:spPr bwMode="auto">
          <a:xfrm>
            <a:off x="4054107" y="1007742"/>
            <a:ext cx="963168" cy="9894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B83816E-C0C3-4DBD-90E1-CEBB233C99E3}"/>
              </a:ext>
            </a:extLst>
          </p:cNvPr>
          <p:cNvSpPr txBox="1"/>
          <p:nvPr/>
        </p:nvSpPr>
        <p:spPr>
          <a:xfrm>
            <a:off x="3915317" y="1910314"/>
            <a:ext cx="1160895" cy="276999"/>
          </a:xfrm>
          <a:prstGeom prst="rect">
            <a:avLst/>
          </a:prstGeom>
          <a:noFill/>
        </p:spPr>
        <p:txBody>
          <a:bodyPr wrap="none" rtlCol="0">
            <a:spAutoFit/>
          </a:bodyPr>
          <a:lstStyle/>
          <a:p>
            <a:r>
              <a:rPr lang="en-US" sz="1200" dirty="0"/>
              <a:t>Conventional</a:t>
            </a:r>
          </a:p>
        </p:txBody>
      </p:sp>
    </p:spTree>
    <p:extLst>
      <p:ext uri="{BB962C8B-B14F-4D97-AF65-F5344CB8AC3E}">
        <p14:creationId xmlns:p14="http://schemas.microsoft.com/office/powerpoint/2010/main" val="4090069957"/>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33375" y="182562"/>
            <a:ext cx="8534400" cy="758825"/>
          </a:xfrm>
        </p:spPr>
        <p:txBody>
          <a:bodyPr/>
          <a:lstStyle/>
          <a:p>
            <a:r>
              <a:rPr lang="en-US" sz="2800" b="1" kern="1200" dirty="0">
                <a:solidFill>
                  <a:srgbClr val="009BC7"/>
                </a:solidFill>
                <a:latin typeface="Arial" pitchFamily="34" charset="0"/>
              </a:rPr>
              <a:t>Pro-Panel</a:t>
            </a:r>
            <a:r>
              <a:rPr lang="en-US" sz="2800" b="1" kern="1200" dirty="0">
                <a:solidFill>
                  <a:srgbClr val="009BC7"/>
                </a:solidFill>
                <a:latin typeface="Calibri" panose="020F0502020204030204" pitchFamily="34" charset="0"/>
              </a:rPr>
              <a:t>®</a:t>
            </a:r>
            <a:r>
              <a:rPr lang="en-US" sz="2800" b="1" kern="1200" dirty="0">
                <a:solidFill>
                  <a:srgbClr val="009BC7"/>
                </a:solidFill>
                <a:latin typeface="Arial" pitchFamily="34" charset="0"/>
              </a:rPr>
              <a:t> with WOC Functionality</a:t>
            </a:r>
            <a:br>
              <a:rPr lang="en-US" dirty="0"/>
            </a:br>
            <a:r>
              <a:rPr lang="en-US" sz="1400" b="1" u="sng" kern="1200" dirty="0">
                <a:solidFill>
                  <a:srgbClr val="009BC7"/>
                </a:solidFill>
              </a:rPr>
              <a:t>W</a:t>
            </a:r>
            <a:r>
              <a:rPr lang="en-US" sz="1400" kern="1200" dirty="0">
                <a:solidFill>
                  <a:srgbClr val="009BC7"/>
                </a:solidFill>
              </a:rPr>
              <a:t>et </a:t>
            </a:r>
            <a:r>
              <a:rPr lang="en-US" sz="1400" b="1" u="sng" kern="1200" dirty="0">
                <a:solidFill>
                  <a:srgbClr val="009BC7"/>
                </a:solidFill>
              </a:rPr>
              <a:t>O</a:t>
            </a:r>
            <a:r>
              <a:rPr lang="en-US" sz="1400" kern="1200" dirty="0">
                <a:solidFill>
                  <a:srgbClr val="009BC7"/>
                </a:solidFill>
              </a:rPr>
              <a:t>nly with </a:t>
            </a:r>
            <a:r>
              <a:rPr lang="en-US" sz="1400" b="1" u="sng" kern="1200" dirty="0">
                <a:solidFill>
                  <a:srgbClr val="009BC7"/>
                </a:solidFill>
              </a:rPr>
              <a:t>C</a:t>
            </a:r>
            <a:r>
              <a:rPr lang="en-US" sz="1400" kern="1200" dirty="0">
                <a:solidFill>
                  <a:srgbClr val="009BC7"/>
                </a:solidFill>
              </a:rPr>
              <a:t>onservation Functionality</a:t>
            </a:r>
            <a:endParaRPr lang="en-US" sz="2000" kern="1200" dirty="0">
              <a:solidFill>
                <a:srgbClr val="009BC7"/>
              </a:solidFill>
            </a:endParaRPr>
          </a:p>
        </p:txBody>
      </p:sp>
      <p:sp>
        <p:nvSpPr>
          <p:cNvPr id="6" name="Content Placeholder 5"/>
          <p:cNvSpPr>
            <a:spLocks noGrp="1"/>
          </p:cNvSpPr>
          <p:nvPr>
            <p:ph idx="1"/>
          </p:nvPr>
        </p:nvSpPr>
        <p:spPr>
          <a:xfrm>
            <a:off x="429208" y="1004002"/>
            <a:ext cx="8341568" cy="4645025"/>
          </a:xfrm>
        </p:spPr>
        <p:txBody>
          <a:bodyPr/>
          <a:lstStyle/>
          <a:p>
            <a:pPr>
              <a:buFont typeface="Wingdings" panose="05000000000000000000" pitchFamily="2" charset="2"/>
              <a:buChar char="q"/>
            </a:pPr>
            <a:r>
              <a:rPr lang="en-US" sz="1400" b="1" dirty="0">
                <a:solidFill>
                  <a:srgbClr val="009BC7"/>
                </a:solidFill>
              </a:rPr>
              <a:t>Description</a:t>
            </a:r>
          </a:p>
          <a:p>
            <a:pPr lvl="1"/>
            <a:r>
              <a:rPr lang="en-US" sz="1200" dirty="0">
                <a:solidFill>
                  <a:srgbClr val="000000"/>
                </a:solidFill>
              </a:rPr>
              <a:t>A wet only machine that cleans through “wet sweeping” or “water flooding” process</a:t>
            </a:r>
          </a:p>
          <a:p>
            <a:pPr lvl="1"/>
            <a:r>
              <a:rPr lang="en-US" sz="1200" dirty="0">
                <a:solidFill>
                  <a:srgbClr val="000000"/>
                </a:solidFill>
              </a:rPr>
              <a:t>Conserves time, budget and natural resources</a:t>
            </a:r>
          </a:p>
          <a:p>
            <a:pPr>
              <a:buFont typeface="Wingdings" panose="05000000000000000000" pitchFamily="2" charset="2"/>
              <a:buChar char="q"/>
            </a:pPr>
            <a:r>
              <a:rPr lang="en-US" sz="1400" b="1" dirty="0">
                <a:solidFill>
                  <a:srgbClr val="009BC7"/>
                </a:solidFill>
              </a:rPr>
              <a:t>The Pro-Panel® is Standard</a:t>
            </a:r>
          </a:p>
          <a:p>
            <a:pPr lvl="1"/>
            <a:r>
              <a:rPr lang="en-US" sz="1200" dirty="0">
                <a:solidFill>
                  <a:srgbClr val="000000"/>
                </a:solidFill>
              </a:rPr>
              <a:t>A single touch (leaf button) configures the machine for wet sweeping </a:t>
            </a:r>
            <a:br>
              <a:rPr lang="en-US" sz="1200" dirty="0">
                <a:solidFill>
                  <a:srgbClr val="000000"/>
                </a:solidFill>
              </a:rPr>
            </a:br>
            <a:r>
              <a:rPr lang="en-US" sz="1200" dirty="0">
                <a:solidFill>
                  <a:srgbClr val="000000"/>
                </a:solidFill>
              </a:rPr>
              <a:t>by setting the machine to its lowest water flow and down pressure</a:t>
            </a:r>
          </a:p>
          <a:p>
            <a:pPr>
              <a:buFont typeface="Wingdings" panose="05000000000000000000" pitchFamily="2" charset="2"/>
              <a:buChar char="q"/>
            </a:pPr>
            <a:r>
              <a:rPr lang="en-US" sz="1400" b="1" dirty="0">
                <a:solidFill>
                  <a:srgbClr val="009BC7"/>
                </a:solidFill>
              </a:rPr>
              <a:t>Wet Sweeping</a:t>
            </a:r>
          </a:p>
          <a:p>
            <a:pPr lvl="1"/>
            <a:r>
              <a:rPr lang="en-US" sz="1200" dirty="0">
                <a:solidFill>
                  <a:srgbClr val="000000"/>
                </a:solidFill>
              </a:rPr>
              <a:t>Continual water flow provides moisture around the debris so the </a:t>
            </a:r>
            <a:br>
              <a:rPr lang="en-US" sz="1200" dirty="0">
                <a:solidFill>
                  <a:srgbClr val="000000"/>
                </a:solidFill>
              </a:rPr>
            </a:br>
            <a:r>
              <a:rPr lang="en-US" sz="1200" dirty="0">
                <a:solidFill>
                  <a:srgbClr val="000000"/>
                </a:solidFill>
              </a:rPr>
              <a:t>recovery system can effectively pick it up  </a:t>
            </a:r>
          </a:p>
          <a:p>
            <a:pPr lvl="1"/>
            <a:r>
              <a:rPr lang="en-US" sz="1200" dirty="0">
                <a:solidFill>
                  <a:srgbClr val="000000"/>
                </a:solidFill>
              </a:rPr>
              <a:t>Allowed by OSHA silica dust control housekeeping requirements</a:t>
            </a:r>
          </a:p>
          <a:p>
            <a:pPr>
              <a:buFont typeface="Wingdings" panose="05000000000000000000" pitchFamily="2" charset="2"/>
              <a:buChar char="q"/>
            </a:pPr>
            <a:r>
              <a:rPr lang="en-US" sz="1400" b="1" dirty="0">
                <a:solidFill>
                  <a:srgbClr val="009BC7"/>
                </a:solidFill>
              </a:rPr>
              <a:t>Floor Flooding</a:t>
            </a:r>
          </a:p>
          <a:p>
            <a:pPr lvl="1"/>
            <a:r>
              <a:rPr lang="en-US" sz="1200" dirty="0">
                <a:solidFill>
                  <a:srgbClr val="000000"/>
                </a:solidFill>
                <a:latin typeface="+mj-lt"/>
              </a:rPr>
              <a:t>Increased water flow uses water to enclose and prevent fine dust from becoming airborne</a:t>
            </a:r>
          </a:p>
          <a:p>
            <a:pPr lvl="1"/>
            <a:r>
              <a:rPr lang="en-US" sz="1200" dirty="0">
                <a:solidFill>
                  <a:srgbClr val="000000"/>
                </a:solidFill>
              </a:rPr>
              <a:t>Allowed by OSHA silica dust control housekeeping requirements</a:t>
            </a:r>
          </a:p>
          <a:p>
            <a:pPr>
              <a:buFont typeface="Wingdings" panose="05000000000000000000" pitchFamily="2" charset="2"/>
              <a:buChar char="q"/>
            </a:pPr>
            <a:r>
              <a:rPr lang="en-US" sz="1400" b="1" dirty="0">
                <a:solidFill>
                  <a:srgbClr val="009BC7"/>
                </a:solidFill>
              </a:rPr>
              <a:t>WOC Benefits</a:t>
            </a:r>
            <a:endParaRPr lang="en-US" sz="1200" dirty="0">
              <a:solidFill>
                <a:srgbClr val="009BC7"/>
              </a:solidFill>
            </a:endParaRPr>
          </a:p>
          <a:p>
            <a:endParaRPr lang="en-US" sz="1400" dirty="0">
              <a:solidFill>
                <a:schemeClr val="tx1">
                  <a:lumMod val="65000"/>
                  <a:lumOff val="35000"/>
                </a:schemeClr>
              </a:solidFill>
            </a:endParaRPr>
          </a:p>
          <a:p>
            <a:endParaRPr lang="en-US" sz="1400" dirty="0"/>
          </a:p>
        </p:txBody>
      </p:sp>
      <p:graphicFrame>
        <p:nvGraphicFramePr>
          <p:cNvPr id="7" name="Content Placeholder 3"/>
          <p:cNvGraphicFramePr>
            <a:graphicFrameLocks/>
          </p:cNvGraphicFramePr>
          <p:nvPr>
            <p:extLst/>
          </p:nvPr>
        </p:nvGraphicFramePr>
        <p:xfrm>
          <a:off x="979713" y="4374696"/>
          <a:ext cx="6532256" cy="1514887"/>
        </p:xfrm>
        <a:graphic>
          <a:graphicData uri="http://schemas.openxmlformats.org/drawingml/2006/table">
            <a:tbl>
              <a:tblPr firstRow="1" bandRow="1">
                <a:tableStyleId>{5C22544A-7EE6-4342-B048-85BDC9FD1C3A}</a:tableStyleId>
              </a:tblPr>
              <a:tblGrid>
                <a:gridCol w="1030336">
                  <a:extLst>
                    <a:ext uri="{9D8B030D-6E8A-4147-A177-3AD203B41FA5}">
                      <a16:colId xmlns:a16="http://schemas.microsoft.com/office/drawing/2014/main" val="20000"/>
                    </a:ext>
                  </a:extLst>
                </a:gridCol>
                <a:gridCol w="1721145">
                  <a:extLst>
                    <a:ext uri="{9D8B030D-6E8A-4147-A177-3AD203B41FA5}">
                      <a16:colId xmlns:a16="http://schemas.microsoft.com/office/drawing/2014/main" val="20001"/>
                    </a:ext>
                  </a:extLst>
                </a:gridCol>
                <a:gridCol w="1792561">
                  <a:extLst>
                    <a:ext uri="{9D8B030D-6E8A-4147-A177-3AD203B41FA5}">
                      <a16:colId xmlns:a16="http://schemas.microsoft.com/office/drawing/2014/main" val="20002"/>
                    </a:ext>
                  </a:extLst>
                </a:gridCol>
                <a:gridCol w="1988214">
                  <a:extLst>
                    <a:ext uri="{9D8B030D-6E8A-4147-A177-3AD203B41FA5}">
                      <a16:colId xmlns:a16="http://schemas.microsoft.com/office/drawing/2014/main" val="20003"/>
                    </a:ext>
                  </a:extLst>
                </a:gridCol>
              </a:tblGrid>
              <a:tr h="283843">
                <a:tc>
                  <a:txBody>
                    <a:bodyPr/>
                    <a:lstStyle/>
                    <a:p>
                      <a:pPr algn="ctr"/>
                      <a:r>
                        <a:rPr lang="en-US" sz="1100" dirty="0"/>
                        <a:t>Category</a:t>
                      </a:r>
                    </a:p>
                  </a:txBody>
                  <a:tcPr marL="69988" marR="69988" marT="34994" marB="34994"/>
                </a:tc>
                <a:tc>
                  <a:txBody>
                    <a:bodyPr/>
                    <a:lstStyle/>
                    <a:p>
                      <a:pPr algn="ctr"/>
                      <a:r>
                        <a:rPr lang="en-US" sz="1100" dirty="0"/>
                        <a:t>Pro-Panel</a:t>
                      </a:r>
                      <a:r>
                        <a:rPr lang="en-US" sz="1100" dirty="0">
                          <a:latin typeface="Calibri" panose="020F0502020204030204" pitchFamily="34" charset="0"/>
                        </a:rPr>
                        <a:t>®</a:t>
                      </a:r>
                      <a:endParaRPr lang="en-US" sz="1100" dirty="0"/>
                    </a:p>
                  </a:txBody>
                  <a:tcPr marL="69988" marR="69988" marT="34994" marB="34994"/>
                </a:tc>
                <a:tc>
                  <a:txBody>
                    <a:bodyPr/>
                    <a:lstStyle/>
                    <a:p>
                      <a:pPr algn="ctr"/>
                      <a:r>
                        <a:rPr lang="en-US" sz="1100" dirty="0"/>
                        <a:t>Low Water Flow</a:t>
                      </a:r>
                    </a:p>
                  </a:txBody>
                  <a:tcPr marL="69988" marR="69988" marT="34994" marB="3499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t>Low Down Pressure</a:t>
                      </a:r>
                    </a:p>
                  </a:txBody>
                  <a:tcPr marL="69988" marR="69988" marT="34994" marB="34994"/>
                </a:tc>
                <a:extLst>
                  <a:ext uri="{0D108BD9-81ED-4DB2-BD59-A6C34878D82A}">
                    <a16:rowId xmlns:a16="http://schemas.microsoft.com/office/drawing/2014/main" val="10000"/>
                  </a:ext>
                </a:extLst>
              </a:tr>
              <a:tr h="470982">
                <a:tc>
                  <a:txBody>
                    <a:bodyPr/>
                    <a:lstStyle/>
                    <a:p>
                      <a:pPr algn="ctr"/>
                      <a:r>
                        <a:rPr lang="en-US" sz="1100" b="1" dirty="0">
                          <a:solidFill>
                            <a:schemeClr val="tx1"/>
                          </a:solidFill>
                        </a:rPr>
                        <a:t>Time</a:t>
                      </a:r>
                    </a:p>
                  </a:txBody>
                  <a:tcPr marL="69988" marR="69988" marT="34994" marB="34994" anchor="ctr"/>
                </a:tc>
                <a:tc>
                  <a:txBody>
                    <a:bodyPr/>
                    <a:lstStyle/>
                    <a:p>
                      <a:r>
                        <a:rPr lang="en-US" sz="900" dirty="0">
                          <a:solidFill>
                            <a:schemeClr val="tx1"/>
                          </a:solidFill>
                        </a:rPr>
                        <a:t>Quickly configure machine for wet sweeping with a single touch</a:t>
                      </a:r>
                    </a:p>
                  </a:txBody>
                  <a:tcPr marL="69988" marR="69988" marT="34994" marB="34994" anchor="ctr"/>
                </a:tc>
                <a:tc>
                  <a:txBody>
                    <a:bodyPr/>
                    <a:lstStyle/>
                    <a:p>
                      <a:r>
                        <a:rPr lang="en-US" sz="900" dirty="0">
                          <a:solidFill>
                            <a:schemeClr val="tx1"/>
                          </a:solidFill>
                        </a:rPr>
                        <a:t>Extends scrub time by minimizing dump and fill’s</a:t>
                      </a:r>
                    </a:p>
                  </a:txBody>
                  <a:tcPr marL="69988" marR="69988" marT="34994" marB="34994" anchor="ctr"/>
                </a:tc>
                <a:tc>
                  <a:txBody>
                    <a:bodyPr/>
                    <a:lstStyle/>
                    <a:p>
                      <a:endParaRPr lang="en-US" sz="900" dirty="0">
                        <a:solidFill>
                          <a:schemeClr val="tx1"/>
                        </a:solidFill>
                      </a:endParaRPr>
                    </a:p>
                  </a:txBody>
                  <a:tcPr marL="69988" marR="69988" marT="34994" marB="34994" anchor="ctr"/>
                </a:tc>
                <a:extLst>
                  <a:ext uri="{0D108BD9-81ED-4DB2-BD59-A6C34878D82A}">
                    <a16:rowId xmlns:a16="http://schemas.microsoft.com/office/drawing/2014/main" val="10001"/>
                  </a:ext>
                </a:extLst>
              </a:tr>
              <a:tr h="337318">
                <a:tc>
                  <a:txBody>
                    <a:bodyPr/>
                    <a:lstStyle/>
                    <a:p>
                      <a:pPr algn="ctr"/>
                      <a:r>
                        <a:rPr lang="en-US" sz="1100" b="1" dirty="0">
                          <a:solidFill>
                            <a:schemeClr val="tx1"/>
                          </a:solidFill>
                        </a:rPr>
                        <a:t>Budget</a:t>
                      </a:r>
                    </a:p>
                  </a:txBody>
                  <a:tcPr marL="69988" marR="69988" marT="34994" marB="34994" anchor="ctr"/>
                </a:tc>
                <a:tc>
                  <a:txBody>
                    <a:bodyPr/>
                    <a:lstStyle/>
                    <a:p>
                      <a:endParaRPr lang="en-US" sz="900" dirty="0">
                        <a:solidFill>
                          <a:schemeClr val="tx1"/>
                        </a:solidFill>
                      </a:endParaRPr>
                    </a:p>
                  </a:txBody>
                  <a:tcPr marL="69988" marR="69988" marT="34994" marB="34994" anchor="ctr"/>
                </a:tc>
                <a:tc>
                  <a:txBody>
                    <a:bodyPr/>
                    <a:lstStyle/>
                    <a:p>
                      <a:r>
                        <a:rPr lang="en-US" sz="900" dirty="0">
                          <a:solidFill>
                            <a:schemeClr val="tx1"/>
                          </a:solidFill>
                        </a:rPr>
                        <a:t>Fewer tank refills </a:t>
                      </a:r>
                    </a:p>
                    <a:p>
                      <a:r>
                        <a:rPr lang="en-US" sz="900" dirty="0">
                          <a:solidFill>
                            <a:schemeClr val="tx1"/>
                          </a:solidFill>
                        </a:rPr>
                        <a:t>Lower water usage costs </a:t>
                      </a:r>
                    </a:p>
                  </a:txBody>
                  <a:tcPr marL="69988" marR="69988" marT="34994" marB="34994" anchor="ctr"/>
                </a:tc>
                <a:tc>
                  <a:txBody>
                    <a:bodyPr/>
                    <a:lstStyle/>
                    <a:p>
                      <a:r>
                        <a:rPr lang="en-US" sz="900" dirty="0">
                          <a:solidFill>
                            <a:schemeClr val="tx1"/>
                          </a:solidFill>
                        </a:rPr>
                        <a:t>Longer scrub brushes life</a:t>
                      </a:r>
                    </a:p>
                  </a:txBody>
                  <a:tcPr marL="69988" marR="69988" marT="34994" marB="34994" anchor="ctr"/>
                </a:tc>
                <a:extLst>
                  <a:ext uri="{0D108BD9-81ED-4DB2-BD59-A6C34878D82A}">
                    <a16:rowId xmlns:a16="http://schemas.microsoft.com/office/drawing/2014/main" val="10002"/>
                  </a:ext>
                </a:extLst>
              </a:tr>
              <a:tr h="396724">
                <a:tc>
                  <a:txBody>
                    <a:bodyPr/>
                    <a:lstStyle/>
                    <a:p>
                      <a:pPr algn="ctr"/>
                      <a:r>
                        <a:rPr lang="en-US" sz="1100" b="1" dirty="0">
                          <a:solidFill>
                            <a:schemeClr val="tx1"/>
                          </a:solidFill>
                        </a:rPr>
                        <a:t>Natural Resources</a:t>
                      </a:r>
                    </a:p>
                  </a:txBody>
                  <a:tcPr marL="69988" marR="69988" marT="34994" marB="34994" anchor="ctr"/>
                </a:tc>
                <a:tc>
                  <a:txBody>
                    <a:bodyPr/>
                    <a:lstStyle/>
                    <a:p>
                      <a:endParaRPr lang="en-US" sz="900" dirty="0">
                        <a:solidFill>
                          <a:schemeClr val="tx1"/>
                        </a:solidFill>
                      </a:endParaRPr>
                    </a:p>
                  </a:txBody>
                  <a:tcPr marL="69988" marR="69988" marT="34994" marB="34994" anchor="ctr"/>
                </a:tc>
                <a:tc>
                  <a:txBody>
                    <a:bodyPr/>
                    <a:lstStyle/>
                    <a:p>
                      <a:r>
                        <a:rPr lang="en-US" sz="900" dirty="0">
                          <a:solidFill>
                            <a:schemeClr val="tx1"/>
                          </a:solidFill>
                        </a:rPr>
                        <a:t>Decreases water usage </a:t>
                      </a:r>
                    </a:p>
                  </a:txBody>
                  <a:tcPr marL="69988" marR="69988" marT="34994" marB="34994" anchor="ctr"/>
                </a:tc>
                <a:tc>
                  <a:txBody>
                    <a:bodyPr/>
                    <a:lstStyle/>
                    <a:p>
                      <a:r>
                        <a:rPr lang="en-US" sz="900" dirty="0">
                          <a:solidFill>
                            <a:schemeClr val="tx1"/>
                          </a:solidFill>
                        </a:rPr>
                        <a:t>Reduces the number of worn out brushes in landfills</a:t>
                      </a:r>
                    </a:p>
                  </a:txBody>
                  <a:tcPr marL="69988" marR="69988" marT="34994" marB="34994" anchor="ctr"/>
                </a:tc>
                <a:extLst>
                  <a:ext uri="{0D108BD9-81ED-4DB2-BD59-A6C34878D82A}">
                    <a16:rowId xmlns:a16="http://schemas.microsoft.com/office/drawing/2014/main" val="10003"/>
                  </a:ext>
                </a:extLst>
              </a:tr>
            </a:tbl>
          </a:graphicData>
        </a:graphic>
      </p:graphicFrame>
      <p:pic>
        <p:nvPicPr>
          <p:cNvPr id="8" name="Picture 7"/>
          <p:cNvPicPr>
            <a:picLocks noChangeAspect="1"/>
          </p:cNvPicPr>
          <p:nvPr/>
        </p:nvPicPr>
        <p:blipFill rotWithShape="1">
          <a:blip r:embed="rId2"/>
          <a:srcRect r="2468" b="3203"/>
          <a:stretch/>
        </p:blipFill>
        <p:spPr>
          <a:xfrm>
            <a:off x="5867604" y="1689933"/>
            <a:ext cx="2903172" cy="1832306"/>
          </a:xfrm>
          <a:prstGeom prst="rect">
            <a:avLst/>
          </a:prstGeom>
        </p:spPr>
      </p:pic>
    </p:spTree>
    <p:extLst>
      <p:ext uri="{BB962C8B-B14F-4D97-AF65-F5344CB8AC3E}">
        <p14:creationId xmlns:p14="http://schemas.microsoft.com/office/powerpoint/2010/main" val="30209250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3375" y="2963863"/>
            <a:ext cx="8511080" cy="1471612"/>
          </a:xfrm>
        </p:spPr>
        <p:txBody>
          <a:bodyPr/>
          <a:lstStyle/>
          <a:p>
            <a:r>
              <a:rPr lang="en-US" dirty="0">
                <a:solidFill>
                  <a:srgbClr val="009BC7"/>
                </a:solidFill>
              </a:rPr>
              <a:t>Comparisons to Tennant Offering</a:t>
            </a:r>
          </a:p>
        </p:txBody>
      </p:sp>
      <p:sp>
        <p:nvSpPr>
          <p:cNvPr id="6" name="TextBox 5">
            <a:hlinkClick r:id="rId3" action="ppaction://hlinksldjump"/>
          </p:cNvPr>
          <p:cNvSpPr txBox="1"/>
          <p:nvPr/>
        </p:nvSpPr>
        <p:spPr>
          <a:xfrm>
            <a:off x="425412" y="6228293"/>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400" b="1" dirty="0">
              <a:solidFill>
                <a:schemeClr val="bg1"/>
              </a:solidFill>
            </a:endParaRPr>
          </a:p>
        </p:txBody>
      </p:sp>
    </p:spTree>
    <p:extLst>
      <p:ext uri="{BB962C8B-B14F-4D97-AF65-F5344CB8AC3E}">
        <p14:creationId xmlns:p14="http://schemas.microsoft.com/office/powerpoint/2010/main" val="2669073991"/>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708" y="167376"/>
            <a:ext cx="8534400" cy="758825"/>
          </a:xfrm>
        </p:spPr>
        <p:txBody>
          <a:bodyPr/>
          <a:lstStyle/>
          <a:p>
            <a:r>
              <a:rPr lang="en-US" sz="2800" dirty="0">
                <a:solidFill>
                  <a:srgbClr val="009BC7"/>
                </a:solidFill>
              </a:rPr>
              <a:t>Key Differentiators in the “M-Line”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5176910"/>
              </p:ext>
            </p:extLst>
          </p:nvPr>
        </p:nvGraphicFramePr>
        <p:xfrm>
          <a:off x="132079" y="1831975"/>
          <a:ext cx="8604148" cy="4121893"/>
        </p:xfrm>
        <a:graphic>
          <a:graphicData uri="http://schemas.openxmlformats.org/drawingml/2006/table">
            <a:tbl>
              <a:tblPr firstRow="1" bandRow="1">
                <a:tableStyleId>{5C22544A-7EE6-4342-B048-85BDC9FD1C3A}</a:tableStyleId>
              </a:tblPr>
              <a:tblGrid>
                <a:gridCol w="1525396">
                  <a:extLst>
                    <a:ext uri="{9D8B030D-6E8A-4147-A177-3AD203B41FA5}">
                      <a16:colId xmlns:a16="http://schemas.microsoft.com/office/drawing/2014/main" val="20000"/>
                    </a:ext>
                  </a:extLst>
                </a:gridCol>
                <a:gridCol w="2389264">
                  <a:extLst>
                    <a:ext uri="{9D8B030D-6E8A-4147-A177-3AD203B41FA5}">
                      <a16:colId xmlns:a16="http://schemas.microsoft.com/office/drawing/2014/main" val="20001"/>
                    </a:ext>
                  </a:extLst>
                </a:gridCol>
                <a:gridCol w="2391552">
                  <a:extLst>
                    <a:ext uri="{9D8B030D-6E8A-4147-A177-3AD203B41FA5}">
                      <a16:colId xmlns:a16="http://schemas.microsoft.com/office/drawing/2014/main" val="20002"/>
                    </a:ext>
                  </a:extLst>
                </a:gridCol>
                <a:gridCol w="2297936">
                  <a:extLst>
                    <a:ext uri="{9D8B030D-6E8A-4147-A177-3AD203B41FA5}">
                      <a16:colId xmlns:a16="http://schemas.microsoft.com/office/drawing/2014/main" val="20003"/>
                    </a:ext>
                  </a:extLst>
                </a:gridCol>
              </a:tblGrid>
              <a:tr h="211031">
                <a:tc>
                  <a:txBody>
                    <a:bodyPr/>
                    <a:lstStyle/>
                    <a:p>
                      <a:endParaRPr lang="en-US" sz="1800" dirty="0">
                        <a:solidFill>
                          <a:schemeClr val="tx1"/>
                        </a:solidFill>
                      </a:endParaRPr>
                    </a:p>
                  </a:txBody>
                  <a:tcPr marL="88557" marR="88557">
                    <a:noFill/>
                  </a:tcPr>
                </a:tc>
                <a:tc>
                  <a:txBody>
                    <a:bodyPr/>
                    <a:lstStyle/>
                    <a:p>
                      <a:pPr algn="ctr"/>
                      <a:r>
                        <a:rPr lang="en-US" sz="1800" dirty="0">
                          <a:solidFill>
                            <a:schemeClr val="tx1"/>
                          </a:solidFill>
                        </a:rPr>
                        <a:t>M17</a:t>
                      </a:r>
                    </a:p>
                  </a:txBody>
                  <a:tcPr marL="88557" marR="88557">
                    <a:noFill/>
                  </a:tcPr>
                </a:tc>
                <a:tc>
                  <a:txBody>
                    <a:bodyPr/>
                    <a:lstStyle/>
                    <a:p>
                      <a:pPr algn="ctr"/>
                      <a:r>
                        <a:rPr lang="en-US" sz="1800" dirty="0">
                          <a:solidFill>
                            <a:schemeClr val="tx1"/>
                          </a:solidFill>
                        </a:rPr>
                        <a:t>M20</a:t>
                      </a:r>
                    </a:p>
                  </a:txBody>
                  <a:tcPr marL="88557" marR="88557">
                    <a:noFill/>
                  </a:tcPr>
                </a:tc>
                <a:tc>
                  <a:txBody>
                    <a:bodyPr/>
                    <a:lstStyle/>
                    <a:p>
                      <a:pPr algn="ctr"/>
                      <a:r>
                        <a:rPr lang="en-US" sz="1800" dirty="0">
                          <a:solidFill>
                            <a:schemeClr val="tx1"/>
                          </a:solidFill>
                        </a:rPr>
                        <a:t>M30</a:t>
                      </a:r>
                    </a:p>
                  </a:txBody>
                  <a:tcPr marL="88557" marR="88557">
                    <a:noFill/>
                  </a:tcPr>
                </a:tc>
                <a:extLst>
                  <a:ext uri="{0D108BD9-81ED-4DB2-BD59-A6C34878D82A}">
                    <a16:rowId xmlns:a16="http://schemas.microsoft.com/office/drawing/2014/main" val="10000"/>
                  </a:ext>
                </a:extLst>
              </a:tr>
              <a:tr h="260175">
                <a:tc>
                  <a:txBody>
                    <a:bodyPr/>
                    <a:lstStyle/>
                    <a:p>
                      <a:r>
                        <a:rPr lang="en-US" sz="1400" dirty="0">
                          <a:solidFill>
                            <a:schemeClr val="tx1">
                              <a:lumMod val="75000"/>
                            </a:schemeClr>
                          </a:solidFill>
                        </a:rPr>
                        <a:t>Path</a:t>
                      </a:r>
                    </a:p>
                  </a:txBody>
                  <a:tcPr marL="88557" marR="88557"/>
                </a:tc>
                <a:tc>
                  <a:txBody>
                    <a:bodyPr/>
                    <a:lstStyle/>
                    <a:p>
                      <a:pPr algn="ctr"/>
                      <a:r>
                        <a:rPr lang="en-US" sz="1200" dirty="0">
                          <a:solidFill>
                            <a:schemeClr val="tx1">
                              <a:lumMod val="75000"/>
                            </a:schemeClr>
                          </a:solidFill>
                        </a:rPr>
                        <a:t>40-48in / 102-122cm</a:t>
                      </a:r>
                    </a:p>
                  </a:txBody>
                  <a:tcPr marL="88557" marR="88557"/>
                </a:tc>
                <a:tc>
                  <a:txBody>
                    <a:bodyPr/>
                    <a:lstStyle/>
                    <a:p>
                      <a:pPr algn="ctr"/>
                      <a:r>
                        <a:rPr lang="en-US" sz="1200" dirty="0">
                          <a:solidFill>
                            <a:schemeClr val="tx1">
                              <a:lumMod val="75000"/>
                            </a:schemeClr>
                          </a:solidFill>
                        </a:rPr>
                        <a:t>40-54 in / 102-137 cm</a:t>
                      </a:r>
                    </a:p>
                  </a:txBody>
                  <a:tcPr marL="88557" marR="88557"/>
                </a:tc>
                <a:tc>
                  <a:txBody>
                    <a:bodyPr/>
                    <a:lstStyle/>
                    <a:p>
                      <a:pPr algn="ctr"/>
                      <a:r>
                        <a:rPr lang="en-US" sz="1200" dirty="0">
                          <a:solidFill>
                            <a:schemeClr val="tx1">
                              <a:lumMod val="75000"/>
                            </a:schemeClr>
                          </a:solidFill>
                        </a:rPr>
                        <a:t>48-62in / 122-157cm</a:t>
                      </a:r>
                    </a:p>
                  </a:txBody>
                  <a:tcPr marL="88557" marR="88557"/>
                </a:tc>
                <a:extLst>
                  <a:ext uri="{0D108BD9-81ED-4DB2-BD59-A6C34878D82A}">
                    <a16:rowId xmlns:a16="http://schemas.microsoft.com/office/drawing/2014/main" val="10001"/>
                  </a:ext>
                </a:extLst>
              </a:tr>
              <a:tr h="299201">
                <a:tc>
                  <a:txBody>
                    <a:bodyPr/>
                    <a:lstStyle/>
                    <a:p>
                      <a:r>
                        <a:rPr lang="en-US" sz="1400" dirty="0">
                          <a:solidFill>
                            <a:schemeClr val="tx1">
                              <a:lumMod val="75000"/>
                            </a:schemeClr>
                          </a:solidFill>
                        </a:rPr>
                        <a:t>Solution</a:t>
                      </a:r>
                    </a:p>
                  </a:txBody>
                  <a:tcPr marL="88557" marR="88557"/>
                </a:tc>
                <a:tc>
                  <a:txBody>
                    <a:bodyPr/>
                    <a:lstStyle/>
                    <a:p>
                      <a:pPr algn="ctr"/>
                      <a:r>
                        <a:rPr lang="en-US" sz="1200" dirty="0">
                          <a:solidFill>
                            <a:schemeClr val="tx1">
                              <a:lumMod val="75000"/>
                            </a:schemeClr>
                          </a:solidFill>
                        </a:rPr>
                        <a:t>75G / 285L</a:t>
                      </a:r>
                    </a:p>
                  </a:txBody>
                  <a:tcPr marL="88557" marR="88557"/>
                </a:tc>
                <a:tc>
                  <a:txBody>
                    <a:bodyPr/>
                    <a:lstStyle/>
                    <a:p>
                      <a:pPr algn="ctr"/>
                      <a:r>
                        <a:rPr lang="en-US" sz="1200" dirty="0">
                          <a:solidFill>
                            <a:schemeClr val="tx1">
                              <a:lumMod val="75000"/>
                            </a:schemeClr>
                          </a:solidFill>
                        </a:rPr>
                        <a:t>56 G / 212 L</a:t>
                      </a:r>
                    </a:p>
                  </a:txBody>
                  <a:tcPr marL="88557" marR="88557"/>
                </a:tc>
                <a:tc>
                  <a:txBody>
                    <a:bodyPr/>
                    <a:lstStyle/>
                    <a:p>
                      <a:pPr algn="ctr"/>
                      <a:r>
                        <a:rPr lang="en-US" sz="1200" dirty="0">
                          <a:solidFill>
                            <a:schemeClr val="tx1">
                              <a:lumMod val="75000"/>
                            </a:schemeClr>
                          </a:solidFill>
                        </a:rPr>
                        <a:t>75G / 285L</a:t>
                      </a:r>
                    </a:p>
                  </a:txBody>
                  <a:tcPr marL="88557" marR="88557"/>
                </a:tc>
                <a:extLst>
                  <a:ext uri="{0D108BD9-81ED-4DB2-BD59-A6C34878D82A}">
                    <a16:rowId xmlns:a16="http://schemas.microsoft.com/office/drawing/2014/main" val="10002"/>
                  </a:ext>
                </a:extLst>
              </a:tr>
              <a:tr h="468314">
                <a:tc>
                  <a:txBody>
                    <a:bodyPr/>
                    <a:lstStyle/>
                    <a:p>
                      <a:r>
                        <a:rPr lang="en-US" sz="1400" dirty="0">
                          <a:solidFill>
                            <a:schemeClr val="tx1">
                              <a:lumMod val="75000"/>
                            </a:schemeClr>
                          </a:solidFill>
                        </a:rPr>
                        <a:t>Down</a:t>
                      </a:r>
                      <a:r>
                        <a:rPr lang="en-US" sz="1400" baseline="0" dirty="0">
                          <a:solidFill>
                            <a:schemeClr val="tx1">
                              <a:lumMod val="75000"/>
                            </a:schemeClr>
                          </a:solidFill>
                        </a:rPr>
                        <a:t> Force</a:t>
                      </a:r>
                      <a:endParaRPr lang="en-US" sz="1400" dirty="0">
                        <a:solidFill>
                          <a:schemeClr val="tx1">
                            <a:lumMod val="75000"/>
                          </a:schemeClr>
                        </a:solidFill>
                      </a:endParaRPr>
                    </a:p>
                  </a:txBody>
                  <a:tcPr marL="88557" marR="88557"/>
                </a:tc>
                <a:tc>
                  <a:txBody>
                    <a:bodyPr/>
                    <a:lstStyle/>
                    <a:p>
                      <a:pPr algn="ctr"/>
                      <a:r>
                        <a:rPr lang="en-US" sz="1200" dirty="0">
                          <a:solidFill>
                            <a:schemeClr val="tx1">
                              <a:lumMod val="75000"/>
                            </a:schemeClr>
                          </a:solidFill>
                        </a:rPr>
                        <a:t>D: 550 lbs / 250 kg</a:t>
                      </a:r>
                    </a:p>
                    <a:p>
                      <a:pPr algn="ctr"/>
                      <a:r>
                        <a:rPr lang="en-US" sz="1200" dirty="0">
                          <a:solidFill>
                            <a:schemeClr val="tx1">
                              <a:lumMod val="75000"/>
                            </a:schemeClr>
                          </a:solidFill>
                        </a:rPr>
                        <a:t>C: 550 lbs / 250</a:t>
                      </a:r>
                      <a:r>
                        <a:rPr lang="en-US" sz="1200" baseline="0" dirty="0">
                          <a:solidFill>
                            <a:schemeClr val="tx1">
                              <a:lumMod val="75000"/>
                            </a:schemeClr>
                          </a:solidFill>
                        </a:rPr>
                        <a:t> </a:t>
                      </a:r>
                      <a:r>
                        <a:rPr lang="en-US" sz="1200" dirty="0">
                          <a:solidFill>
                            <a:schemeClr val="tx1">
                              <a:lumMod val="75000"/>
                            </a:schemeClr>
                          </a:solidFill>
                        </a:rPr>
                        <a:t>kg</a:t>
                      </a:r>
                    </a:p>
                  </a:txBody>
                  <a:tcPr marL="88557" marR="88557"/>
                </a:tc>
                <a:tc>
                  <a:txBody>
                    <a:bodyPr/>
                    <a:lstStyle/>
                    <a:p>
                      <a:pPr algn="ctr"/>
                      <a:r>
                        <a:rPr lang="en-US" sz="1200" dirty="0">
                          <a:solidFill>
                            <a:schemeClr val="tx1">
                              <a:lumMod val="75000"/>
                            </a:schemeClr>
                          </a:solidFill>
                        </a:rPr>
                        <a:t>C: 425 lbs / 193</a:t>
                      </a:r>
                      <a:r>
                        <a:rPr lang="en-US" sz="1200" baseline="0" dirty="0">
                          <a:solidFill>
                            <a:schemeClr val="tx1">
                              <a:lumMod val="75000"/>
                            </a:schemeClr>
                          </a:solidFill>
                        </a:rPr>
                        <a:t> </a:t>
                      </a:r>
                      <a:r>
                        <a:rPr lang="en-US" sz="1200" dirty="0">
                          <a:solidFill>
                            <a:schemeClr val="tx1">
                              <a:lumMod val="75000"/>
                            </a:schemeClr>
                          </a:solidFill>
                        </a:rPr>
                        <a:t>kg</a:t>
                      </a:r>
                    </a:p>
                  </a:txBody>
                  <a:tcPr marL="88557" marR="88557"/>
                </a:tc>
                <a:tc>
                  <a:txBody>
                    <a:bodyPr/>
                    <a:lstStyle/>
                    <a:p>
                      <a:pPr algn="ctr"/>
                      <a:r>
                        <a:rPr lang="en-US" sz="1200" dirty="0">
                          <a:solidFill>
                            <a:schemeClr val="tx1">
                              <a:lumMod val="75000"/>
                            </a:schemeClr>
                          </a:solidFill>
                        </a:rPr>
                        <a:t>C: 425 lbs / 193</a:t>
                      </a:r>
                      <a:r>
                        <a:rPr lang="en-US" sz="1200" baseline="0" dirty="0">
                          <a:solidFill>
                            <a:schemeClr val="tx1">
                              <a:lumMod val="75000"/>
                            </a:schemeClr>
                          </a:solidFill>
                        </a:rPr>
                        <a:t> </a:t>
                      </a:r>
                      <a:r>
                        <a:rPr lang="en-US" sz="1200" dirty="0">
                          <a:solidFill>
                            <a:schemeClr val="tx1">
                              <a:lumMod val="75000"/>
                            </a:schemeClr>
                          </a:solidFill>
                        </a:rPr>
                        <a:t>kg</a:t>
                      </a:r>
                    </a:p>
                  </a:txBody>
                  <a:tcPr marL="88557" marR="88557"/>
                </a:tc>
                <a:extLst>
                  <a:ext uri="{0D108BD9-81ED-4DB2-BD59-A6C34878D82A}">
                    <a16:rowId xmlns:a16="http://schemas.microsoft.com/office/drawing/2014/main" val="10003"/>
                  </a:ext>
                </a:extLst>
              </a:tr>
              <a:tr h="676454">
                <a:tc>
                  <a:txBody>
                    <a:bodyPr/>
                    <a:lstStyle/>
                    <a:p>
                      <a:r>
                        <a:rPr lang="en-US" sz="1400" dirty="0">
                          <a:solidFill>
                            <a:schemeClr val="tx1">
                              <a:lumMod val="75000"/>
                            </a:schemeClr>
                          </a:solidFill>
                        </a:rPr>
                        <a:t>Debris </a:t>
                      </a:r>
                      <a:br>
                        <a:rPr lang="en-US" sz="1400" dirty="0">
                          <a:solidFill>
                            <a:schemeClr val="tx1">
                              <a:lumMod val="75000"/>
                            </a:schemeClr>
                          </a:solidFill>
                        </a:rPr>
                      </a:br>
                      <a:r>
                        <a:rPr lang="en-US" sz="600" dirty="0">
                          <a:solidFill>
                            <a:schemeClr val="tx1">
                              <a:lumMod val="75000"/>
                            </a:schemeClr>
                          </a:solidFill>
                        </a:rPr>
                        <a:t>Debris Tray</a:t>
                      </a:r>
                      <a:r>
                        <a:rPr lang="en-US" sz="600" baseline="0" dirty="0">
                          <a:solidFill>
                            <a:schemeClr val="tx1">
                              <a:lumMod val="75000"/>
                            </a:schemeClr>
                          </a:solidFill>
                        </a:rPr>
                        <a:t> Cylindrical Only</a:t>
                      </a:r>
                      <a:endParaRPr lang="en-US" sz="600" dirty="0">
                        <a:solidFill>
                          <a:schemeClr val="tx1">
                            <a:lumMod val="75000"/>
                          </a:schemeClr>
                        </a:solidFill>
                      </a:endParaRP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schemeClr>
                          </a:solidFill>
                        </a:rPr>
                        <a:t>3.0 ft3</a:t>
                      </a:r>
                      <a:r>
                        <a:rPr lang="en-US" sz="1200" baseline="0" dirty="0">
                          <a:solidFill>
                            <a:schemeClr val="tx1">
                              <a:lumMod val="75000"/>
                            </a:schemeClr>
                          </a:solidFill>
                        </a:rPr>
                        <a:t> / 85 L</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lumMod val="75000"/>
                            </a:schemeClr>
                          </a:solidFill>
                        </a:rPr>
                        <a:t>60 inch / 152 cm Power </a:t>
                      </a:r>
                      <a:br>
                        <a:rPr lang="en-US" sz="1200" baseline="0" dirty="0">
                          <a:solidFill>
                            <a:schemeClr val="tx1">
                              <a:lumMod val="75000"/>
                            </a:schemeClr>
                          </a:solidFill>
                        </a:rPr>
                      </a:br>
                      <a:r>
                        <a:rPr lang="en-US" sz="1200" baseline="0" dirty="0">
                          <a:solidFill>
                            <a:schemeClr val="tx1">
                              <a:lumMod val="75000"/>
                            </a:schemeClr>
                          </a:solidFill>
                        </a:rPr>
                        <a:t>Front Dump</a:t>
                      </a:r>
                      <a:endParaRPr lang="en-US" sz="1200" dirty="0">
                        <a:solidFill>
                          <a:schemeClr val="tx1">
                            <a:lumMod val="75000"/>
                          </a:schemeClr>
                        </a:solidFill>
                      </a:endParaRP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schemeClr>
                          </a:solidFill>
                        </a:rPr>
                        <a:t>3.9 ft3</a:t>
                      </a:r>
                      <a:r>
                        <a:rPr lang="en-US" sz="1200" baseline="0" dirty="0">
                          <a:solidFill>
                            <a:schemeClr val="tx1">
                              <a:lumMod val="75000"/>
                            </a:schemeClr>
                          </a:solidFill>
                        </a:rPr>
                        <a:t> / 110 L Debris Tray</a:t>
                      </a:r>
                      <a:endParaRPr lang="en-US" sz="1200" dirty="0">
                        <a:solidFill>
                          <a:schemeClr val="tx1">
                            <a:lumMod val="75000"/>
                          </a:schemeClr>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lumMod val="75000"/>
                            </a:schemeClr>
                          </a:solidFill>
                        </a:rPr>
                        <a:t>60 in / 152 cm Power </a:t>
                      </a:r>
                      <a:br>
                        <a:rPr lang="en-US" sz="1200" baseline="0" dirty="0">
                          <a:solidFill>
                            <a:schemeClr val="tx1">
                              <a:lumMod val="75000"/>
                            </a:schemeClr>
                          </a:solidFill>
                        </a:rPr>
                      </a:br>
                      <a:r>
                        <a:rPr lang="en-US" sz="1200" baseline="0" dirty="0">
                          <a:solidFill>
                            <a:schemeClr val="tx1">
                              <a:lumMod val="75000"/>
                            </a:schemeClr>
                          </a:solidFill>
                        </a:rPr>
                        <a:t>Rear Dump</a:t>
                      </a:r>
                      <a:endParaRPr lang="en-US" sz="1200" dirty="0">
                        <a:solidFill>
                          <a:schemeClr val="tx1">
                            <a:lumMod val="75000"/>
                          </a:schemeClr>
                        </a:solidFill>
                      </a:endParaRP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schemeClr>
                          </a:solidFill>
                        </a:rPr>
                        <a:t>7 ft3</a:t>
                      </a:r>
                      <a:r>
                        <a:rPr lang="en-US" sz="1200" baseline="0" dirty="0">
                          <a:solidFill>
                            <a:schemeClr val="tx1">
                              <a:lumMod val="75000"/>
                            </a:schemeClr>
                          </a:solidFill>
                        </a:rPr>
                        <a:t> / 198 L Debris Tray</a:t>
                      </a:r>
                      <a:endParaRPr lang="en-US" sz="1200" dirty="0">
                        <a:solidFill>
                          <a:schemeClr val="tx1">
                            <a:lumMod val="75000"/>
                          </a:schemeClr>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lumMod val="75000"/>
                            </a:schemeClr>
                          </a:solidFill>
                        </a:rPr>
                        <a:t>60 in / 152 cm Power </a:t>
                      </a:r>
                      <a:br>
                        <a:rPr lang="en-US" sz="1200" baseline="0" dirty="0">
                          <a:solidFill>
                            <a:schemeClr val="tx1">
                              <a:lumMod val="75000"/>
                            </a:schemeClr>
                          </a:solidFill>
                        </a:rPr>
                      </a:br>
                      <a:r>
                        <a:rPr lang="en-US" sz="1200" baseline="0" dirty="0">
                          <a:solidFill>
                            <a:schemeClr val="tx1">
                              <a:lumMod val="75000"/>
                            </a:schemeClr>
                          </a:solidFill>
                        </a:rPr>
                        <a:t>Rear Dump</a:t>
                      </a:r>
                      <a:endParaRPr lang="en-US" sz="1200" dirty="0">
                        <a:solidFill>
                          <a:schemeClr val="tx1">
                            <a:lumMod val="75000"/>
                          </a:schemeClr>
                        </a:solidFill>
                      </a:endParaRPr>
                    </a:p>
                  </a:txBody>
                  <a:tcPr marL="88557" marR="88557"/>
                </a:tc>
                <a:extLst>
                  <a:ext uri="{0D108BD9-81ED-4DB2-BD59-A6C34878D82A}">
                    <a16:rowId xmlns:a16="http://schemas.microsoft.com/office/drawing/2014/main" val="10004"/>
                  </a:ext>
                </a:extLst>
              </a:tr>
              <a:tr h="468314">
                <a:tc>
                  <a:txBody>
                    <a:bodyPr/>
                    <a:lstStyle/>
                    <a:p>
                      <a:r>
                        <a:rPr lang="en-US" sz="1400" dirty="0">
                          <a:solidFill>
                            <a:schemeClr val="tx1">
                              <a:lumMod val="75000"/>
                            </a:schemeClr>
                          </a:solidFill>
                        </a:rPr>
                        <a:t>Battery/Engine</a:t>
                      </a:r>
                    </a:p>
                  </a:txBody>
                  <a:tcPr marL="88557" marR="88557"/>
                </a:tc>
                <a:tc>
                  <a:txBody>
                    <a:bodyPr/>
                    <a:lstStyle/>
                    <a:p>
                      <a:pPr algn="ctr"/>
                      <a:r>
                        <a:rPr lang="en-US" sz="1200" dirty="0">
                          <a:solidFill>
                            <a:schemeClr val="tx1">
                              <a:lumMod val="75000"/>
                            </a:schemeClr>
                          </a:solidFill>
                        </a:rPr>
                        <a:t>500AH–930AH C6</a:t>
                      </a:r>
                    </a:p>
                    <a:p>
                      <a:pPr algn="ctr"/>
                      <a:r>
                        <a:rPr lang="en-US" sz="1200" dirty="0">
                          <a:solidFill>
                            <a:schemeClr val="tx1">
                              <a:lumMod val="75000"/>
                            </a:schemeClr>
                          </a:solidFill>
                        </a:rPr>
                        <a:t>Roll-Out</a:t>
                      </a:r>
                      <a:r>
                        <a:rPr lang="en-US" sz="1200" baseline="0" dirty="0">
                          <a:solidFill>
                            <a:schemeClr val="tx1">
                              <a:lumMod val="75000"/>
                            </a:schemeClr>
                          </a:solidFill>
                        </a:rPr>
                        <a:t> Capable</a:t>
                      </a:r>
                      <a:endParaRPr lang="en-US" sz="1200" dirty="0">
                        <a:solidFill>
                          <a:schemeClr val="tx1">
                            <a:lumMod val="75000"/>
                          </a:schemeClr>
                        </a:solidFill>
                      </a:endParaRP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schemeClr>
                          </a:solidFill>
                        </a:rPr>
                        <a:t>Engine</a:t>
                      </a:r>
                      <a:r>
                        <a:rPr lang="en-US" sz="1200" baseline="0" dirty="0">
                          <a:solidFill>
                            <a:schemeClr val="tx1">
                              <a:lumMod val="75000"/>
                            </a:schemeClr>
                          </a:solidFill>
                        </a:rPr>
                        <a:t> Powered</a:t>
                      </a:r>
                      <a:endParaRPr lang="en-US" sz="1200" dirty="0">
                        <a:solidFill>
                          <a:schemeClr val="tx1">
                            <a:lumMod val="75000"/>
                          </a:schemeClr>
                        </a:solidFill>
                      </a:endParaRPr>
                    </a:p>
                  </a:txBody>
                  <a:tcPr marL="88557" marR="88557"/>
                </a:tc>
                <a:tc>
                  <a:txBody>
                    <a:bodyPr/>
                    <a:lstStyle/>
                    <a:p>
                      <a:pPr algn="ctr"/>
                      <a:r>
                        <a:rPr lang="en-US" sz="1200" dirty="0">
                          <a:solidFill>
                            <a:schemeClr val="tx1">
                              <a:lumMod val="75000"/>
                            </a:schemeClr>
                          </a:solidFill>
                        </a:rPr>
                        <a:t>Engine Powered</a:t>
                      </a:r>
                    </a:p>
                  </a:txBody>
                  <a:tcPr marL="88557" marR="88557"/>
                </a:tc>
                <a:extLst>
                  <a:ext uri="{0D108BD9-81ED-4DB2-BD59-A6C34878D82A}">
                    <a16:rowId xmlns:a16="http://schemas.microsoft.com/office/drawing/2014/main" val="10005"/>
                  </a:ext>
                </a:extLst>
              </a:tr>
              <a:tr h="299201">
                <a:tc>
                  <a:txBody>
                    <a:bodyPr/>
                    <a:lstStyle/>
                    <a:p>
                      <a:r>
                        <a:rPr lang="en-US" sz="1400" dirty="0">
                          <a:solidFill>
                            <a:schemeClr val="tx1">
                              <a:lumMod val="75000"/>
                            </a:schemeClr>
                          </a:solidFill>
                        </a:rPr>
                        <a:t>Technology</a:t>
                      </a: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lumMod val="75000"/>
                            </a:schemeClr>
                          </a:solidFill>
                        </a:rPr>
                        <a:t>Conventional w/Detergent Metering, ec-H2O</a:t>
                      </a:r>
                      <a:r>
                        <a:rPr lang="en-US" sz="1100" baseline="30000" dirty="0">
                          <a:solidFill>
                            <a:schemeClr val="tx1">
                              <a:lumMod val="75000"/>
                            </a:schemeClr>
                          </a:solidFill>
                        </a:rPr>
                        <a:t>™</a:t>
                      </a:r>
                      <a:r>
                        <a:rPr lang="en-US" sz="1100" baseline="0" dirty="0">
                          <a:solidFill>
                            <a:schemeClr val="tx1">
                              <a:lumMod val="75000"/>
                            </a:schemeClr>
                          </a:solidFill>
                        </a:rPr>
                        <a:t> w/SE Switch, ES</a:t>
                      </a:r>
                      <a:r>
                        <a:rPr lang="en-US" sz="1100" baseline="30000" dirty="0">
                          <a:solidFill>
                            <a:schemeClr val="tx1">
                              <a:lumMod val="75000"/>
                            </a:schemeClr>
                          </a:solidFill>
                        </a:rPr>
                        <a:t>®</a:t>
                      </a: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lumMod val="75000"/>
                            </a:schemeClr>
                          </a:solidFill>
                        </a:rPr>
                        <a:t>Conventional w/Detergent Metering, ec-H2O</a:t>
                      </a:r>
                      <a:r>
                        <a:rPr lang="en-US" sz="1100" baseline="30000" dirty="0">
                          <a:solidFill>
                            <a:schemeClr val="tx1">
                              <a:lumMod val="75000"/>
                            </a:schemeClr>
                          </a:solidFill>
                        </a:rPr>
                        <a:t>™</a:t>
                      </a:r>
                      <a:r>
                        <a:rPr lang="en-US" sz="1100" dirty="0">
                          <a:solidFill>
                            <a:schemeClr val="tx1">
                              <a:lumMod val="75000"/>
                            </a:schemeClr>
                          </a:solidFill>
                        </a:rPr>
                        <a:t>, </a:t>
                      </a:r>
                      <a:r>
                        <a:rPr lang="en-US" sz="1100" baseline="0" dirty="0">
                          <a:solidFill>
                            <a:schemeClr val="tx1">
                              <a:lumMod val="75000"/>
                            </a:schemeClr>
                          </a:solidFill>
                        </a:rPr>
                        <a:t>ES</a:t>
                      </a:r>
                      <a:r>
                        <a:rPr lang="en-US" sz="1100" baseline="30000" dirty="0">
                          <a:solidFill>
                            <a:schemeClr val="tx1">
                              <a:lumMod val="75000"/>
                            </a:schemeClr>
                          </a:solidFill>
                        </a:rPr>
                        <a:t>®</a:t>
                      </a: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a:solidFill>
                            <a:schemeClr val="tx1">
                              <a:lumMod val="75000"/>
                            </a:schemeClr>
                          </a:solidFill>
                        </a:rPr>
                        <a:t>Conventional w/Detergent </a:t>
                      </a:r>
                      <a:r>
                        <a:rPr lang="en-US" sz="1100" dirty="0">
                          <a:solidFill>
                            <a:schemeClr val="tx1">
                              <a:lumMod val="75000"/>
                            </a:schemeClr>
                          </a:solidFill>
                        </a:rPr>
                        <a:t>Metering, ec-H2O</a:t>
                      </a:r>
                      <a:r>
                        <a:rPr lang="en-US" sz="1100" baseline="30000" dirty="0">
                          <a:solidFill>
                            <a:schemeClr val="tx1">
                              <a:lumMod val="75000"/>
                            </a:schemeClr>
                          </a:solidFill>
                        </a:rPr>
                        <a:t>™</a:t>
                      </a:r>
                      <a:r>
                        <a:rPr lang="en-US" sz="1100" dirty="0">
                          <a:solidFill>
                            <a:schemeClr val="tx1">
                              <a:lumMod val="75000"/>
                            </a:schemeClr>
                          </a:solidFill>
                        </a:rPr>
                        <a:t>, </a:t>
                      </a:r>
                      <a:r>
                        <a:rPr lang="en-US" sz="1100" baseline="0" dirty="0">
                          <a:solidFill>
                            <a:schemeClr val="tx1">
                              <a:lumMod val="75000"/>
                            </a:schemeClr>
                          </a:solidFill>
                        </a:rPr>
                        <a:t>ES</a:t>
                      </a:r>
                      <a:r>
                        <a:rPr lang="en-US" sz="1100" baseline="30000" dirty="0">
                          <a:solidFill>
                            <a:schemeClr val="tx1">
                              <a:lumMod val="75000"/>
                            </a:schemeClr>
                          </a:solidFill>
                        </a:rPr>
                        <a:t>®</a:t>
                      </a:r>
                    </a:p>
                  </a:txBody>
                  <a:tcPr marL="88557" marR="88557"/>
                </a:tc>
                <a:extLst>
                  <a:ext uri="{0D108BD9-81ED-4DB2-BD59-A6C34878D82A}">
                    <a16:rowId xmlns:a16="http://schemas.microsoft.com/office/drawing/2014/main" val="10006"/>
                  </a:ext>
                </a:extLst>
              </a:tr>
              <a:tr h="442297">
                <a:tc>
                  <a:txBody>
                    <a:bodyPr/>
                    <a:lstStyle/>
                    <a:p>
                      <a:r>
                        <a:rPr lang="en-US" sz="1400" dirty="0">
                          <a:solidFill>
                            <a:schemeClr val="tx1">
                              <a:lumMod val="75000"/>
                            </a:schemeClr>
                          </a:solidFill>
                        </a:rPr>
                        <a:t>H</a:t>
                      </a:r>
                      <a:r>
                        <a:rPr lang="en-US" sz="1400" baseline="-25000" dirty="0">
                          <a:solidFill>
                            <a:schemeClr val="tx1">
                              <a:lumMod val="75000"/>
                            </a:schemeClr>
                          </a:solidFill>
                        </a:rPr>
                        <a:t>2</a:t>
                      </a:r>
                      <a:r>
                        <a:rPr lang="en-US" sz="1400" dirty="0">
                          <a:solidFill>
                            <a:schemeClr val="tx1">
                              <a:lumMod val="75000"/>
                            </a:schemeClr>
                          </a:solidFill>
                        </a:rPr>
                        <a:t>O Control</a:t>
                      </a:r>
                    </a:p>
                  </a:txBody>
                  <a:tcPr marL="88557" marR="88557"/>
                </a:tc>
                <a:tc>
                  <a:txBody>
                    <a:bodyPr/>
                    <a:lstStyle/>
                    <a:p>
                      <a:pPr algn="ctr"/>
                      <a:r>
                        <a:rPr lang="en-US" sz="1100" dirty="0">
                          <a:solidFill>
                            <a:schemeClr val="tx1">
                              <a:lumMod val="75000"/>
                            </a:schemeClr>
                          </a:solidFill>
                        </a:rPr>
                        <a:t>Significantly</a:t>
                      </a:r>
                      <a:r>
                        <a:rPr lang="en-US" sz="1100" baseline="0" dirty="0">
                          <a:solidFill>
                            <a:schemeClr val="tx1">
                              <a:lumMod val="75000"/>
                            </a:schemeClr>
                          </a:solidFill>
                        </a:rPr>
                        <a:t> Reduced</a:t>
                      </a:r>
                      <a:r>
                        <a:rPr lang="en-US" sz="1100" dirty="0">
                          <a:solidFill>
                            <a:schemeClr val="tx1">
                              <a:lumMod val="75000"/>
                            </a:schemeClr>
                          </a:solidFill>
                        </a:rPr>
                        <a:t> Tear</a:t>
                      </a:r>
                      <a:r>
                        <a:rPr lang="en-US" sz="1100" baseline="0" dirty="0">
                          <a:solidFill>
                            <a:schemeClr val="tx1">
                              <a:lumMod val="75000"/>
                            </a:schemeClr>
                          </a:solidFill>
                        </a:rPr>
                        <a:t> Drop, Dual Fan, Articulated Squeegee, and Patent Pending Water Trap</a:t>
                      </a:r>
                      <a:endParaRPr lang="en-US" sz="1100" dirty="0">
                        <a:solidFill>
                          <a:schemeClr val="tx1">
                            <a:lumMod val="75000"/>
                          </a:schemeClr>
                        </a:solidFill>
                      </a:endParaRPr>
                    </a:p>
                  </a:txBody>
                  <a:tcPr marL="88557" marR="88557"/>
                </a:tc>
                <a:tc>
                  <a:txBody>
                    <a:bodyPr/>
                    <a:lstStyle/>
                    <a:p>
                      <a:pPr algn="ctr"/>
                      <a:r>
                        <a:rPr lang="en-US" sz="1100" dirty="0">
                          <a:solidFill>
                            <a:schemeClr val="tx1">
                              <a:lumMod val="75000"/>
                            </a:schemeClr>
                          </a:solidFill>
                        </a:rPr>
                        <a:t>Fixed Squeegee</a:t>
                      </a: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lumMod val="75000"/>
                            </a:schemeClr>
                          </a:solidFill>
                        </a:rPr>
                        <a:t>Fixed Squeegee</a:t>
                      </a:r>
                    </a:p>
                    <a:p>
                      <a:pPr algn="ctr"/>
                      <a:endParaRPr lang="en-US" sz="1100" dirty="0">
                        <a:solidFill>
                          <a:schemeClr val="tx1">
                            <a:lumMod val="75000"/>
                          </a:schemeClr>
                        </a:solidFill>
                      </a:endParaRPr>
                    </a:p>
                  </a:txBody>
                  <a:tcPr marL="88557" marR="88557"/>
                </a:tc>
                <a:extLst>
                  <a:ext uri="{0D108BD9-81ED-4DB2-BD59-A6C34878D82A}">
                    <a16:rowId xmlns:a16="http://schemas.microsoft.com/office/drawing/2014/main" val="10007"/>
                  </a:ext>
                </a:extLst>
              </a:tr>
              <a:tr h="344731">
                <a:tc>
                  <a:txBody>
                    <a:bodyPr/>
                    <a:lstStyle/>
                    <a:p>
                      <a:r>
                        <a:rPr lang="en-US" sz="1400" dirty="0">
                          <a:solidFill>
                            <a:schemeClr val="tx1">
                              <a:lumMod val="75000"/>
                            </a:schemeClr>
                          </a:solidFill>
                        </a:rPr>
                        <a:t>Duty</a:t>
                      </a:r>
                      <a:r>
                        <a:rPr lang="en-US" sz="1400" baseline="0" dirty="0">
                          <a:solidFill>
                            <a:schemeClr val="tx1">
                              <a:lumMod val="75000"/>
                            </a:schemeClr>
                          </a:solidFill>
                        </a:rPr>
                        <a:t> Cycle</a:t>
                      </a:r>
                      <a:endParaRPr lang="en-US" sz="1400" dirty="0">
                        <a:solidFill>
                          <a:schemeClr val="tx1">
                            <a:lumMod val="75000"/>
                          </a:schemeClr>
                        </a:solidFill>
                      </a:endParaRPr>
                    </a:p>
                  </a:txBody>
                  <a:tcPr marL="88557" marR="88557"/>
                </a:tc>
                <a:tc>
                  <a:txBody>
                    <a:bodyPr/>
                    <a:lstStyle/>
                    <a:p>
                      <a:pPr algn="ctr"/>
                      <a:r>
                        <a:rPr lang="en-US" sz="1100" dirty="0">
                          <a:solidFill>
                            <a:schemeClr val="tx1">
                              <a:lumMod val="75000"/>
                            </a:schemeClr>
                          </a:solidFill>
                        </a:rPr>
                        <a:t>Heavy Industrial</a:t>
                      </a:r>
                    </a:p>
                  </a:txBody>
                  <a:tcPr marL="88557" marR="88557"/>
                </a:tc>
                <a:tc>
                  <a:txBody>
                    <a:bodyPr/>
                    <a:lstStyle/>
                    <a:p>
                      <a:pPr algn="ctr"/>
                      <a:r>
                        <a:rPr lang="en-US" sz="1100" dirty="0">
                          <a:solidFill>
                            <a:schemeClr val="tx1">
                              <a:lumMod val="75000"/>
                            </a:schemeClr>
                          </a:solidFill>
                        </a:rPr>
                        <a:t>24</a:t>
                      </a:r>
                      <a:r>
                        <a:rPr lang="en-US" sz="1100" baseline="0" dirty="0">
                          <a:solidFill>
                            <a:schemeClr val="tx1">
                              <a:lumMod val="75000"/>
                            </a:schemeClr>
                          </a:solidFill>
                        </a:rPr>
                        <a:t> Hour Heavy </a:t>
                      </a:r>
                      <a:r>
                        <a:rPr lang="en-US" sz="1100" dirty="0">
                          <a:solidFill>
                            <a:schemeClr val="tx1">
                              <a:lumMod val="75000"/>
                            </a:schemeClr>
                          </a:solidFill>
                        </a:rPr>
                        <a:t>Industrial</a:t>
                      </a: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lumMod val="75000"/>
                            </a:schemeClr>
                          </a:solidFill>
                        </a:rPr>
                        <a:t>24</a:t>
                      </a:r>
                      <a:r>
                        <a:rPr lang="en-US" sz="1100" baseline="0" dirty="0">
                          <a:solidFill>
                            <a:schemeClr val="tx1">
                              <a:lumMod val="75000"/>
                            </a:schemeClr>
                          </a:solidFill>
                        </a:rPr>
                        <a:t> Hour Heavy </a:t>
                      </a:r>
                      <a:r>
                        <a:rPr lang="en-US" sz="1100" dirty="0">
                          <a:solidFill>
                            <a:schemeClr val="tx1">
                              <a:lumMod val="75000"/>
                            </a:schemeClr>
                          </a:solidFill>
                        </a:rPr>
                        <a:t>Industrial</a:t>
                      </a:r>
                    </a:p>
                  </a:txBody>
                  <a:tcPr marL="88557" marR="88557"/>
                </a:tc>
                <a:extLst>
                  <a:ext uri="{0D108BD9-81ED-4DB2-BD59-A6C34878D82A}">
                    <a16:rowId xmlns:a16="http://schemas.microsoft.com/office/drawing/2014/main" val="10008"/>
                  </a:ext>
                </a:extLst>
              </a:tr>
            </a:tbl>
          </a:graphicData>
        </a:graphic>
      </p:graphicFrame>
      <p:sp>
        <p:nvSpPr>
          <p:cNvPr id="14" name="TextBox 13">
            <a:hlinkClick r:id="rId3" action="ppaction://hlinksldjump"/>
          </p:cNvPr>
          <p:cNvSpPr txBox="1"/>
          <p:nvPr/>
        </p:nvSpPr>
        <p:spPr>
          <a:xfrm>
            <a:off x="343636" y="6229563"/>
            <a:ext cx="659958" cy="340519"/>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defRPr/>
            </a:pPr>
            <a:r>
              <a:rPr lang="en-US" sz="1400" b="1" dirty="0">
                <a:solidFill>
                  <a:schemeClr val="bg1"/>
                </a:solidFill>
              </a:rPr>
              <a:t>PGM</a:t>
            </a:r>
          </a:p>
        </p:txBody>
      </p:sp>
      <p:pic>
        <p:nvPicPr>
          <p:cNvPr id="17" name="Picture 16"/>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469908" y="760412"/>
            <a:ext cx="1302201" cy="1093849"/>
          </a:xfrm>
          <a:prstGeom prst="rect">
            <a:avLst/>
          </a:prstGeom>
        </p:spPr>
      </p:pic>
      <p:pic>
        <p:nvPicPr>
          <p:cNvPr id="18" name="Picture 17"/>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932341" y="722729"/>
            <a:ext cx="1391920" cy="1169213"/>
          </a:xfrm>
          <a:prstGeom prst="rect">
            <a:avLst/>
          </a:prstGeom>
        </p:spPr>
      </p:pic>
      <p:pic>
        <p:nvPicPr>
          <p:cNvPr id="10" name="Picture 9"/>
          <p:cNvPicPr>
            <a:picLocks noChangeAspect="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881814" y="760412"/>
            <a:ext cx="1623386" cy="1139304"/>
          </a:xfrm>
          <a:prstGeom prst="rect">
            <a:avLst/>
          </a:prstGeom>
        </p:spPr>
      </p:pic>
    </p:spTree>
    <p:extLst>
      <p:ext uri="{BB962C8B-B14F-4D97-AF65-F5344CB8AC3E}">
        <p14:creationId xmlns:p14="http://schemas.microsoft.com/office/powerpoint/2010/main" val="2848694430"/>
      </p:ext>
    </p:extLst>
  </p:cSld>
  <p:clrMapOvr>
    <a:masterClrMapping/>
  </p:clrMapOvr>
</p:sld>
</file>

<file path=ppt/theme/theme1.xml><?xml version="1.0" encoding="utf-8"?>
<a:theme xmlns:a="http://schemas.openxmlformats.org/drawingml/2006/main" name="2_Olson Title Option 2">
  <a:themeElements>
    <a:clrScheme name="">
      <a:dk1>
        <a:srgbClr val="4D4F53"/>
      </a:dk1>
      <a:lt1>
        <a:srgbClr val="FFFFFF"/>
      </a:lt1>
      <a:dk2>
        <a:srgbClr val="007AC9"/>
      </a:dk2>
      <a:lt2>
        <a:srgbClr val="000000"/>
      </a:lt2>
      <a:accent1>
        <a:srgbClr val="007AC9"/>
      </a:accent1>
      <a:accent2>
        <a:srgbClr val="4D4F53"/>
      </a:accent2>
      <a:accent3>
        <a:srgbClr val="FFFFFF"/>
      </a:accent3>
      <a:accent4>
        <a:srgbClr val="404246"/>
      </a:accent4>
      <a:accent5>
        <a:srgbClr val="AABEE1"/>
      </a:accent5>
      <a:accent6>
        <a:srgbClr val="45474A"/>
      </a:accent6>
      <a:hlink>
        <a:srgbClr val="ADAFAF"/>
      </a:hlink>
      <a:folHlink>
        <a:srgbClr val="005172"/>
      </a:folHlink>
    </a:clrScheme>
    <a:fontScheme name="2_Olson Title Option 2">
      <a:majorFont>
        <a:latin typeface=""/>
        <a:ea typeface="ＭＳ Ｐゴシック"/>
        <a:cs typeface=""/>
      </a:majorFont>
      <a:minorFont>
        <a:latin typeface=""/>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a:ln>
              <a:noFill/>
            </a:ln>
            <a:solidFill>
              <a:schemeClr val="tx2"/>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a:ln>
              <a:noFill/>
            </a:ln>
            <a:solidFill>
              <a:schemeClr val="tx2"/>
            </a:solidFill>
            <a:effectLst/>
            <a:latin typeface="Arial" charset="0"/>
          </a:defRPr>
        </a:defPPr>
      </a:lstStyle>
    </a:lnDef>
  </a:objectDefaults>
  <a:extraClrSchemeLst>
    <a:extraClrScheme>
      <a:clrScheme name="Olson Title Option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lson Title Op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lson Title Option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lson Title Option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lson Title Option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lson Title Option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lson Title Option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lson Title Option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lson Title Option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lson Title Option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lson Title Option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lson Title Option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lson Title Option 2 13">
        <a:dk1>
          <a:srgbClr val="007AC9"/>
        </a:dk1>
        <a:lt1>
          <a:srgbClr val="FFFFFF"/>
        </a:lt1>
        <a:dk2>
          <a:srgbClr val="0099CC"/>
        </a:dk2>
        <a:lt2>
          <a:srgbClr val="DC0451"/>
        </a:lt2>
        <a:accent1>
          <a:srgbClr val="58A618"/>
        </a:accent1>
        <a:accent2>
          <a:srgbClr val="4060AF"/>
        </a:accent2>
        <a:accent3>
          <a:srgbClr val="FFFFFF"/>
        </a:accent3>
        <a:accent4>
          <a:srgbClr val="0067AB"/>
        </a:accent4>
        <a:accent5>
          <a:srgbClr val="B4D0AB"/>
        </a:accent5>
        <a:accent6>
          <a:srgbClr val="39569E"/>
        </a:accent6>
        <a:hlink>
          <a:srgbClr val="EEAF00"/>
        </a:hlink>
        <a:folHlink>
          <a:srgbClr val="E17000"/>
        </a:folHlink>
      </a:clrScheme>
      <a:clrMap bg1="lt1" tx1="dk1" bg2="lt2" tx2="dk2" accent1="accent1" accent2="accent2" accent3="accent3" accent4="accent4" accent5="accent5" accent6="accent6" hlink="hlink" folHlink="folHlink"/>
    </a:extraClrScheme>
    <a:extraClrScheme>
      <a:clrScheme name="1_Olson Title Option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Olson Title Op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Olson Title Option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Olson Title Option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Olson Title Option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Olson Title Option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Olson Title Option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Olson Title Option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Olson Title Option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Olson Title Option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Olson Title Option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Olson Title Option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Olson Title Option 2 13">
        <a:dk1>
          <a:srgbClr val="007AC9"/>
        </a:dk1>
        <a:lt1>
          <a:srgbClr val="FFFFFF"/>
        </a:lt1>
        <a:dk2>
          <a:srgbClr val="0099CC"/>
        </a:dk2>
        <a:lt2>
          <a:srgbClr val="DC0451"/>
        </a:lt2>
        <a:accent1>
          <a:srgbClr val="58A618"/>
        </a:accent1>
        <a:accent2>
          <a:srgbClr val="4060AF"/>
        </a:accent2>
        <a:accent3>
          <a:srgbClr val="FFFFFF"/>
        </a:accent3>
        <a:accent4>
          <a:srgbClr val="0067AB"/>
        </a:accent4>
        <a:accent5>
          <a:srgbClr val="B4D0AB"/>
        </a:accent5>
        <a:accent6>
          <a:srgbClr val="39569E"/>
        </a:accent6>
        <a:hlink>
          <a:srgbClr val="EEAF00"/>
        </a:hlink>
        <a:folHlink>
          <a:srgbClr val="E17000"/>
        </a:folHlink>
      </a:clrScheme>
      <a:clrMap bg1="lt1" tx1="dk1" bg2="lt2" tx2="dk2" accent1="accent1" accent2="accent2" accent3="accent3" accent4="accent4" accent5="accent5" accent6="accent6" hlink="hlink" folHlink="folHlink"/>
    </a:extraClrScheme>
    <a:extraClrScheme>
      <a:clrScheme name="1_Olson Title Option 2 14">
        <a:dk1>
          <a:srgbClr val="007AC9"/>
        </a:dk1>
        <a:lt1>
          <a:srgbClr val="FFFFFF"/>
        </a:lt1>
        <a:dk2>
          <a:srgbClr val="0099CC"/>
        </a:dk2>
        <a:lt2>
          <a:srgbClr val="DC0451"/>
        </a:lt2>
        <a:accent1>
          <a:srgbClr val="007AC9"/>
        </a:accent1>
        <a:accent2>
          <a:srgbClr val="4060AF"/>
        </a:accent2>
        <a:accent3>
          <a:srgbClr val="FFFFFF"/>
        </a:accent3>
        <a:accent4>
          <a:srgbClr val="0067AB"/>
        </a:accent4>
        <a:accent5>
          <a:srgbClr val="AABEE1"/>
        </a:accent5>
        <a:accent6>
          <a:srgbClr val="39569E"/>
        </a:accent6>
        <a:hlink>
          <a:srgbClr val="ADAFAF"/>
        </a:hlink>
        <a:folHlink>
          <a:srgbClr val="4D4F53"/>
        </a:folHlink>
      </a:clrScheme>
      <a:clrMap bg1="lt1" tx1="dk1" bg2="lt2" tx2="dk2" accent1="accent1" accent2="accent2" accent3="accent3" accent4="accent4" accent5="accent5" accent6="accent6" hlink="hlink" folHlink="folHlink"/>
    </a:extraClrScheme>
    <a:extraClrScheme>
      <a:clrScheme name="1_Olson Title Option 2 15">
        <a:dk1>
          <a:srgbClr val="007AC9"/>
        </a:dk1>
        <a:lt1>
          <a:srgbClr val="FFFFFF"/>
        </a:lt1>
        <a:dk2>
          <a:srgbClr val="0099CC"/>
        </a:dk2>
        <a:lt2>
          <a:srgbClr val="DC0451"/>
        </a:lt2>
        <a:accent1>
          <a:srgbClr val="0099CC"/>
        </a:accent1>
        <a:accent2>
          <a:srgbClr val="4060AF"/>
        </a:accent2>
        <a:accent3>
          <a:srgbClr val="FFFFFF"/>
        </a:accent3>
        <a:accent4>
          <a:srgbClr val="0067AB"/>
        </a:accent4>
        <a:accent5>
          <a:srgbClr val="AACAE2"/>
        </a:accent5>
        <a:accent6>
          <a:srgbClr val="39569E"/>
        </a:accent6>
        <a:hlink>
          <a:srgbClr val="ADAFAF"/>
        </a:hlink>
        <a:folHlink>
          <a:srgbClr val="4D4F53"/>
        </a:folHlink>
      </a:clrScheme>
      <a:clrMap bg1="lt1" tx1="dk1" bg2="lt2" tx2="dk2" accent1="accent1" accent2="accent2" accent3="accent3" accent4="accent4" accent5="accent5" accent6="accent6" hlink="hlink" folHlink="folHlink"/>
    </a:extraClrScheme>
    <a:extraClrScheme>
      <a:clrScheme name="1_Olson Title Option 2 16">
        <a:dk1>
          <a:srgbClr val="4D4F53"/>
        </a:dk1>
        <a:lt1>
          <a:srgbClr val="FFFFFF"/>
        </a:lt1>
        <a:dk2>
          <a:srgbClr val="007AC9"/>
        </a:dk2>
        <a:lt2>
          <a:srgbClr val="000000"/>
        </a:lt2>
        <a:accent1>
          <a:srgbClr val="007AC9"/>
        </a:accent1>
        <a:accent2>
          <a:srgbClr val="4D4F53"/>
        </a:accent2>
        <a:accent3>
          <a:srgbClr val="FFFFFF"/>
        </a:accent3>
        <a:accent4>
          <a:srgbClr val="404246"/>
        </a:accent4>
        <a:accent5>
          <a:srgbClr val="AABEE1"/>
        </a:accent5>
        <a:accent6>
          <a:srgbClr val="45474A"/>
        </a:accent6>
        <a:hlink>
          <a:srgbClr val="ADAFAF"/>
        </a:hlink>
        <a:folHlink>
          <a:srgbClr val="E0003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891378B513214FBD163B593C0FE3ED" ma:contentTypeVersion="83" ma:contentTypeDescription="Create a new document." ma:contentTypeScope="" ma:versionID="03339e0d0d67e9735ef2d389b49b9619">
  <xsd:schema xmlns:xsd="http://www.w3.org/2001/XMLSchema" xmlns:xs="http://www.w3.org/2001/XMLSchema" xmlns:p="http://schemas.microsoft.com/office/2006/metadata/properties" xmlns:ns2="0376508a-3691-412d-a127-f3009102e432" targetNamespace="http://schemas.microsoft.com/office/2006/metadata/properties" ma:root="true" ma:fieldsID="42e70a105afa13c0aba71bd4d5669738" ns2:_="">
    <xsd:import namespace="0376508a-3691-412d-a127-f3009102e432"/>
    <xsd:element name="properties">
      <xsd:complexType>
        <xsd:sequence>
          <xsd:element name="documentManagement">
            <xsd:complexType>
              <xsd:all>
                <xsd:element ref="ns2:UserRoles" minOccurs="0"/>
                <xsd:element ref="ns2:MarketingChannel" minOccurs="0"/>
                <xsd:element ref="ns2:SalesOrg" minOccurs="0"/>
                <xsd:element ref="ns2:SalesDistrict" minOccurs="0"/>
                <xsd:element ref="ns2:Country" minOccurs="0"/>
                <xsd:element ref="ns2:Language" minOccurs="0"/>
                <xsd:element ref="ns2:SalesChannel" minOccurs="0"/>
                <xsd:element ref="ns2:Brand" minOccurs="0"/>
                <xsd:element ref="ns2:Product" minOccurs="0"/>
                <xsd:element ref="ns2:Category" minOccurs="0"/>
                <xsd:element ref="ns2:AssetType" minOccurs="0"/>
                <xsd:element ref="ns2:LiteratureType" minOccurs="0"/>
                <xsd:element ref="ns2:Innovation" minOccurs="0"/>
                <xsd:element ref="ns2:Applications" minOccurs="0"/>
                <xsd:element ref="ns2:Industry" minOccurs="0"/>
                <xsd:element ref="ns2:Sold_x002d_To" minOccurs="0"/>
                <xsd:element ref="ns2:SalesDistrictTitle" minOccurs="0"/>
                <xsd:element ref="ns2:ProductStatus" minOccurs="0"/>
                <xsd:element ref="ns2:SecurityType" minOccurs="0"/>
                <xsd:element ref="ns2:CategoryTitle" minOccurs="0"/>
                <xsd:element ref="ns2:CustomerGroup" minOccurs="0"/>
                <xsd:element ref="ns2:Customer_x0020_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76508a-3691-412d-a127-f3009102e432" elementFormDefault="qualified">
    <xsd:import namespace="http://schemas.microsoft.com/office/2006/documentManagement/types"/>
    <xsd:import namespace="http://schemas.microsoft.com/office/infopath/2007/PartnerControls"/>
    <xsd:element name="UserRoles" ma:index="2" nillable="true" ma:displayName="UserRoles" ma:description="* * * * * * IF PUBLIC LEAVE EMPTY * * * * * *" ma:list="{e2e3de3e-ccd2-4421-b68c-37c5f4e582ab}" ma:internalName="UserRoles" ma:readOnly="false" ma:showField="USERROLE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MarketingChannel" ma:index="3" nillable="true" ma:displayName="MarketingChannel" ma:list="{ae493d90-adea-4c54-b050-fb6d6181909e}" ma:internalName="MarketingChannel" ma:readOnly="false" ma:showField="MARKETINGCHANNEL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Org" ma:index="4" nillable="true" ma:displayName="SalesOrg" ma:list="{d3375561-d921-4af3-953a-7663adc0db1a}" ma:internalName="SalesOrg" ma:readOnly="false" ma:showField="SALESORG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District" ma:index="5" nillable="true" ma:displayName="SalesDistrict" ma:list="{50370e94-047c-45fb-b566-fc64f91bea86}" ma:internalName="SalesDistrict" ma:readOnly="false" ma:showField="SALESDISTRICT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ountry" ma:index="6" nillable="true" ma:displayName="Country" ma:list="{24076f44-285e-4cb9-9651-bc8b6ea3b479}" ma:internalName="Country" ma:readOnly="false" ma:showField="Key"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Language" ma:index="7" nillable="true" ma:displayName="Language" ma:list="{68445780-4283-43b4-aad2-1fc4dc5f3482}" ma:internalName="Language" ma:readOnly="fals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Channel" ma:index="8" nillable="true" ma:displayName="SalesChannel" ma:list="{301a598e-3474-4381-9c1f-829689d8b57b}" ma:internalName="SalesChannel" ma:readOnly="false" ma:showField="SALESCHANNEL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Brand" ma:index="9" nillable="true" ma:displayName="Brand" ma:list="{b92587f4-cafb-48a8-9d85-521e677a1cf5}" ma:internalName="Brand" ma:readOnly="false" ma:showField="BRAND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Product" ma:index="10" nillable="true" ma:displayName="Product" ma:list="{297b7c7a-5d0d-4982-9702-ea99fbb4a83e}" ma:internalName="Product"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ategory" ma:index="11" nillable="true" ma:displayName="Category" ma:list="{86fa95bb-c809-49ce-a1fb-f4fb7b1949a0}" ma:internalName="Category" ma:readOnly="false" ma:showField="ASSETCATEGORY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AssetType" ma:index="12" nillable="true" ma:displayName="AssetType" ma:list="{7cf49b1b-e7dc-4c4d-adb7-5b3a783227c9}" ma:internalName="AssetType" ma:readOnly="false" ma:showField="ASSETTYPE_ID" ma:web="d2b0125b-2e6a-4122-affe-42934978f63b">
      <xsd:simpleType>
        <xsd:restriction base="dms:Lookup"/>
      </xsd:simpleType>
    </xsd:element>
    <xsd:element name="LiteratureType" ma:index="13" nillable="true" ma:displayName="LiteratureType" ma:description="BROCHURES, LEAFLETS, SPEC SHEETS &amp; RECOMMENDED PARTS ARE PUBLIC" ma:indexed="true" ma:list="{8c2f526d-9f00-4fcb-8da9-65219fb1fc57}" ma:internalName="LiteratureType" ma:readOnly="false" ma:showField="LITERATURETYPE_ID" ma:web="d2b0125b-2e6a-4122-affe-42934978f63b">
      <xsd:simpleType>
        <xsd:restriction base="dms:Lookup"/>
      </xsd:simpleType>
    </xsd:element>
    <xsd:element name="Innovation" ma:index="14" nillable="true" ma:displayName="Innovation" ma:list="{7288d138-aaf8-434c-b798-6f31447b8d88}" ma:internalName="Innovation" ma:showField="INNOVATION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Applications" ma:index="15" nillable="true" ma:displayName="Applications" ma:list="{da2ac9bf-3537-4670-a3ae-d8d75070d1b9}" ma:internalName="Applications" ma:showField="APPLICATION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Industry" ma:index="16" nillable="true" ma:displayName="Industry" ma:list="{d4223f80-87ca-4d48-85c1-b11f26073d7b}" ma:internalName="Industry" ma:showField="INDUSTRY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old_x002d_To" ma:index="17" nillable="true" ma:displayName="Sold-To" ma:internalName="Sold_x002d_To">
      <xsd:simpleType>
        <xsd:restriction base="dms:Text"/>
      </xsd:simpleType>
    </xsd:element>
    <xsd:element name="SalesDistrictTitle" ma:index="20" nillable="true" ma:displayName="SalesDistrictTitle" ma:list="{50370e94-047c-45fb-b566-fc64f91bea86}" ma:internalName="SalesDistrictTitle" ma:readOnly="tru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ProductStatus" ma:index="21" nillable="true" ma:displayName="ProductStatus" ma:list="{297B7C7A-5D0D-4982-9702-EA99FBB4A83E}" ma:internalName="ProductStatus" ma:readOnly="true" ma:showField="CalculatedStatus"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ecurityType" ma:index="26" nillable="true" ma:displayName="SecurityType" ma:default="Secured Only" ma:format="Dropdown" ma:internalName="SecurityType">
      <xsd:simpleType>
        <xsd:restriction base="dms:Choice">
          <xsd:enumeration value="Public"/>
          <xsd:enumeration value="Secured Only"/>
        </xsd:restriction>
      </xsd:simpleType>
    </xsd:element>
    <xsd:element name="CategoryTitle" ma:index="27" nillable="true" ma:displayName="CategoryTitle" ma:list="{86fa95bb-c809-49ce-a1fb-f4fb7b1949a0}" ma:internalName="CategoryTitle" ma:readOnly="tru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ustomerGroup" ma:index="28" nillable="true" ma:displayName="CustomerGroup" ma:list="{1d487369-79c1-471a-aef5-6554842fae80}" ma:internalName="CustomerGroup" ma:showField="CustomerGroupId">
      <xsd:complexType>
        <xsd:complexContent>
          <xsd:extension base="dms:MultiChoiceLookup">
            <xsd:sequence>
              <xsd:element name="Value" type="dms:Lookup" maxOccurs="unbounded" minOccurs="0" nillable="true"/>
            </xsd:sequence>
          </xsd:extension>
        </xsd:complexContent>
      </xsd:complexType>
    </xsd:element>
    <xsd:element name="Customer_x0020_Name" ma:index="29" nillable="true" ma:displayName="Customer Name" ma:list="{a26128da-408a-40e4-8f46-322bff40bfec}" ma:internalName="Customer_x0020_Name"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ecurityType xmlns="0376508a-3691-412d-a127-f3009102e432">Secured Only</SecurityType>
    <UserRoles xmlns="0376508a-3691-412d-a127-f3009102e432"/>
    <SalesOrg xmlns="0376508a-3691-412d-a127-f3009102e432">
      <Value>9</Value>
    </SalesOrg>
    <Innovation xmlns="0376508a-3691-412d-a127-f3009102e432"/>
    <Sold_x002d_To xmlns="0376508a-3691-412d-a127-f3009102e432" xsi:nil="true"/>
    <CustomerGroup xmlns="0376508a-3691-412d-a127-f3009102e432"/>
    <SalesDistrict xmlns="0376508a-3691-412d-a127-f3009102e432">
      <Value>3</Value>
    </SalesDistrict>
    <Category xmlns="0376508a-3691-412d-a127-f3009102e432">
      <Value>7</Value>
    </Category>
    <MarketingChannel xmlns="0376508a-3691-412d-a127-f3009102e432">
      <Value>10</Value>
      <Value>2</Value>
      <Value>12</Value>
      <Value>8</Value>
      <Value>15</Value>
      <Value>16</Value>
    </MarketingChannel>
    <SalesChannel xmlns="0376508a-3691-412d-a127-f3009102e432">
      <Value>1</Value>
    </SalesChannel>
    <Brand xmlns="0376508a-3691-412d-a127-f3009102e432">
      <Value>1</Value>
    </Brand>
    <Language xmlns="0376508a-3691-412d-a127-f3009102e432">
      <Value>1</Value>
    </Language>
    <Applications xmlns="0376508a-3691-412d-a127-f3009102e432"/>
    <Country xmlns="0376508a-3691-412d-a127-f3009102e432"/>
    <LiteratureType xmlns="0376508a-3691-412d-a127-f3009102e432">18</LiteratureType>
    <Industry xmlns="0376508a-3691-412d-a127-f3009102e432"/>
    <Product xmlns="0376508a-3691-412d-a127-f3009102e432">
      <Value>98</Value>
    </Product>
    <AssetType xmlns="0376508a-3691-412d-a127-f3009102e432">33</AssetType>
    <Customer_x0020_Name xmlns="0376508a-3691-412d-a127-f3009102e432" xsi:nil="true"/>
  </documentManagement>
</p:properties>
</file>

<file path=customXml/itemProps1.xml><?xml version="1.0" encoding="utf-8"?>
<ds:datastoreItem xmlns:ds="http://schemas.openxmlformats.org/officeDocument/2006/customXml" ds:itemID="{56626266-FF23-4E55-8E7D-0210635011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76508a-3691-412d-a127-f3009102e4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055AB2-F815-4EE0-BF78-0DE93189E7FE}">
  <ds:schemaRefs>
    <ds:schemaRef ds:uri="http://schemas.microsoft.com/sharepoint/v3/contenttype/forms"/>
  </ds:schemaRefs>
</ds:datastoreItem>
</file>

<file path=customXml/itemProps3.xml><?xml version="1.0" encoding="utf-8"?>
<ds:datastoreItem xmlns:ds="http://schemas.openxmlformats.org/officeDocument/2006/customXml" ds:itemID="{FE203EA3-7686-425C-A75C-62031528C5AF}">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0376508a-3691-412d-a127-f3009102e43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23</TotalTime>
  <Words>4012</Words>
  <Application>Microsoft Office PowerPoint</Application>
  <PresentationFormat>On-screen Show (4:3)</PresentationFormat>
  <Paragraphs>719</Paragraphs>
  <Slides>46</Slides>
  <Notes>45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ＭＳ Ｐゴシック</vt:lpstr>
      <vt:lpstr>Arial</vt:lpstr>
      <vt:lpstr>ArialMT</vt:lpstr>
      <vt:lpstr>Calibri</vt:lpstr>
      <vt:lpstr>Courier New</vt:lpstr>
      <vt:lpstr>Wingdings</vt:lpstr>
      <vt:lpstr>Wingdings 3</vt:lpstr>
      <vt:lpstr>2_Olson Title Option 2</vt:lpstr>
      <vt:lpstr>M20/M30 Integrated Rider Sweeper-Scrubbers Product Applications &amp; Solutions (PAS) Guide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M20/M30 Product Enhancements and Packages</vt:lpstr>
      <vt:lpstr>Key Differences</vt:lpstr>
      <vt:lpstr>Reduce Cost to Clean</vt:lpstr>
      <vt:lpstr>PowerPoint Presentation</vt:lpstr>
      <vt:lpstr>PowerPoint Presentation</vt:lpstr>
      <vt:lpstr>PowerPoint Presentation</vt:lpstr>
      <vt:lpstr>PowerPoint Presentation</vt:lpstr>
      <vt:lpstr>PowerPoint Presentation</vt:lpstr>
      <vt:lpstr>PowerPoint Presentation</vt:lpstr>
      <vt:lpstr>Reduce Cost to Clean Durability</vt:lpstr>
      <vt:lpstr>PowerPoint Presentation</vt:lpstr>
      <vt:lpstr>PowerPoint Presentation</vt:lpstr>
      <vt:lpstr>PowerPoint Presentation</vt:lpstr>
      <vt:lpstr>PowerPoint Presentation</vt:lpstr>
      <vt:lpstr>PowerPoint Presentation</vt:lpstr>
      <vt:lpstr>Maintain Health and Safety</vt:lpstr>
      <vt:lpstr>PowerPoint Presentation</vt:lpstr>
      <vt:lpstr>Maintain Health and Safety Facility </vt:lpstr>
      <vt:lpstr>Maintain Health and Safety Facility </vt:lpstr>
      <vt:lpstr>Maintain Health and Safety Facility </vt:lpstr>
      <vt:lpstr>Maintain Health and Safety Operator </vt:lpstr>
      <vt:lpstr>Enhance Facility Image</vt:lpstr>
      <vt:lpstr>Enhance Facility Image Clean Floors </vt:lpstr>
      <vt:lpstr>Enhance Facility Image Clean Floors </vt:lpstr>
      <vt:lpstr>PowerPoint Presentation</vt:lpstr>
      <vt:lpstr>Deliver Easy Operation and Maintenance</vt:lpstr>
      <vt:lpstr>PowerPoint Presentation</vt:lpstr>
      <vt:lpstr>PowerPoint Presentation</vt:lpstr>
      <vt:lpstr>Deliver Easy Operation &amp; Maintenance Operator</vt:lpstr>
      <vt:lpstr>Deliver Easy Operation &amp; Maintenance Operator/Technician</vt:lpstr>
      <vt:lpstr>Deliver Easy Operation &amp; Maintenance Operator/Technician</vt:lpstr>
      <vt:lpstr>PowerPoint Presentation</vt:lpstr>
      <vt:lpstr>M20/M30 Options</vt:lpstr>
      <vt:lpstr>PowerPoint Presentation</vt:lpstr>
      <vt:lpstr>Pro-Panel® with WOC Functionality Wet Only with Conservation Functionality</vt:lpstr>
      <vt:lpstr>Comparisons to Tennant Offering</vt:lpstr>
      <vt:lpstr>Key Differentiators in the “M-Line”</vt:lpstr>
    </vt:vector>
  </TitlesOfParts>
  <Company>Futura Marketing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M20 PAS Guide_2016</dc:title>
  <dc:creator>Newman, Del</dc:creator>
  <cp:lastModifiedBy>Ruhr, Bill</cp:lastModifiedBy>
  <cp:revision>1495</cp:revision>
  <cp:lastPrinted>2014-12-16T19:09:28Z</cp:lastPrinted>
  <dcterms:created xsi:type="dcterms:W3CDTF">2010-08-18T15:23:18Z</dcterms:created>
  <dcterms:modified xsi:type="dcterms:W3CDTF">2021-09-02T17:45:21Z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0x01010044891378B513214FBD163B593C0FE3ED</vt:lpwstr>
  </property>
  <property fmtid="{D5CDD505-2E9C-101B-9397-08002B2CF9AE}" pid="3" name="Order">
    <vt:r8>654300</vt:r8>
  </property>
</Properties>
</file>