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65" r:id="rId5"/>
    <p:sldId id="267" r:id="rId6"/>
    <p:sldId id="266" r:id="rId7"/>
    <p:sldId id="301" r:id="rId8"/>
    <p:sldId id="269" r:id="rId9"/>
    <p:sldId id="300" r:id="rId10"/>
    <p:sldId id="270" r:id="rId11"/>
    <p:sldId id="274" r:id="rId12"/>
    <p:sldId id="275" r:id="rId13"/>
    <p:sldId id="276" r:id="rId14"/>
    <p:sldId id="284" r:id="rId15"/>
    <p:sldId id="285" r:id="rId16"/>
    <p:sldId id="279" r:id="rId17"/>
    <p:sldId id="286" r:id="rId18"/>
    <p:sldId id="278" r:id="rId19"/>
    <p:sldId id="287" r:id="rId20"/>
    <p:sldId id="282" r:id="rId21"/>
    <p:sldId id="283" r:id="rId22"/>
    <p:sldId id="294" r:id="rId23"/>
    <p:sldId id="292" r:id="rId24"/>
    <p:sldId id="293" r:id="rId25"/>
    <p:sldId id="288" r:id="rId26"/>
    <p:sldId id="289" r:id="rId27"/>
    <p:sldId id="272" r:id="rId28"/>
    <p:sldId id="290" r:id="rId29"/>
    <p:sldId id="297" r:id="rId30"/>
    <p:sldId id="298" r:id="rId31"/>
    <p:sldId id="299" r:id="rId32"/>
    <p:sldId id="296" r:id="rId33"/>
    <p:sldId id="273" r:id="rId34"/>
  </p:sldIdLst>
  <p:sldSz cx="9144000" cy="6858000" type="screen4x3"/>
  <p:notesSz cx="7010400" cy="9296400"/>
  <p:custDataLst>
    <p:tags r:id="rId3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C7"/>
    <a:srgbClr val="FF0066"/>
    <a:srgbClr val="99FF99"/>
    <a:srgbClr val="FFFF99"/>
    <a:srgbClr val="B4CC95"/>
    <a:srgbClr val="FFFFFF"/>
    <a:srgbClr val="D9D9D9"/>
    <a:srgbClr val="E8E8E8"/>
    <a:srgbClr val="E8F2F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41" autoAdjust="0"/>
    <p:restoredTop sz="91071" autoAdjust="0"/>
  </p:normalViewPr>
  <p:slideViewPr>
    <p:cSldViewPr snapToGrid="0">
      <p:cViewPr varScale="1">
        <p:scale>
          <a:sx n="63" d="100"/>
          <a:sy n="63" d="100"/>
        </p:scale>
        <p:origin x="1452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6/5/2012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529750B-B654-4C8C-A36A-8D95A9C8E65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388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6/5/2012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CCCF2DF-31DB-44AF-A92E-B0BDDF84833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24884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31863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31863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31863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31863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B0942EE-3983-4EEA-A2B4-F869A8F4F6A1}" type="slidenum">
              <a:rPr lang="en-US" altLang="en-US" b="0"/>
              <a:pPr eaLnBrk="1" hangingPunct="1"/>
              <a:t>2</a:t>
            </a:fld>
            <a:endParaRPr lang="en-US" altLang="en-US" b="0"/>
          </a:p>
        </p:txBody>
      </p:sp>
    </p:spTree>
    <p:extLst>
      <p:ext uri="{BB962C8B-B14F-4D97-AF65-F5344CB8AC3E}">
        <p14:creationId xmlns:p14="http://schemas.microsoft.com/office/powerpoint/2010/main" val="2248749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44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652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31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57275" y="481013"/>
            <a:ext cx="4649788" cy="3486150"/>
          </a:xfrm>
          <a:ln/>
        </p:spPr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75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1415" indent="-296698" defTabSz="9675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6792" indent="-237358" defTabSz="9675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1508" indent="-237358" defTabSz="9675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6225" indent="-237358" defTabSz="9675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10941" indent="-237358" defTabSz="9675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5658" indent="-237358" defTabSz="9675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60374" indent="-237358" defTabSz="9675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35091" indent="-237358" defTabSz="9675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65F4B6-8C59-4322-9738-0616B65E5D9A}" type="slidenum">
              <a:rPr lang="en-US" altLang="en-US" sz="1300"/>
              <a:pPr eaLnBrk="1" hangingPunct="1"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68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042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66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1575" y="612775"/>
            <a:ext cx="4649788" cy="34861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387F2-4A14-47A6-B01F-688A2ACAB49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Notes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425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75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1415" indent="-296698" defTabSz="9675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6792" indent="-237358" defTabSz="9675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1508" indent="-237358" defTabSz="9675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6225" indent="-237358" defTabSz="9675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10941" indent="-237358" defTabSz="9675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5658" indent="-237358" defTabSz="9675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60374" indent="-237358" defTabSz="9675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35091" indent="-237358" defTabSz="9675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65F4B6-8C59-4322-9738-0616B65E5D9A}" type="slidenum">
              <a:rPr lang="en-US" altLang="en-US" sz="1300"/>
              <a:pPr eaLnBrk="1" hangingPunct="1"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433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574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82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©2014  The Tennant Company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CONFIDENTIAL - For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 Rev date      </a:t>
            </a:r>
            <a:fld id="{C42DEE24-FCC0-40D6-9A0E-3609033F965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787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67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986411"/>
            <a:ext cx="8229600" cy="54332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©2014  The Tennant Company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CONFIDENTIAL - For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 Rev date      </a:t>
            </a:r>
            <a:fld id="{40BD2EA7-2D18-4D7B-85C6-B4C1B2B21A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1891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623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33375" y="381002"/>
            <a:ext cx="8534400" cy="758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315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2032316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2pPr marL="693738" indent="-236538">
              <a:buFont typeface="Wingdings" charset="2"/>
              <a:buChar char="§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438150"/>
            <a:ext cx="6332335" cy="11382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</a:lstStyle>
          <a:p>
            <a:pPr lvl="0" algn="ctr">
              <a:lnSpc>
                <a:spcPct val="70000"/>
              </a:lnSpc>
            </a:pPr>
            <a:r>
              <a:rPr lang="en-US" sz="5400" b="1">
                <a:solidFill>
                  <a:schemeClr val="tx1"/>
                </a:solidFill>
              </a:rPr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148" y="1"/>
            <a:ext cx="1003852" cy="100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29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946275"/>
            <a:ext cx="8229600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©2014  The Tennant Company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 b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CONFIDENTIAL - For Internal Use Only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7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en-US" dirty="0"/>
              <a:t> Rev date      </a:t>
            </a:r>
            <a:fld id="{B1A9683B-B112-4496-A737-3130FD58388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1030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25" y="0"/>
            <a:ext cx="9810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3175" y="0"/>
            <a:ext cx="177800" cy="1219200"/>
          </a:xfrm>
          <a:prstGeom prst="rect">
            <a:avLst/>
          </a:prstGeom>
          <a:solidFill>
            <a:srgbClr val="C1E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981075"/>
            <a:ext cx="9144000" cy="514350"/>
          </a:xfrm>
          <a:prstGeom prst="rect">
            <a:avLst/>
          </a:prstGeom>
          <a:solidFill>
            <a:srgbClr val="46B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3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85838"/>
            <a:ext cx="82296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354013" y="688975"/>
            <a:ext cx="5003800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nl-NL" sz="1200" b="0" i="0" dirty="0" smtClean="0">
                <a:solidFill>
                  <a:srgbClr val="A6A6A6"/>
                </a:solidFill>
              </a:rPr>
              <a:t>VOOR EEN SCHONERE, VEILIGERE, GEZONDERE WERELD.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7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gif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5.tiff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8" t="5870" r="4092" b="9736"/>
          <a:stretch/>
        </p:blipFill>
        <p:spPr>
          <a:xfrm>
            <a:off x="2594106" y="3096446"/>
            <a:ext cx="4518796" cy="32190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34533" y="1853695"/>
            <a:ext cx="766233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nl-NL" sz="7200" b="1" i="0" dirty="0" smtClean="0">
                <a:solidFill>
                  <a:srgbClr val="009AC7"/>
                </a:solidFill>
              </a:rPr>
              <a:t>M17</a:t>
            </a:r>
            <a:r>
              <a:rPr lang="nl-NL" b="1" i="0" dirty="0" smtClean="0">
                <a:solidFill>
                  <a:srgbClr val="009AC7"/>
                </a:solidFill>
              </a:rPr>
              <a:t>ELEKTRISCH AANGEDREVEN VEEGSCHROBMACHINE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982639"/>
            <a:ext cx="8229600" cy="518615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l-NL" b="0" i="0" dirty="0" smtClean="0">
                <a:solidFill>
                  <a:srgbClr val="FFFFFF"/>
                </a:solidFill>
              </a:rPr>
              <a:t>Handleiding voor productgebruik en oplossingen</a:t>
            </a:r>
          </a:p>
        </p:txBody>
      </p:sp>
    </p:spTree>
    <p:extLst>
      <p:ext uri="{BB962C8B-B14F-4D97-AF65-F5344CB8AC3E}">
        <p14:creationId xmlns:p14="http://schemas.microsoft.com/office/powerpoint/2010/main" val="248817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60358" y="1682061"/>
            <a:ext cx="6653463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244">
              <a:spcBef>
                <a:spcPts val="900"/>
              </a:spcBef>
            </a:pPr>
            <a:r>
              <a:rPr lang="nl-NL" sz="1400" b="1" i="0" dirty="0" smtClean="0">
                <a:solidFill>
                  <a:srgbClr val="009AC7"/>
                </a:solidFill>
              </a:rPr>
              <a:t>Lagere reinigingskosten</a:t>
            </a:r>
          </a:p>
          <a:p>
            <a:pPr marL="300038" lvl="1" indent="-2143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Efficiënte reiniging door gelijktijdig vegen en schrobben</a:t>
            </a:r>
          </a:p>
          <a:p>
            <a:pPr marL="300038" lvl="1" indent="-2143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Full-shift-reiniging</a:t>
            </a:r>
          </a:p>
          <a:p>
            <a:pPr marL="300038" lvl="1" indent="-2143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Elimineer de behoefte aan dure, fossiele brandstoffen</a:t>
            </a:r>
          </a:p>
          <a:p>
            <a:pPr marL="300038" lvl="1" indent="-2143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Verwijder secundaire apparatuur voor reiniging en wateropname</a:t>
            </a:r>
          </a:p>
          <a:p>
            <a:pPr indent="-45244">
              <a:spcBef>
                <a:spcPts val="2250"/>
              </a:spcBef>
            </a:pPr>
            <a:r>
              <a:rPr lang="nl-NL" sz="1400" b="1" i="0" dirty="0" smtClean="0">
                <a:solidFill>
                  <a:srgbClr val="009AC7"/>
                </a:solidFill>
              </a:rPr>
              <a:t>Verbeter het imago van het gebouw</a:t>
            </a:r>
          </a:p>
          <a:p>
            <a:pPr marL="300038" lvl="1" indent="-2143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Reinigingsoplossingen die passen bij de vervuilingsgraad van het gebouw</a:t>
            </a:r>
          </a:p>
          <a:p>
            <a:pPr marL="300038" lvl="1" indent="-2143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Uitstekende wateropvang</a:t>
            </a:r>
          </a:p>
          <a:p>
            <a:pPr marL="300038" lvl="1" indent="-2143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Vang grote en kleine stukken vuil in één keer op </a:t>
            </a:r>
          </a:p>
          <a:p>
            <a:pPr indent="-45244">
              <a:spcBef>
                <a:spcPts val="1350"/>
              </a:spcBef>
              <a:buClr>
                <a:schemeClr val="bg1"/>
              </a:buClr>
            </a:pPr>
            <a:r>
              <a:rPr lang="nl-NL" sz="1400" b="1" i="0" dirty="0" smtClean="0">
                <a:solidFill>
                  <a:srgbClr val="009AC7"/>
                </a:solidFill>
              </a:rPr>
              <a:t>Gebruiksvriendelijk</a:t>
            </a:r>
          </a:p>
          <a:p>
            <a:pPr marL="300038" lvl="1" indent="-2143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Intuïtieve bediening</a:t>
            </a:r>
          </a:p>
          <a:p>
            <a:pPr marL="300038" lvl="1" indent="-2143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Toegang tot de belangrijkste onderdelen zonder gereedschap</a:t>
            </a:r>
          </a:p>
          <a:p>
            <a:pPr indent="-45244">
              <a:spcBef>
                <a:spcPts val="2250"/>
              </a:spcBef>
            </a:pPr>
            <a:r>
              <a:rPr lang="nl-NL" sz="1400" b="1" i="0" dirty="0" smtClean="0">
                <a:solidFill>
                  <a:srgbClr val="009AC7"/>
                </a:solidFill>
              </a:rPr>
              <a:t>Zorg voor een gezonde en veilige werkomgeving</a:t>
            </a:r>
          </a:p>
          <a:p>
            <a:pPr marL="300038" lvl="1" indent="-2143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Minimaliseer contact met schadelijke materialen</a:t>
            </a:r>
          </a:p>
          <a:p>
            <a:pPr marL="300038" lvl="1" indent="-2143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Verbeter de luchtkwaliteit binnen het gebouw</a:t>
            </a:r>
          </a:p>
          <a:p>
            <a:pPr marL="300038" lvl="1" indent="-2143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Uitzonderlijke stofbeperking </a:t>
            </a:r>
          </a:p>
          <a:p>
            <a:pPr marL="300038" lvl="1" indent="-2143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Voorwaartse positie van de gebruiker, naar voren gerichte bedieningselementen en goed zicht voor de gebruiker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b="0" i="0" dirty="0" smtClean="0">
                <a:solidFill>
                  <a:srgbClr val="FFFFFF"/>
                </a:solidFill>
              </a:rPr>
              <a:t>Pluspunten van de M17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112" y="3088722"/>
            <a:ext cx="539496" cy="539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6" y="5044678"/>
            <a:ext cx="539496" cy="53949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A27D55E-F3D0-4FAE-AF55-540A499F4EC0}"/>
              </a:ext>
            </a:extLst>
          </p:cNvPr>
          <p:cNvGrpSpPr/>
          <p:nvPr/>
        </p:nvGrpSpPr>
        <p:grpSpPr>
          <a:xfrm>
            <a:off x="1184260" y="4134901"/>
            <a:ext cx="457200" cy="457200"/>
            <a:chOff x="-1870235" y="1558736"/>
            <a:chExt cx="927515" cy="92751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77CE155-60BC-46B1-8C26-B96B8FDE9724}"/>
                </a:ext>
              </a:extLst>
            </p:cNvPr>
            <p:cNvSpPr/>
            <p:nvPr/>
          </p:nvSpPr>
          <p:spPr>
            <a:xfrm>
              <a:off x="-1708123" y="1713702"/>
              <a:ext cx="605088" cy="6201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F45EA32-634A-4CA6-92BB-D3EBF0991C6A}"/>
                </a:ext>
              </a:extLst>
            </p:cNvPr>
            <p:cNvSpPr/>
            <p:nvPr/>
          </p:nvSpPr>
          <p:spPr>
            <a:xfrm>
              <a:off x="-1528264" y="1632095"/>
              <a:ext cx="258974" cy="1065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11419FC0-A387-4232-9380-F4BB736E29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70235" y="1558736"/>
              <a:ext cx="927515" cy="9275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6665" y="1728092"/>
            <a:ext cx="575458" cy="48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5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413" y="3209132"/>
            <a:ext cx="4310280" cy="323271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3664853" y="2507185"/>
            <a:ext cx="5202559" cy="5202559"/>
          </a:xfrm>
          <a:prstGeom prst="ellipse">
            <a:avLst/>
          </a:prstGeom>
          <a:noFill/>
          <a:ln w="28575">
            <a:solidFill>
              <a:srgbClr val="009AC7">
                <a:alpha val="61176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  <a:prstDash val="dash"/>
              </a:ln>
              <a:noFill/>
            </a:endParaRPr>
          </a:p>
        </p:txBody>
      </p:sp>
      <p:sp>
        <p:nvSpPr>
          <p:cNvPr id="10245" name="Content Placeholder 2"/>
          <p:cNvSpPr txBox="1">
            <a:spLocks/>
          </p:cNvSpPr>
          <p:nvPr/>
        </p:nvSpPr>
        <p:spPr bwMode="auto">
          <a:xfrm>
            <a:off x="412751" y="1643727"/>
            <a:ext cx="5464174" cy="296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693738" indent="-236538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087438" indent="-173038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600"/>
              </a:spcAft>
              <a:buClr>
                <a:srgbClr val="009AC7"/>
              </a:buClr>
              <a:buSzPct val="70000"/>
              <a:buFont typeface="Wingdings" panose="05000000000000000000" pitchFamily="2" charset="2"/>
              <a:buChar char="§"/>
            </a:pPr>
            <a:r>
              <a:rPr lang="nl-NL" b="0" i="0" dirty="0" smtClean="0">
                <a:solidFill>
                  <a:srgbClr val="595959"/>
                </a:solidFill>
              </a:rPr>
              <a:t>Opslag en logistiek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Wingdings" panose="05000000000000000000" pitchFamily="2" charset="2"/>
              <a:buChar char="§"/>
            </a:pPr>
            <a:r>
              <a:rPr lang="nl-NL" b="0" i="0" dirty="0" smtClean="0">
                <a:solidFill>
                  <a:srgbClr val="595959"/>
                </a:solidFill>
              </a:rPr>
              <a:t>Productie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Wingdings" panose="05000000000000000000" pitchFamily="2" charset="2"/>
              <a:buChar char="§"/>
            </a:pPr>
            <a:r>
              <a:rPr lang="nl-NL" b="0" i="0" dirty="0" smtClean="0">
                <a:solidFill>
                  <a:srgbClr val="595959"/>
                </a:solidFill>
              </a:rPr>
              <a:t>Distributiecentra van winkelketens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Wingdings" panose="05000000000000000000" pitchFamily="2" charset="2"/>
              <a:buChar char="§"/>
            </a:pPr>
            <a:r>
              <a:rPr lang="nl-NL" b="0" i="0" dirty="0" smtClean="0">
                <a:solidFill>
                  <a:srgbClr val="595959"/>
                </a:solidFill>
              </a:rPr>
              <a:t>Voedsel- en drankindustrie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701139" y="2225219"/>
            <a:ext cx="884663" cy="884663"/>
            <a:chOff x="6714526" y="1221887"/>
            <a:chExt cx="884663" cy="884663"/>
          </a:xfrm>
        </p:grpSpPr>
        <p:sp>
          <p:nvSpPr>
            <p:cNvPr id="16" name="Oval 15"/>
            <p:cNvSpPr/>
            <p:nvPr/>
          </p:nvSpPr>
          <p:spPr>
            <a:xfrm>
              <a:off x="6762574" y="1249444"/>
              <a:ext cx="788565" cy="7885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4526" y="1221887"/>
              <a:ext cx="884663" cy="884663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4532468" y="2377583"/>
            <a:ext cx="916318" cy="916318"/>
            <a:chOff x="8024099" y="1478289"/>
            <a:chExt cx="916318" cy="916318"/>
          </a:xfrm>
        </p:grpSpPr>
        <p:sp>
          <p:nvSpPr>
            <p:cNvPr id="18" name="Oval 17"/>
            <p:cNvSpPr/>
            <p:nvPr/>
          </p:nvSpPr>
          <p:spPr>
            <a:xfrm>
              <a:off x="8088372" y="1542166"/>
              <a:ext cx="788565" cy="7885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4099" y="1478289"/>
              <a:ext cx="916318" cy="916318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7998373" y="3280359"/>
            <a:ext cx="958048" cy="958048"/>
            <a:chOff x="8040318" y="3288748"/>
            <a:chExt cx="958048" cy="958048"/>
          </a:xfrm>
        </p:grpSpPr>
        <p:sp>
          <p:nvSpPr>
            <p:cNvPr id="17" name="Oval 16"/>
            <p:cNvSpPr/>
            <p:nvPr/>
          </p:nvSpPr>
          <p:spPr>
            <a:xfrm>
              <a:off x="8125060" y="3373490"/>
              <a:ext cx="788565" cy="7885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E1E1E1"/>
                </a:clrFrom>
                <a:clrTo>
                  <a:srgbClr val="E1E1E1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0318" y="3288748"/>
              <a:ext cx="958048" cy="958048"/>
            </a:xfrm>
            <a:prstGeom prst="rect">
              <a:avLst/>
            </a:prstGeom>
          </p:spPr>
        </p:pic>
      </p:grp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11225"/>
            <a:ext cx="82296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nl-NL" sz="2400" b="0" i="0" dirty="0" smtClean="0">
                <a:solidFill>
                  <a:srgbClr val="FFFFFF"/>
                </a:solidFill>
              </a:rPr>
              <a:t>Belangrijkste afzetgebieden voor de M17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D0C1640-6040-4868-AA3B-13EABA132B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466" y="399731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014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Table 41"/>
          <p:cNvGraphicFramePr>
            <a:graphicFrameLocks noGrp="1"/>
          </p:cNvGraphicFramePr>
          <p:nvPr>
            <p:extLst/>
          </p:nvPr>
        </p:nvGraphicFramePr>
        <p:xfrm>
          <a:off x="1142187" y="4136656"/>
          <a:ext cx="6875746" cy="141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77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48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00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6315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i="0" dirty="0" smtClean="0">
                          <a:solidFill>
                            <a:srgbClr val="FFFFFF"/>
                          </a:solidFill>
                        </a:rPr>
                        <a:t>T7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i="0" dirty="0" smtClean="0">
                          <a:solidFill>
                            <a:srgbClr val="FFFFFF"/>
                          </a:solidFill>
                        </a:rPr>
                        <a:t>T12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i="0" dirty="0" smtClean="0">
                          <a:solidFill>
                            <a:srgbClr val="FFFFFF"/>
                          </a:solidFill>
                        </a:rPr>
                        <a:t>T16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i="0" dirty="0" smtClean="0">
                          <a:solidFill>
                            <a:srgbClr val="FFFFFF"/>
                          </a:solidFill>
                        </a:rPr>
                        <a:t>T17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i="0" dirty="0" smtClean="0">
                          <a:solidFill>
                            <a:srgbClr val="FFFFFF"/>
                          </a:solidFill>
                        </a:rPr>
                        <a:t>M17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355">
                <a:tc>
                  <a:txBody>
                    <a:bodyPr/>
                    <a:lstStyle/>
                    <a:p>
                      <a:pPr algn="ctr"/>
                      <a:r>
                        <a:rPr lang="nl-NL" sz="1400" b="0" i="0" dirty="0" smtClean="0">
                          <a:solidFill>
                            <a:srgbClr val="000000"/>
                          </a:solidFill>
                        </a:rPr>
                        <a:t>Lengte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b="0" i="0" dirty="0" smtClean="0">
                          <a:solidFill>
                            <a:srgbClr val="000000"/>
                          </a:solidFill>
                        </a:rPr>
                        <a:t>1520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i="0" dirty="0" smtClean="0">
                          <a:solidFill>
                            <a:srgbClr val="000000"/>
                          </a:solidFill>
                        </a:rPr>
                        <a:t>1710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i="0" dirty="0" smtClean="0">
                          <a:solidFill>
                            <a:srgbClr val="000000"/>
                          </a:solidFill>
                        </a:rPr>
                        <a:t>1880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i="0" dirty="0" smtClean="0">
                          <a:solidFill>
                            <a:srgbClr val="000000"/>
                          </a:solidFill>
                        </a:rPr>
                        <a:t>2245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i="0" dirty="0" smtClean="0">
                          <a:solidFill>
                            <a:srgbClr val="000000"/>
                          </a:solidFill>
                        </a:rPr>
                        <a:t>2850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204">
                <a:tc>
                  <a:txBody>
                    <a:bodyPr/>
                    <a:lstStyle/>
                    <a:p>
                      <a:pPr algn="ctr"/>
                      <a:r>
                        <a:rPr lang="nl-NL" sz="1400" b="0" i="0" dirty="0" smtClean="0">
                          <a:solidFill>
                            <a:srgbClr val="000000"/>
                          </a:solidFill>
                        </a:rPr>
                        <a:t>Breedte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i="0" dirty="0" smtClean="0">
                          <a:solidFill>
                            <a:srgbClr val="000000"/>
                          </a:solidFill>
                        </a:rPr>
                        <a:t>740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i="0" dirty="0" smtClean="0">
                          <a:solidFill>
                            <a:srgbClr val="000000"/>
                          </a:solidFill>
                        </a:rPr>
                        <a:t>950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i="0" dirty="0" smtClean="0">
                          <a:solidFill>
                            <a:srgbClr val="000000"/>
                          </a:solidFill>
                        </a:rPr>
                        <a:t>1040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i="0" dirty="0" smtClean="0">
                          <a:solidFill>
                            <a:srgbClr val="000000"/>
                          </a:solidFill>
                        </a:rPr>
                        <a:t>1168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i="0" dirty="0" smtClean="0">
                          <a:solidFill>
                            <a:srgbClr val="000000"/>
                          </a:solidFill>
                        </a:rPr>
                        <a:t>1370 mm</a:t>
                      </a:r>
                    </a:p>
                    <a:p>
                      <a:pPr algn="ctr"/>
                      <a:r>
                        <a:rPr lang="nl-NL" sz="700" b="0" i="0" dirty="0" smtClean="0">
                          <a:solidFill>
                            <a:srgbClr val="000000"/>
                          </a:solidFill>
                        </a:rPr>
                        <a:t>Standaard dubbele veegborstels aan de zijkant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542">
                <a:tc>
                  <a:txBody>
                    <a:bodyPr/>
                    <a:lstStyle/>
                    <a:p>
                      <a:pPr algn="ctr"/>
                      <a:r>
                        <a:rPr lang="nl-NL" sz="1400" b="0" i="0" dirty="0" smtClean="0">
                          <a:solidFill>
                            <a:srgbClr val="000000"/>
                          </a:solidFill>
                        </a:rPr>
                        <a:t>Hoogte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i="0" dirty="0" smtClean="0">
                          <a:solidFill>
                            <a:srgbClr val="000000"/>
                          </a:solidFill>
                        </a:rPr>
                        <a:t>1270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i="0" dirty="0" smtClean="0">
                          <a:solidFill>
                            <a:srgbClr val="000000"/>
                          </a:solidFill>
                        </a:rPr>
                        <a:t>1425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i="0" dirty="0" smtClean="0">
                          <a:solidFill>
                            <a:srgbClr val="000000"/>
                          </a:solidFill>
                        </a:rPr>
                        <a:t>1475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i="0" dirty="0" smtClean="0">
                          <a:solidFill>
                            <a:srgbClr val="000000"/>
                          </a:solidFill>
                        </a:rPr>
                        <a:t>1480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i="0" dirty="0" smtClean="0">
                          <a:solidFill>
                            <a:srgbClr val="000000"/>
                          </a:solidFill>
                        </a:rPr>
                        <a:t>1480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Slide Number Placeholder 5"/>
          <p:cNvSpPr txBox="1">
            <a:spLocks/>
          </p:cNvSpPr>
          <p:nvPr/>
        </p:nvSpPr>
        <p:spPr>
          <a:xfrm>
            <a:off x="7304051" y="6570084"/>
            <a:ext cx="1839951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00" b="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/>
              <a:t> 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109966" y="2808629"/>
            <a:ext cx="777789" cy="1268231"/>
            <a:chOff x="1798172" y="1465784"/>
            <a:chExt cx="777789" cy="1268231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6200000">
              <a:off x="1568922" y="1730412"/>
              <a:ext cx="1219200" cy="6899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4" name="Group 43"/>
            <p:cNvGrpSpPr/>
            <p:nvPr/>
          </p:nvGrpSpPr>
          <p:grpSpPr>
            <a:xfrm>
              <a:off x="1798172" y="2603641"/>
              <a:ext cx="777789" cy="130374"/>
              <a:chOff x="1798172" y="2603641"/>
              <a:chExt cx="777789" cy="130374"/>
            </a:xfrm>
          </p:grpSpPr>
          <p:sp>
            <p:nvSpPr>
              <p:cNvPr id="3" name="Rounded Rectangle 2"/>
              <p:cNvSpPr/>
              <p:nvPr/>
            </p:nvSpPr>
            <p:spPr bwMode="auto">
              <a:xfrm>
                <a:off x="1798172" y="2603641"/>
                <a:ext cx="77638" cy="128929"/>
              </a:xfrm>
              <a:prstGeom prst="round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1" hangingPunct="1"/>
                <a:endParaRPr lang="en-US" sz="4400">
                  <a:solidFill>
                    <a:schemeClr val="tx2"/>
                  </a:solidFill>
                  <a:latin typeface="Arial" charset="0"/>
                </a:endParaRPr>
              </a:p>
            </p:txBody>
          </p:sp>
          <p:sp>
            <p:nvSpPr>
              <p:cNvPr id="37" name="Rounded Rectangle 36"/>
              <p:cNvSpPr/>
              <p:nvPr/>
            </p:nvSpPr>
            <p:spPr bwMode="auto">
              <a:xfrm>
                <a:off x="2498323" y="2605086"/>
                <a:ext cx="77638" cy="128929"/>
              </a:xfrm>
              <a:prstGeom prst="round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1" hangingPunct="1"/>
                <a:endParaRPr lang="en-US" sz="4400">
                  <a:solidFill>
                    <a:schemeClr val="tx2"/>
                  </a:solidFill>
                  <a:latin typeface="Arial" charset="0"/>
                </a:endParaRPr>
              </a:p>
            </p:txBody>
          </p:sp>
        </p:grpSp>
      </p:grp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2852275" y="2940822"/>
            <a:ext cx="1420116" cy="791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1" descr="image001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3921035" y="2876563"/>
            <a:ext cx="1554846" cy="79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4998177" y="2559901"/>
            <a:ext cx="1848948" cy="118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9352" y="1753789"/>
            <a:ext cx="1617469" cy="2333716"/>
          </a:xfrm>
          <a:prstGeom prst="rect">
            <a:avLst/>
          </a:prstGeom>
        </p:spPr>
      </p:pic>
      <p:sp>
        <p:nvSpPr>
          <p:cNvPr id="17" name="Title 9"/>
          <p:cNvSpPr txBox="1">
            <a:spLocks/>
          </p:cNvSpPr>
          <p:nvPr/>
        </p:nvSpPr>
        <p:spPr bwMode="auto">
          <a:xfrm>
            <a:off x="457200" y="986411"/>
            <a:ext cx="8229600" cy="5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nl-NL" b="0" i="0" dirty="0" smtClean="0">
                <a:solidFill>
                  <a:srgbClr val="FFFFFF"/>
                </a:solidFill>
              </a:rPr>
              <a:t>Volledig aanbod</a:t>
            </a:r>
          </a:p>
        </p:txBody>
      </p:sp>
    </p:spTree>
    <p:extLst>
      <p:ext uri="{BB962C8B-B14F-4D97-AF65-F5344CB8AC3E}">
        <p14:creationId xmlns:p14="http://schemas.microsoft.com/office/powerpoint/2010/main" val="211483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 txBox="1">
            <a:spLocks/>
          </p:cNvSpPr>
          <p:nvPr/>
        </p:nvSpPr>
        <p:spPr bwMode="auto">
          <a:xfrm>
            <a:off x="111125" y="1596050"/>
            <a:ext cx="9032875" cy="520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marL="342900" indent="-342900" defTabSz="914400" eaLnBrk="1" hangingPunct="1">
              <a:spcBef>
                <a:spcPts val="6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800" b="1" i="0" dirty="0" smtClean="0">
                <a:solidFill>
                  <a:srgbClr val="595959"/>
                </a:solidFill>
              </a:rPr>
              <a:t>Veeg-/schrobmachine - </a:t>
            </a:r>
            <a:r>
              <a:rPr lang="nl-NL" sz="1800" b="0" i="0" dirty="0" smtClean="0">
                <a:solidFill>
                  <a:srgbClr val="595959"/>
                </a:solidFill>
              </a:rPr>
              <a:t>Eén keer vegen en schrobben</a:t>
            </a:r>
          </a:p>
          <a:p>
            <a:pPr marL="342900" indent="-342900" eaLnBrk="1" hangingPunct="1">
              <a:spcBef>
                <a:spcPts val="6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800" b="1" i="0" dirty="0" smtClean="0">
                <a:solidFill>
                  <a:srgbClr val="595959"/>
                </a:solidFill>
              </a:rPr>
              <a:t>Schijf- en cilindrisch schrobben</a:t>
            </a:r>
            <a:r>
              <a:rPr lang="nl-NL" sz="1800" b="0" i="0" dirty="0" smtClean="0">
                <a:solidFill>
                  <a:srgbClr val="595959"/>
                </a:solidFill>
              </a:rPr>
              <a:t> - Reinigingsapparatuur voor unieke toepassing</a:t>
            </a:r>
          </a:p>
          <a:p>
            <a:pPr marL="342900" indent="-342900" eaLnBrk="1" hangingPunct="1">
              <a:spcBef>
                <a:spcPts val="6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800" b="1" i="0" dirty="0" smtClean="0">
                <a:solidFill>
                  <a:srgbClr val="595959"/>
                </a:solidFill>
              </a:rPr>
              <a:t>Grote 285 L-schoonwatertank </a:t>
            </a:r>
            <a:r>
              <a:rPr lang="nl-NL" sz="1800" b="0" i="0" dirty="0" smtClean="0">
                <a:solidFill>
                  <a:srgbClr val="595959"/>
                </a:solidFill>
              </a:rPr>
              <a:t>- maximaliseert bedrijfstijd en minimaliseert vuilstortlocaties</a:t>
            </a:r>
          </a:p>
          <a:p>
            <a:pPr marL="342900" indent="-342900" eaLnBrk="1" hangingPunct="1">
              <a:spcBef>
                <a:spcPts val="6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800" b="1" i="0" dirty="0" smtClean="0">
                <a:solidFill>
                  <a:srgbClr val="595959"/>
                </a:solidFill>
              </a:rPr>
              <a:t>Grote 364 L-vuilwatertank </a:t>
            </a:r>
            <a:r>
              <a:rPr lang="nl-NL" sz="1800" b="0" i="0" dirty="0" smtClean="0">
                <a:solidFill>
                  <a:srgbClr val="595959"/>
                </a:solidFill>
              </a:rPr>
              <a:t>- eenvoudige toegang tot de tank en eenvoudig te reinigen</a:t>
            </a:r>
          </a:p>
          <a:p>
            <a:pPr marL="342900" indent="-342900" defTabSz="914400" eaLnBrk="1" hangingPunct="1">
              <a:spcBef>
                <a:spcPts val="6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800" b="1" i="0" dirty="0" smtClean="0">
                <a:solidFill>
                  <a:srgbClr val="595959"/>
                </a:solidFill>
              </a:rPr>
              <a:t>ec-H2O™ -technologie </a:t>
            </a:r>
            <a:r>
              <a:rPr lang="nl-NL" sz="1800" b="0" i="0" dirty="0" smtClean="0">
                <a:solidFill>
                  <a:srgbClr val="595959"/>
                </a:solidFill>
              </a:rPr>
              <a:t>- reinigen zonder reinigingsmiddel; schrob tot 3 keer langer op één schoonwatertank</a:t>
            </a:r>
          </a:p>
          <a:p>
            <a:pPr marL="342900" indent="-342900" eaLnBrk="1" hangingPunct="1">
              <a:spcBef>
                <a:spcPts val="6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800" b="1" i="0" dirty="0" smtClean="0">
                <a:solidFill>
                  <a:srgbClr val="595959"/>
                </a:solidFill>
              </a:rPr>
              <a:t>Optionele</a:t>
            </a:r>
            <a:r>
              <a:rPr lang="nl-NL" sz="1800" b="0" i="0" dirty="0" smtClean="0">
                <a:solidFill>
                  <a:srgbClr val="595959"/>
                </a:solidFill>
              </a:rPr>
              <a:t> </a:t>
            </a:r>
            <a:r>
              <a:rPr lang="nl-NL" sz="1800" b="1" i="0" dirty="0" smtClean="0">
                <a:solidFill>
                  <a:srgbClr val="595959"/>
                </a:solidFill>
              </a:rPr>
              <a:t>schrobborstel aan de zijkant</a:t>
            </a:r>
            <a:r>
              <a:rPr lang="nl-NL" sz="1800" b="0" i="0" dirty="0" smtClean="0">
                <a:solidFill>
                  <a:srgbClr val="595959"/>
                </a:solidFill>
              </a:rPr>
              <a:t> - Vergroot het schroboppervlak met 20%</a:t>
            </a:r>
          </a:p>
          <a:p>
            <a:pPr marL="342900" indent="-342900" defTabSz="914400" eaLnBrk="1" hangingPunct="1">
              <a:spcBef>
                <a:spcPts val="6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800" b="1" i="0" dirty="0" smtClean="0">
                <a:solidFill>
                  <a:srgbClr val="595959"/>
                </a:solidFill>
              </a:rPr>
              <a:t>Meerdere batterij</a:t>
            </a:r>
            <a:r>
              <a:rPr lang="nl-NL" sz="1800" b="0" i="0" dirty="0" smtClean="0">
                <a:solidFill>
                  <a:srgbClr val="595959"/>
                </a:solidFill>
              </a:rPr>
              <a:t> </a:t>
            </a:r>
            <a:r>
              <a:rPr lang="nl-NL" sz="1800" b="1" i="0" dirty="0" smtClean="0">
                <a:solidFill>
                  <a:srgbClr val="595959"/>
                </a:solidFill>
              </a:rPr>
              <a:t>oplossingen -</a:t>
            </a:r>
            <a:r>
              <a:rPr lang="nl-NL" sz="1800" b="0" i="0" dirty="0" smtClean="0">
                <a:solidFill>
                  <a:srgbClr val="595959"/>
                </a:solidFill>
              </a:rPr>
              <a:t> Kies de batterij die past bij de reinigingsbehoeften </a:t>
            </a:r>
          </a:p>
          <a:p>
            <a:pPr marL="342900" indent="-342900" eaLnBrk="1" hangingPunct="1">
              <a:spcBef>
                <a:spcPts val="6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800" b="1" i="0" dirty="0" smtClean="0">
                <a:solidFill>
                  <a:srgbClr val="595959"/>
                </a:solidFill>
              </a:rPr>
              <a:t>Hogedrukreiniger </a:t>
            </a:r>
            <a:r>
              <a:rPr lang="nl-NL" sz="1800" b="0" i="0" dirty="0" smtClean="0">
                <a:solidFill>
                  <a:srgbClr val="595959"/>
                </a:solidFill>
              </a:rPr>
              <a:t>- verwijder hardnekkig vuil; vermindert de behoefte aan speciale apparatuur</a:t>
            </a:r>
          </a:p>
          <a:p>
            <a:pPr marL="344488" indent="-344488" eaLnBrk="1" hangingPunct="1">
              <a:spcBef>
                <a:spcPts val="600"/>
              </a:spcBef>
              <a:spcAft>
                <a:spcPts val="20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800" b="1" i="0" dirty="0" smtClean="0">
                <a:solidFill>
                  <a:srgbClr val="595959"/>
                </a:solidFill>
              </a:rPr>
              <a:t>Zuigstang </a:t>
            </a:r>
            <a:r>
              <a:rPr lang="nl-NL" sz="1800" b="0" i="0" dirty="0" smtClean="0">
                <a:solidFill>
                  <a:srgbClr val="595959"/>
                </a:solidFill>
              </a:rPr>
              <a:t>- Gebruikers blijven op de machine tijdens het opzuigen van vuil</a:t>
            </a:r>
          </a:p>
          <a:p>
            <a:pPr marL="342900" indent="-342900" defTabSz="914400" eaLnBrk="1" hangingPunct="1">
              <a:spcBef>
                <a:spcPts val="6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800" b="1" i="0" dirty="0" smtClean="0">
                <a:solidFill>
                  <a:srgbClr val="595959"/>
                </a:solidFill>
              </a:rPr>
              <a:t>Elektrische afvalbak - </a:t>
            </a:r>
            <a:r>
              <a:rPr lang="nl-NL" sz="1800" b="0" i="0" dirty="0" smtClean="0">
                <a:solidFill>
                  <a:srgbClr val="595959"/>
                </a:solidFill>
              </a:rPr>
              <a:t>vermindert de noodzaak om handmatig de </a:t>
            </a:r>
            <a:br>
              <a:rPr lang="nl-NL" sz="1800" b="0" i="0" dirty="0" smtClean="0">
                <a:solidFill>
                  <a:srgbClr val="595959"/>
                </a:solidFill>
              </a:rPr>
            </a:br>
            <a:r>
              <a:rPr lang="nl-NL" sz="1800" b="0" i="0" dirty="0" smtClean="0">
                <a:solidFill>
                  <a:srgbClr val="595959"/>
                </a:solidFill>
              </a:rPr>
              <a:t>afvalbak te legen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568325" y="767751"/>
            <a:ext cx="7410450" cy="748230"/>
          </a:xfrm>
          <a:prstGeom prst="rect">
            <a:avLst/>
          </a:prstGeom>
        </p:spPr>
        <p:txBody>
          <a:bodyPr vert="horz" lIns="91401" tIns="45700" rIns="91401" bIns="45700" rtlCol="0" anchor="ctr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nl-NL" sz="2400" b="0" i="0" dirty="0" smtClean="0">
                <a:solidFill>
                  <a:srgbClr val="FFFFFF"/>
                </a:solidFill>
              </a:rPr>
              <a:t>Lagere reinigingskosten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23303E-1309-4FEC-B6E7-B761F21FF6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32"/>
          <a:stretch/>
        </p:blipFill>
        <p:spPr>
          <a:xfrm>
            <a:off x="7262767" y="5457878"/>
            <a:ext cx="1737969" cy="13399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6731"/>
            <a:ext cx="629692" cy="5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7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AE111A-FCC3-46F8-85DA-7B0E11316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1608698"/>
            <a:ext cx="8686800" cy="2171700"/>
          </a:xfrm>
        </p:spPr>
        <p:txBody>
          <a:bodyPr>
            <a:normAutofit fontScale="85000" lnSpcReduction="10000"/>
          </a:bodyPr>
          <a:lstStyle/>
          <a:p>
            <a:pPr marL="342900" indent="-342900" defTabSz="914400" eaLnBrk="1" hangingPunct="1">
              <a:spcBef>
                <a:spcPts val="18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800" b="1" i="0" dirty="0" smtClean="0">
                <a:solidFill>
                  <a:srgbClr val="595959"/>
                </a:solidFill>
              </a:rPr>
              <a:t>Gele aanraakpunten </a:t>
            </a:r>
            <a:r>
              <a:rPr lang="nl-NL" sz="1800" b="0" i="0" dirty="0" smtClean="0">
                <a:solidFill>
                  <a:srgbClr val="595959"/>
                </a:solidFill>
              </a:rPr>
              <a:t>- Bieden eenvoudige toegang tot machineonderdelen zonder gebruik van gereedschap</a:t>
            </a:r>
          </a:p>
          <a:p>
            <a:pPr marL="342900" indent="-342900" defTabSz="914400" eaLnBrk="1" hangingPunct="1">
              <a:spcBef>
                <a:spcPts val="18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800" b="1" i="0" dirty="0" smtClean="0">
                <a:solidFill>
                  <a:srgbClr val="595959"/>
                </a:solidFill>
              </a:rPr>
              <a:t>Optionele spuitslang </a:t>
            </a:r>
            <a:r>
              <a:rPr lang="nl-NL" sz="1800" b="0" i="0" dirty="0" smtClean="0">
                <a:solidFill>
                  <a:srgbClr val="595959"/>
                </a:solidFill>
              </a:rPr>
              <a:t>- reinigt eenvoudig de vuilwatertank</a:t>
            </a:r>
          </a:p>
          <a:p>
            <a:pPr marL="342900" indent="-342900" defTabSz="914400" eaLnBrk="1" hangingPunct="1">
              <a:spcBef>
                <a:spcPts val="18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800" b="1" i="0" dirty="0" smtClean="0">
                <a:solidFill>
                  <a:srgbClr val="595959"/>
                </a:solidFill>
              </a:rPr>
              <a:t>Economy-stand </a:t>
            </a:r>
            <a:r>
              <a:rPr lang="nl-NL" sz="1800" b="0" i="0" dirty="0" smtClean="0">
                <a:solidFill>
                  <a:srgbClr val="595959"/>
                </a:solidFill>
              </a:rPr>
              <a:t>- Bespaar geld en optimaliseer de prestaties tijdens het schoonmaken van licht vervuilde vloeren, waardoor de levensduur van de borstel/het vulkussen langer meegaat</a:t>
            </a:r>
          </a:p>
          <a:p>
            <a:pPr marL="342900" indent="-342900" defTabSz="914400" eaLnBrk="1" hangingPunct="1">
              <a:spcBef>
                <a:spcPts val="18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800" b="1" i="0" dirty="0" smtClean="0">
                <a:solidFill>
                  <a:srgbClr val="595959"/>
                </a:solidFill>
              </a:rPr>
              <a:t>SmartRelease™ </a:t>
            </a:r>
            <a:r>
              <a:rPr lang="nl-NL" sz="1800" b="0" i="0" dirty="0" smtClean="0">
                <a:solidFill>
                  <a:srgbClr val="595959"/>
                </a:solidFill>
              </a:rPr>
              <a:t>- Voorkomt schade aan de machine als gevolg van ernstige impact</a:t>
            </a:r>
          </a:p>
          <a:p>
            <a:pPr marL="342900" indent="-342900" defTabSz="914400" eaLnBrk="1" hangingPunct="1">
              <a:spcBef>
                <a:spcPts val="18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 defTabSz="914400" eaLnBrk="1" hangingPunct="1">
              <a:spcBef>
                <a:spcPts val="18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800"/>
              </a:spcBef>
            </a:pPr>
            <a:endParaRPr lang="en-US" dirty="0"/>
          </a:p>
        </p:txBody>
      </p:sp>
      <p:pic>
        <p:nvPicPr>
          <p:cNvPr id="8" name="Picture 3" descr="C:\Users\war\Desktop\Thunderbolt\Image\Studio Photos\IMG_0495.jpg">
            <a:extLst>
              <a:ext uri="{FF2B5EF4-FFF2-40B4-BE49-F238E27FC236}">
                <a16:creationId xmlns:a16="http://schemas.microsoft.com/office/drawing/2014/main" id="{77FA639B-B97E-4F35-9633-1C56C6F355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056" t="25424" r="5631" b="10268"/>
          <a:stretch/>
        </p:blipFill>
        <p:spPr bwMode="auto">
          <a:xfrm>
            <a:off x="5341485" y="4236064"/>
            <a:ext cx="2188914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indoor, wall  Description generated with very high confidence">
            <a:extLst>
              <a:ext uri="{FF2B5EF4-FFF2-40B4-BE49-F238E27FC236}">
                <a16:creationId xmlns:a16="http://schemas.microsoft.com/office/drawing/2014/main" id="{4BEE60FD-E21A-44AD-A860-39F03B57B9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00"/>
          <a:stretch/>
        </p:blipFill>
        <p:spPr>
          <a:xfrm>
            <a:off x="1233437" y="4236064"/>
            <a:ext cx="2832031" cy="1828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F9C833-0AAA-418D-9FE8-A9808E31E7CD}"/>
              </a:ext>
            </a:extLst>
          </p:cNvPr>
          <p:cNvSpPr txBox="1"/>
          <p:nvPr/>
        </p:nvSpPr>
        <p:spPr>
          <a:xfrm>
            <a:off x="6122639" y="6211050"/>
            <a:ext cx="1089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b="1" i="0" dirty="0" smtClean="0">
                <a:solidFill>
                  <a:srgbClr val="000000"/>
                </a:solidFill>
              </a:rPr>
              <a:t>SmartRelease </a:t>
            </a:r>
          </a:p>
          <a:p>
            <a:r>
              <a:rPr lang="nl-NL" sz="1200" b="1" i="0" dirty="0" smtClean="0">
                <a:solidFill>
                  <a:srgbClr val="000000"/>
                </a:solidFill>
              </a:rPr>
              <a:t>Ontgrendelpunt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3E3BA45-4AA2-44DF-9D1D-CF4FC517FD66}"/>
              </a:ext>
            </a:extLst>
          </p:cNvPr>
          <p:cNvCxnSpPr>
            <a:cxnSpLocks/>
          </p:cNvCxnSpPr>
          <p:nvPr/>
        </p:nvCxnSpPr>
        <p:spPr>
          <a:xfrm flipH="1" flipV="1">
            <a:off x="6291129" y="5539396"/>
            <a:ext cx="376371" cy="69183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Title 4">
            <a:extLst>
              <a:ext uri="{FF2B5EF4-FFF2-40B4-BE49-F238E27FC236}">
                <a16:creationId xmlns:a16="http://schemas.microsoft.com/office/drawing/2014/main" id="{CDCAB72A-5050-4325-9BF7-AF1BFBB25F68}"/>
              </a:ext>
            </a:extLst>
          </p:cNvPr>
          <p:cNvSpPr txBox="1">
            <a:spLocks/>
          </p:cNvSpPr>
          <p:nvPr/>
        </p:nvSpPr>
        <p:spPr>
          <a:xfrm>
            <a:off x="568325" y="767751"/>
            <a:ext cx="7410450" cy="748230"/>
          </a:xfrm>
          <a:prstGeom prst="rect">
            <a:avLst/>
          </a:prstGeom>
        </p:spPr>
        <p:txBody>
          <a:bodyPr vert="horz" lIns="91401" tIns="45700" rIns="91401" bIns="45700" rtlCol="0" anchor="ctr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nl-NL" sz="2400" b="0" i="0" dirty="0" smtClean="0">
                <a:solidFill>
                  <a:srgbClr val="FFFFFF"/>
                </a:solidFill>
              </a:rPr>
              <a:t>Lagere reinigingskosten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86731"/>
            <a:ext cx="629692" cy="5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8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 txBox="1">
            <a:spLocks/>
          </p:cNvSpPr>
          <p:nvPr/>
        </p:nvSpPr>
        <p:spPr bwMode="auto">
          <a:xfrm>
            <a:off x="0" y="1594423"/>
            <a:ext cx="9267026" cy="494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1" i="0" dirty="0" smtClean="0">
                <a:solidFill>
                  <a:srgbClr val="595959"/>
                </a:solidFill>
              </a:rPr>
              <a:t>Standaard dubbele veegborstels aan de zijkant </a:t>
            </a:r>
            <a:r>
              <a:rPr lang="nl-NL" sz="1600" b="0" i="0" dirty="0" smtClean="0">
                <a:solidFill>
                  <a:srgbClr val="595959"/>
                </a:solidFill>
              </a:rPr>
              <a:t>-</a:t>
            </a:r>
            <a:r>
              <a:rPr lang="nl-NL" sz="1600" b="1" i="0" dirty="0" smtClean="0">
                <a:solidFill>
                  <a:srgbClr val="595959"/>
                </a:solidFill>
              </a:rPr>
              <a:t> </a:t>
            </a:r>
            <a:r>
              <a:rPr lang="nl-NL" sz="1600" b="0" i="0" dirty="0" smtClean="0">
                <a:solidFill>
                  <a:srgbClr val="595959"/>
                </a:solidFill>
              </a:rPr>
              <a:t>Garandeert dat het volledige schroboppervlak </a:t>
            </a:r>
            <a:br>
              <a:rPr lang="nl-NL" sz="1600" b="0" i="0" dirty="0" smtClean="0">
                <a:solidFill>
                  <a:srgbClr val="595959"/>
                </a:solidFill>
              </a:rPr>
            </a:br>
            <a:r>
              <a:rPr lang="nl-NL" sz="1600" b="0" i="0" dirty="0" smtClean="0">
                <a:solidFill>
                  <a:srgbClr val="595959"/>
                </a:solidFill>
              </a:rPr>
              <a:t>wordt geveegd</a:t>
            </a:r>
          </a:p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1" i="0" dirty="0" smtClean="0">
                <a:solidFill>
                  <a:srgbClr val="595959"/>
                </a:solidFill>
              </a:rPr>
              <a:t>Dubbelkrachtig of rechtsreeks gooivegen </a:t>
            </a:r>
            <a:r>
              <a:rPr lang="nl-NL" sz="1600" b="0" i="0" dirty="0" smtClean="0">
                <a:solidFill>
                  <a:srgbClr val="595959"/>
                </a:solidFill>
              </a:rPr>
              <a:t>-</a:t>
            </a:r>
            <a:r>
              <a:rPr lang="nl-NL" sz="1600" b="1" i="0" dirty="0" smtClean="0">
                <a:solidFill>
                  <a:srgbClr val="595959"/>
                </a:solidFill>
              </a:rPr>
              <a:t> </a:t>
            </a:r>
            <a:r>
              <a:rPr lang="nl-NL" sz="1600" b="0" i="0" dirty="0" smtClean="0">
                <a:solidFill>
                  <a:srgbClr val="595959"/>
                </a:solidFill>
              </a:rPr>
              <a:t>Vangt effectief groot en klein vuil op</a:t>
            </a:r>
          </a:p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1" i="0" dirty="0" smtClean="0">
                <a:solidFill>
                  <a:srgbClr val="595959"/>
                </a:solidFill>
              </a:rPr>
              <a:t>Grote schrobborstelmotoren </a:t>
            </a:r>
            <a:r>
              <a:rPr lang="nl-NL" sz="1600" b="0" i="0" dirty="0" smtClean="0">
                <a:solidFill>
                  <a:srgbClr val="595959"/>
                </a:solidFill>
              </a:rPr>
              <a:t>- Aanzienlijke kracht om de vloer schoon te maken en glanzend te houden</a:t>
            </a:r>
          </a:p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1" i="0" dirty="0" smtClean="0">
                <a:solidFill>
                  <a:srgbClr val="595959"/>
                </a:solidFill>
              </a:rPr>
              <a:t>QA®-bedieningselementen </a:t>
            </a:r>
            <a:r>
              <a:rPr lang="nl-NL" sz="1600" b="0" i="0" dirty="0" smtClean="0">
                <a:solidFill>
                  <a:srgbClr val="595959"/>
                </a:solidFill>
              </a:rPr>
              <a:t>- Constante resultaten, reduceer gebruikersfouten door de instellingen </a:t>
            </a:r>
            <a:br>
              <a:rPr lang="nl-NL" sz="1600" b="0" i="0" dirty="0" smtClean="0">
                <a:solidFill>
                  <a:srgbClr val="595959"/>
                </a:solidFill>
              </a:rPr>
            </a:br>
            <a:r>
              <a:rPr lang="nl-NL" sz="1600" b="0" i="0" dirty="0" smtClean="0">
                <a:solidFill>
                  <a:srgbClr val="595959"/>
                </a:solidFill>
              </a:rPr>
              <a:t>van de machine te vergrendelen</a:t>
            </a:r>
          </a:p>
          <a:p>
            <a:pPr marL="285750" indent="-28575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1" i="0" dirty="0" smtClean="0">
                <a:solidFill>
                  <a:srgbClr val="595959"/>
                </a:solidFill>
              </a:rPr>
              <a:t>Dubbele vacuümventilatoren </a:t>
            </a:r>
            <a:r>
              <a:rPr lang="nl-NL" sz="1600" b="0" i="0" dirty="0" smtClean="0">
                <a:solidFill>
                  <a:srgbClr val="595959"/>
                </a:solidFill>
              </a:rPr>
              <a:t>- Geavanceerd ontwerp voor waterafvoer laat water uit de ventilatiekamer sijpelen voordat de motor wordt beschadigd*</a:t>
            </a:r>
          </a:p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1" i="0" dirty="0" smtClean="0">
                <a:solidFill>
                  <a:srgbClr val="595959"/>
                </a:solidFill>
              </a:rPr>
              <a:t>Uniek zwenkend dweilframe aan de achterkant </a:t>
            </a:r>
            <a:r>
              <a:rPr lang="nl-NL" sz="1600" b="0" i="0" dirty="0" smtClean="0">
                <a:solidFill>
                  <a:srgbClr val="595959"/>
                </a:solidFill>
              </a:rPr>
              <a:t>- Voor een schoon oppervlak en minder strepen</a:t>
            </a:r>
          </a:p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1" i="0" dirty="0" smtClean="0">
                <a:solidFill>
                  <a:srgbClr val="595959"/>
                </a:solidFill>
              </a:rPr>
              <a:t>Hogedrukreiniger </a:t>
            </a:r>
            <a:r>
              <a:rPr lang="nl-NL" sz="1600" b="0" i="0" dirty="0" smtClean="0">
                <a:solidFill>
                  <a:srgbClr val="595959"/>
                </a:solidFill>
              </a:rPr>
              <a:t>- Reinigt effectief hardnekkiger vuil en niet-vloeroppervlakken</a:t>
            </a:r>
          </a:p>
          <a:p>
            <a:pPr marL="285750" indent="-28575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1" i="0" dirty="0" smtClean="0">
                <a:solidFill>
                  <a:srgbClr val="595959"/>
                </a:solidFill>
              </a:rPr>
              <a:t>Zuigstang -</a:t>
            </a:r>
            <a:r>
              <a:rPr lang="nl-NL" sz="1600" b="0" i="0" dirty="0" smtClean="0">
                <a:solidFill>
                  <a:srgbClr val="595959"/>
                </a:solidFill>
              </a:rPr>
              <a:t> Verwijdert eenvoudig vuil, zoals krimpfolie</a:t>
            </a:r>
          </a:p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altLang="en-US" sz="1600" dirty="0">
              <a:solidFill>
                <a:srgbClr val="009BC7"/>
              </a:solidFill>
              <a:latin typeface="+mn-lt"/>
            </a:endParaRPr>
          </a:p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altLang="en-US" sz="1600" dirty="0">
              <a:solidFill>
                <a:srgbClr val="595959"/>
              </a:solidFill>
              <a:latin typeface="+mn-lt"/>
            </a:endParaRPr>
          </a:p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altLang="en-US" sz="1600" dirty="0">
              <a:solidFill>
                <a:srgbClr val="595959"/>
              </a:solidFill>
              <a:latin typeface="+mn-lt"/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457200" y="962347"/>
            <a:ext cx="8229600" cy="543325"/>
          </a:xfrm>
        </p:spPr>
        <p:txBody>
          <a:bodyPr/>
          <a:lstStyle/>
          <a:p>
            <a:r>
              <a:rPr lang="nl-NL" sz="2400" b="0" i="0" dirty="0" smtClean="0">
                <a:solidFill>
                  <a:srgbClr val="FFFFFF"/>
                </a:solidFill>
              </a:rPr>
              <a:t>Verbeter het imago van het gebouw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EC5FA92-B4F5-414B-8B12-A798910819AE}"/>
              </a:ext>
            </a:extLst>
          </p:cNvPr>
          <p:cNvGrpSpPr/>
          <p:nvPr/>
        </p:nvGrpSpPr>
        <p:grpSpPr>
          <a:xfrm>
            <a:off x="52730" y="1007979"/>
            <a:ext cx="457200" cy="457200"/>
            <a:chOff x="84008" y="1005409"/>
            <a:chExt cx="457200" cy="4572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2310482-BECA-47B7-B3AA-C1B2045F31D7}"/>
                </a:ext>
              </a:extLst>
            </p:cNvPr>
            <p:cNvSpPr/>
            <p:nvPr/>
          </p:nvSpPr>
          <p:spPr>
            <a:xfrm>
              <a:off x="187524" y="1144200"/>
              <a:ext cx="241007" cy="1696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8139B57-DE61-4018-BE8B-0D749E103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08" y="1005409"/>
              <a:ext cx="457200" cy="457200"/>
            </a:xfrm>
            <a:prstGeom prst="rect">
              <a:avLst/>
            </a:prstGeom>
          </p:spPr>
        </p:pic>
      </p:grpSp>
      <p:pic>
        <p:nvPicPr>
          <p:cNvPr id="13" name="Picture 12" descr="A picture containing sky  Description generated with high confidence">
            <a:extLst>
              <a:ext uri="{FF2B5EF4-FFF2-40B4-BE49-F238E27FC236}">
                <a16:creationId xmlns:a16="http://schemas.microsoft.com/office/drawing/2014/main" id="{4D3872C2-412C-4264-BB9D-EA747C5DB0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9" t="6285" r="7389"/>
          <a:stretch/>
        </p:blipFill>
        <p:spPr>
          <a:xfrm>
            <a:off x="2018432" y="5395823"/>
            <a:ext cx="2479290" cy="1371600"/>
          </a:xfrm>
          <a:prstGeom prst="rect">
            <a:avLst/>
          </a:prstGeom>
        </p:spPr>
      </p:pic>
      <p:pic>
        <p:nvPicPr>
          <p:cNvPr id="14" name="Picture 3" descr="C:\Users\war\Desktop\Thunderbolt\Image\Studio Photos\IMG_0279.jpg">
            <a:extLst>
              <a:ext uri="{FF2B5EF4-FFF2-40B4-BE49-F238E27FC236}">
                <a16:creationId xmlns:a16="http://schemas.microsoft.com/office/drawing/2014/main" id="{ADF34582-C75C-4C25-94E0-BC96B07B44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354" b="26873"/>
          <a:stretch/>
        </p:blipFill>
        <p:spPr bwMode="auto">
          <a:xfrm>
            <a:off x="4796603" y="5395823"/>
            <a:ext cx="1411687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4C33FCB-066A-4B68-A829-087B7CD9A28F}"/>
              </a:ext>
            </a:extLst>
          </p:cNvPr>
          <p:cNvSpPr/>
          <p:nvPr/>
        </p:nvSpPr>
        <p:spPr>
          <a:xfrm>
            <a:off x="6394529" y="6543679"/>
            <a:ext cx="274947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fontAlgn="auto">
              <a:spcBef>
                <a:spcPts val="0"/>
              </a:spcBef>
              <a:spcAft>
                <a:spcPts val="0"/>
              </a:spcAft>
            </a:pPr>
            <a:r>
              <a:rPr lang="nl-NL" sz="1000" b="0" i="0" dirty="0" smtClean="0">
                <a:solidFill>
                  <a:srgbClr val="000000"/>
                </a:solidFill>
              </a:rPr>
              <a:t>*Gebaseerd op informatie van de fabrikant</a:t>
            </a:r>
          </a:p>
        </p:txBody>
      </p:sp>
    </p:spTree>
    <p:extLst>
      <p:ext uri="{BB962C8B-B14F-4D97-AF65-F5344CB8AC3E}">
        <p14:creationId xmlns:p14="http://schemas.microsoft.com/office/powerpoint/2010/main" val="38684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6569" y="1672354"/>
            <a:ext cx="8843210" cy="3486242"/>
          </a:xfrm>
        </p:spPr>
        <p:txBody>
          <a:bodyPr>
            <a:normAutofit fontScale="85000" lnSpcReduction="20000"/>
          </a:bodyPr>
          <a:lstStyle/>
          <a:p>
            <a:pPr marL="285750" indent="-285750" defTabSz="914400" eaLnBrk="1" hangingPunct="1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l-NL" sz="1800" b="1" i="0" dirty="0" smtClean="0">
                <a:solidFill>
                  <a:srgbClr val="595959"/>
                </a:solidFill>
              </a:rPr>
              <a:t>Voorwaartse positie van gebruiker</a:t>
            </a:r>
            <a:r>
              <a:rPr lang="nl-NL" sz="1800" b="0" i="0" dirty="0" smtClean="0">
                <a:solidFill>
                  <a:srgbClr val="595959"/>
                </a:solidFill>
              </a:rPr>
              <a:t> - Verbetert het zicht voor de gebruiker</a:t>
            </a:r>
          </a:p>
          <a:p>
            <a:pPr marL="285750" indent="-285750" defTabSz="914400" eaLnBrk="1" hangingPunct="1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l-NL" sz="1800" b="1" i="0" dirty="0" smtClean="0">
                <a:solidFill>
                  <a:srgbClr val="595959"/>
                </a:solidFill>
              </a:rPr>
              <a:t>Bedieningselementen aan de voorkant van de gebruiker </a:t>
            </a:r>
            <a:r>
              <a:rPr lang="nl-NL" sz="1800" b="0" i="0" dirty="0" smtClean="0">
                <a:solidFill>
                  <a:srgbClr val="595959"/>
                </a:solidFill>
              </a:rPr>
              <a:t>- Houdt de aandacht van de gebruiker naar voren gericht</a:t>
            </a:r>
          </a:p>
          <a:p>
            <a:pPr marL="285750" indent="-285750" defTabSz="914400" eaLnBrk="1" hangingPunct="1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l-NL" sz="1800" b="1" i="0" dirty="0" smtClean="0">
                <a:solidFill>
                  <a:srgbClr val="595959"/>
                </a:solidFill>
              </a:rPr>
              <a:t>Tweetraps-stofbeperking en ShakeMax™ filterschudder - </a:t>
            </a:r>
            <a:r>
              <a:rPr lang="nl-NL" sz="1800" b="0" i="0" dirty="0" smtClean="0">
                <a:solidFill>
                  <a:srgbClr val="595959"/>
                </a:solidFill>
              </a:rPr>
              <a:t>Houdt de luchtkwaliteit binnen het gebouw hoog </a:t>
            </a:r>
          </a:p>
          <a:p>
            <a:pPr marL="285750" indent="-285750" defTabSz="914400" eaLnBrk="1" hangingPunct="1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l-NL" sz="1800" b="1" i="0" dirty="0" smtClean="0">
                <a:solidFill>
                  <a:srgbClr val="595959"/>
                </a:solidFill>
              </a:rPr>
              <a:t>Uitstekende wateropvang </a:t>
            </a:r>
            <a:r>
              <a:rPr lang="nl-NL" sz="1800" b="0" i="0" dirty="0" smtClean="0">
                <a:solidFill>
                  <a:srgbClr val="595959"/>
                </a:solidFill>
              </a:rPr>
              <a:t>- Verminder het risico op uitglijden en vallen</a:t>
            </a:r>
          </a:p>
          <a:p>
            <a:pPr marL="285750" indent="-285750" defTabSz="914400" eaLnBrk="1" hangingPunct="1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l-NL" sz="1800" b="1" i="0" dirty="0" smtClean="0">
                <a:solidFill>
                  <a:srgbClr val="595959"/>
                </a:solidFill>
              </a:rPr>
              <a:t>Geen uitlaatgassen meer door de verschillende keuzes van elektrisch reinigen </a:t>
            </a:r>
            <a:r>
              <a:rPr lang="nl-NL" sz="1800" b="0" i="0" dirty="0" smtClean="0">
                <a:solidFill>
                  <a:srgbClr val="595959"/>
                </a:solidFill>
              </a:rPr>
              <a:t>- Verbetert de luchtkwaliteit binnen het gebouw</a:t>
            </a:r>
          </a:p>
          <a:p>
            <a:pPr marL="285750" indent="-285750" defTabSz="91440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l-NL" sz="1800" b="1" i="0" dirty="0" smtClean="0">
                <a:solidFill>
                  <a:srgbClr val="595959"/>
                </a:solidFill>
              </a:rPr>
              <a:t>Voorwielbesturing en -aandrijving </a:t>
            </a:r>
            <a:r>
              <a:rPr lang="nl-NL" sz="1800" b="0" i="0" dirty="0" smtClean="0">
                <a:solidFill>
                  <a:srgbClr val="595959"/>
                </a:solidFill>
              </a:rPr>
              <a:t>- Trek de machine weg van muren en stellingen</a:t>
            </a:r>
          </a:p>
          <a:p>
            <a:pPr marL="285750" indent="-28575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l-NL" sz="1800" b="1" i="0" dirty="0" smtClean="0">
                <a:solidFill>
                  <a:srgbClr val="595959"/>
                </a:solidFill>
              </a:rPr>
              <a:t>Pro-Panel PerformanceView</a:t>
            </a:r>
            <a:r>
              <a:rPr lang="nl-NL" sz="1800" b="0" i="0" dirty="0" smtClean="0">
                <a:solidFill>
                  <a:srgbClr val="595959"/>
                </a:solidFill>
              </a:rPr>
              <a:t>™ - Biedt gebruikers zicht op wat zich achter de machine bevindt</a:t>
            </a:r>
          </a:p>
          <a:p>
            <a:pPr marL="285750" indent="-28575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l-NL" sz="1800" b="1" i="0" dirty="0" smtClean="0">
                <a:solidFill>
                  <a:srgbClr val="595959"/>
                </a:solidFill>
              </a:rPr>
              <a:t>Patent in aanvraag voor waterafscheider </a:t>
            </a:r>
            <a:r>
              <a:rPr lang="nl-NL" sz="1800" b="0" i="0" dirty="0" smtClean="0">
                <a:solidFill>
                  <a:srgbClr val="595959"/>
                </a:solidFill>
              </a:rPr>
              <a:t>- Vangt vocht op in de opvangslang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7360" y="962347"/>
            <a:ext cx="8229600" cy="543325"/>
          </a:xfrm>
        </p:spPr>
        <p:txBody>
          <a:bodyPr/>
          <a:lstStyle/>
          <a:p>
            <a:r>
              <a:rPr lang="nl-NL" sz="2400" b="0" i="0" dirty="0" smtClean="0">
                <a:solidFill>
                  <a:srgbClr val="FFFFFF"/>
                </a:solidFill>
              </a:rPr>
              <a:t>Zorg voor een gezonde en veilige werkomgeving</a:t>
            </a:r>
          </a:p>
        </p:txBody>
      </p:sp>
      <p:pic>
        <p:nvPicPr>
          <p:cNvPr id="6" name="Picture 5" descr="A picture containing person, indoor, sitting  Description generated with high confidence">
            <a:extLst>
              <a:ext uri="{FF2B5EF4-FFF2-40B4-BE49-F238E27FC236}">
                <a16:creationId xmlns:a16="http://schemas.microsoft.com/office/drawing/2014/main" id="{2A2E4C01-3BFB-4DB6-BAF1-5958A9A396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385" y="5325744"/>
            <a:ext cx="2091229" cy="1371600"/>
          </a:xfrm>
          <a:prstGeom prst="rect">
            <a:avLst/>
          </a:prstGeom>
        </p:spPr>
      </p:pic>
      <p:pic>
        <p:nvPicPr>
          <p:cNvPr id="9" name="Picture 8" descr="A picture containing indoor, wall, bathroom, sitting  Description generated with high confidence">
            <a:extLst>
              <a:ext uri="{FF2B5EF4-FFF2-40B4-BE49-F238E27FC236}">
                <a16:creationId xmlns:a16="http://schemas.microsoft.com/office/drawing/2014/main" id="{F61B69A8-6FC4-4B27-AE04-07490FFFD3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805" y="5325744"/>
            <a:ext cx="2057400" cy="1371600"/>
          </a:xfrm>
          <a:prstGeom prst="rect">
            <a:avLst/>
          </a:prstGeom>
        </p:spPr>
      </p:pic>
      <p:pic>
        <p:nvPicPr>
          <p:cNvPr id="8" name="Picture 6" descr="C:\Users\war\Desktop\Thunderbolt\Image\Studio Photos\IMG_0495.jpg">
            <a:extLst>
              <a:ext uri="{FF2B5EF4-FFF2-40B4-BE49-F238E27FC236}">
                <a16:creationId xmlns:a16="http://schemas.microsoft.com/office/drawing/2014/main" id="{F3156417-6F74-41C8-9563-6EE5471D8F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26131" y="5325278"/>
            <a:ext cx="1644173" cy="13716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B3CE5F-9F1A-4C7C-8F2C-D0B3D31124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6" y="965710"/>
            <a:ext cx="539496" cy="53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7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 txBox="1">
            <a:spLocks/>
          </p:cNvSpPr>
          <p:nvPr/>
        </p:nvSpPr>
        <p:spPr bwMode="auto">
          <a:xfrm>
            <a:off x="225425" y="1685381"/>
            <a:ext cx="8918575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1" i="0" dirty="0" smtClean="0">
                <a:solidFill>
                  <a:srgbClr val="595959"/>
                </a:solidFill>
              </a:rPr>
              <a:t>Touch-n-Go™ bedieningsmodule </a:t>
            </a:r>
            <a:r>
              <a:rPr lang="nl-NL" sz="1600" b="0" i="0" dirty="0" smtClean="0">
                <a:solidFill>
                  <a:srgbClr val="595959"/>
                </a:solidFill>
              </a:rPr>
              <a:t>-</a:t>
            </a:r>
            <a:r>
              <a:rPr lang="nl-NL" sz="1600" b="1" i="0" dirty="0" smtClean="0">
                <a:solidFill>
                  <a:srgbClr val="595959"/>
                </a:solidFill>
              </a:rPr>
              <a:t> </a:t>
            </a:r>
            <a:r>
              <a:rPr lang="nl-NL" sz="1600" i="0" dirty="0" smtClean="0">
                <a:solidFill>
                  <a:srgbClr val="595959"/>
                </a:solidFill>
              </a:rPr>
              <a:t>Maakt de bediening van de machine gebruiksvriendelijk</a:t>
            </a:r>
          </a:p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1" i="0" dirty="0" smtClean="0">
                <a:solidFill>
                  <a:srgbClr val="595959"/>
                </a:solidFill>
              </a:rPr>
              <a:t>Pro-Panel™-technologie </a:t>
            </a:r>
            <a:r>
              <a:rPr lang="nl-NL" sz="1600" b="0" i="0" dirty="0" smtClean="0">
                <a:solidFill>
                  <a:srgbClr val="595959"/>
                </a:solidFill>
              </a:rPr>
              <a:t>- Biedt intuïtieve bedieningselementen</a:t>
            </a:r>
          </a:p>
          <a:p>
            <a:pPr marL="1028700" lvl="1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1" i="0" dirty="0" smtClean="0">
                <a:solidFill>
                  <a:srgbClr val="595959"/>
                </a:solidFill>
              </a:rPr>
              <a:t>Zone Settings™ </a:t>
            </a:r>
            <a:r>
              <a:rPr lang="nl-NL" sz="1400" b="0" i="0" dirty="0" smtClean="0">
                <a:solidFill>
                  <a:srgbClr val="595959"/>
                </a:solidFill>
              </a:rPr>
              <a:t>- Stel de machine vooraf in voor de behoeften van een bepaald gedeelte in een gebouw</a:t>
            </a:r>
          </a:p>
          <a:p>
            <a:pPr marL="1028700" lvl="1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1" i="0" dirty="0" smtClean="0">
                <a:solidFill>
                  <a:srgbClr val="595959"/>
                </a:solidFill>
              </a:rPr>
              <a:t>Onderhoudsvideo's on demand aanwezig op de machine </a:t>
            </a:r>
            <a:r>
              <a:rPr lang="nl-NL" sz="1400" b="0" i="0" dirty="0" smtClean="0">
                <a:solidFill>
                  <a:srgbClr val="595959"/>
                </a:solidFill>
              </a:rPr>
              <a:t>- Maakt onderhoud en training eenvoudig</a:t>
            </a:r>
          </a:p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1" i="0" dirty="0" smtClean="0">
                <a:solidFill>
                  <a:srgbClr val="595959"/>
                </a:solidFill>
              </a:rPr>
              <a:t>Gele aanraakpunten - </a:t>
            </a:r>
            <a:r>
              <a:rPr lang="nl-NL" sz="1600" b="0" i="0" dirty="0" smtClean="0">
                <a:solidFill>
                  <a:srgbClr val="595959"/>
                </a:solidFill>
              </a:rPr>
              <a:t>Wijzen op eenvoudige manier aan welke onderdelen routinematig preventief onderhoud nodig hebben</a:t>
            </a:r>
          </a:p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1" i="0" dirty="0" smtClean="0">
                <a:solidFill>
                  <a:srgbClr val="595959"/>
                </a:solidFill>
              </a:rPr>
              <a:t>Gas- en rempedalen zoals in een auto - </a:t>
            </a:r>
            <a:r>
              <a:rPr lang="nl-NL" sz="1600" b="0" i="0" dirty="0" smtClean="0">
                <a:solidFill>
                  <a:srgbClr val="595959"/>
                </a:solidFill>
              </a:rPr>
              <a:t>Verhoogt het gebruiksgemak</a:t>
            </a:r>
          </a:p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1" i="0" dirty="0" smtClean="0">
                <a:solidFill>
                  <a:srgbClr val="595959"/>
                </a:solidFill>
              </a:rPr>
              <a:t>Zonder gereedschap toegang tot dweilframes, borstels en filters </a:t>
            </a:r>
            <a:r>
              <a:rPr lang="nl-NL" sz="1600" b="0" i="0" dirty="0" smtClean="0">
                <a:solidFill>
                  <a:srgbClr val="595959"/>
                </a:solidFill>
              </a:rPr>
              <a:t>- Vermindert kostbare tijd voor onderhoud</a:t>
            </a:r>
          </a:p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1" i="0" dirty="0" smtClean="0">
                <a:solidFill>
                  <a:srgbClr val="595959"/>
                </a:solidFill>
              </a:rPr>
              <a:t>Optionele sproeikop - </a:t>
            </a:r>
            <a:r>
              <a:rPr lang="nl-NL" sz="1600" b="0" i="0" dirty="0" smtClean="0">
                <a:solidFill>
                  <a:srgbClr val="595959"/>
                </a:solidFill>
              </a:rPr>
              <a:t>reinigt snel en eenvoudig de vuilwatertank</a:t>
            </a:r>
          </a:p>
          <a:p>
            <a:pPr marL="285750" indent="-285750" defTabSz="914400" eaLnBrk="1" hangingPunct="1">
              <a:spcBef>
                <a:spcPts val="9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altLang="en-US" sz="1600" dirty="0">
              <a:solidFill>
                <a:srgbClr val="595959"/>
              </a:solidFill>
              <a:latin typeface="+mn-lt"/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457200" y="962347"/>
            <a:ext cx="8229600" cy="543325"/>
          </a:xfrm>
        </p:spPr>
        <p:txBody>
          <a:bodyPr/>
          <a:lstStyle/>
          <a:p>
            <a:r>
              <a:rPr lang="nl-NL" sz="2400" b="0" i="0" dirty="0" smtClean="0">
                <a:solidFill>
                  <a:srgbClr val="FFFFFF"/>
                </a:solidFill>
              </a:rPr>
              <a:t>Gebruiksvriendelijk</a:t>
            </a:r>
          </a:p>
        </p:txBody>
      </p:sp>
      <p:pic>
        <p:nvPicPr>
          <p:cNvPr id="3" name="Picture 2" descr="A picture containing indoor, wall  Description generated with very high confidence">
            <a:extLst>
              <a:ext uri="{FF2B5EF4-FFF2-40B4-BE49-F238E27FC236}">
                <a16:creationId xmlns:a16="http://schemas.microsoft.com/office/drawing/2014/main" id="{D244BEAD-79DC-4A10-8E9B-533B9D3EC3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00"/>
          <a:stretch/>
        </p:blipFill>
        <p:spPr>
          <a:xfrm>
            <a:off x="4684712" y="5542112"/>
            <a:ext cx="1770019" cy="1143000"/>
          </a:xfrm>
          <a:prstGeom prst="rect">
            <a:avLst/>
          </a:prstGeom>
        </p:spPr>
      </p:pic>
      <p:pic>
        <p:nvPicPr>
          <p:cNvPr id="5" name="Picture 4" descr="A close up of a device  Description generated with high confidence">
            <a:extLst>
              <a:ext uri="{FF2B5EF4-FFF2-40B4-BE49-F238E27FC236}">
                <a16:creationId xmlns:a16="http://schemas.microsoft.com/office/drawing/2014/main" id="{84F792F1-ADD5-4DAD-A6C3-39702F1A4F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9" t="7032" r="22478" b="23918"/>
          <a:stretch/>
        </p:blipFill>
        <p:spPr>
          <a:xfrm>
            <a:off x="1206434" y="5542112"/>
            <a:ext cx="1125475" cy="1143000"/>
          </a:xfrm>
          <a:prstGeom prst="rect">
            <a:avLst/>
          </a:prstGeom>
        </p:spPr>
      </p:pic>
      <p:pic>
        <p:nvPicPr>
          <p:cNvPr id="4" name="Picture 3" descr="A close up of a device  Description generated with high confidence">
            <a:extLst>
              <a:ext uri="{FF2B5EF4-FFF2-40B4-BE49-F238E27FC236}">
                <a16:creationId xmlns:a16="http://schemas.microsoft.com/office/drawing/2014/main" id="{647C531B-3E0B-4367-8507-D9155EE963C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0" t="8043" r="13040"/>
          <a:stretch/>
        </p:blipFill>
        <p:spPr>
          <a:xfrm>
            <a:off x="6935560" y="5542112"/>
            <a:ext cx="1353977" cy="1143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720E9A79-B01A-40BF-AD97-83F34C736A45}"/>
              </a:ext>
            </a:extLst>
          </p:cNvPr>
          <p:cNvGrpSpPr/>
          <p:nvPr/>
        </p:nvGrpSpPr>
        <p:grpSpPr>
          <a:xfrm>
            <a:off x="40878" y="1005409"/>
            <a:ext cx="457200" cy="457200"/>
            <a:chOff x="-1870235" y="1558736"/>
            <a:chExt cx="927515" cy="92751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C797995-4FF6-4408-A750-0D23BD10D636}"/>
                </a:ext>
              </a:extLst>
            </p:cNvPr>
            <p:cNvSpPr/>
            <p:nvPr/>
          </p:nvSpPr>
          <p:spPr>
            <a:xfrm>
              <a:off x="-1708123" y="1713702"/>
              <a:ext cx="605088" cy="6201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5F4D1A2-5378-4D74-B308-AB89F7C157B3}"/>
                </a:ext>
              </a:extLst>
            </p:cNvPr>
            <p:cNvSpPr/>
            <p:nvPr/>
          </p:nvSpPr>
          <p:spPr>
            <a:xfrm>
              <a:off x="-1528264" y="1632095"/>
              <a:ext cx="258974" cy="1065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9D0C13AB-14FF-49D3-8E5A-EE040226BA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70235" y="1558736"/>
              <a:ext cx="927515" cy="9275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4" name="Picture 13" descr="A picture containing bicycle  Description generated with very high confidence">
            <a:extLst>
              <a:ext uri="{FF2B5EF4-FFF2-40B4-BE49-F238E27FC236}">
                <a16:creationId xmlns:a16="http://schemas.microsoft.com/office/drawing/2014/main" id="{02FC6192-9B4F-4513-B4CF-2042FAA42C0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9" t="2723" r="18959" b="5454"/>
          <a:stretch/>
        </p:blipFill>
        <p:spPr>
          <a:xfrm>
            <a:off x="2926320" y="5542112"/>
            <a:ext cx="1133626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2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b="0" i="0" dirty="0" smtClean="0">
                <a:solidFill>
                  <a:srgbClr val="FFFFFF"/>
                </a:solidFill>
              </a:rPr>
              <a:t>M17 veegsystemen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7058" y="1644975"/>
            <a:ext cx="5645742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i="0" dirty="0" smtClean="0">
                <a:solidFill>
                  <a:srgbClr val="009AC7"/>
                </a:solidFill>
              </a:rPr>
              <a:t>Dual Force Sweeping (DFS™)</a:t>
            </a:r>
          </a:p>
          <a:p>
            <a:pPr lvl="1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Twee tegen elkaar in draaiende hoofdveegborstels gooien het vuil in de vuilvergaarbak</a:t>
            </a:r>
          </a:p>
          <a:p>
            <a:pPr lvl="1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Totale capaciteit van de vergaarbak is </a:t>
            </a:r>
            <a:r>
              <a:rPr lang="nl-NL" sz="1400" dirty="0" smtClean="0">
                <a:solidFill>
                  <a:srgbClr val="595959"/>
                </a:solidFill>
              </a:rPr>
              <a:t>85 L</a:t>
            </a:r>
            <a:r>
              <a:rPr lang="nl-NL" sz="1400" b="0" i="0" dirty="0" smtClean="0">
                <a:solidFill>
                  <a:srgbClr val="595959"/>
                </a:solidFill>
              </a:rPr>
              <a:t> - Effectieve capaciteit is </a:t>
            </a:r>
            <a:r>
              <a:rPr lang="nl-NL" sz="1400" dirty="0" smtClean="0">
                <a:solidFill>
                  <a:srgbClr val="595959"/>
                </a:solidFill>
              </a:rPr>
              <a:t>70,8 L</a:t>
            </a:r>
            <a:r>
              <a:rPr lang="nl-NL" sz="1400" b="0" i="0" dirty="0" smtClean="0">
                <a:solidFill>
                  <a:srgbClr val="595959"/>
                </a:solidFill>
              </a:rPr>
              <a:t> </a:t>
            </a:r>
            <a:endParaRPr lang="nl-NL" sz="1400" b="0" i="0" baseline="30000" dirty="0" smtClean="0">
              <a:solidFill>
                <a:srgbClr val="595959"/>
              </a:solidFill>
            </a:endParaRPr>
          </a:p>
          <a:p>
            <a:pPr lvl="1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Neemt vuil op zoals:</a:t>
            </a:r>
          </a:p>
          <a:p>
            <a:pPr lvl="2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Frisdrankblikjes </a:t>
            </a:r>
          </a:p>
          <a:p>
            <a:pPr lvl="2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Grotere stukjes papier</a:t>
            </a:r>
          </a:p>
          <a:p>
            <a:pPr lvl="2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Palletscherven kleiner dan 15 cm</a:t>
            </a:r>
          </a:p>
          <a:p>
            <a:pPr lvl="1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Moet de vuilvergaarbak op hellingovergangen van meer dan 7,5 graden tillen</a:t>
            </a:r>
          </a:p>
          <a:p>
            <a:pPr>
              <a:spcBef>
                <a:spcPts val="600"/>
              </a:spcBef>
              <a:buClr>
                <a:srgbClr val="009AC7"/>
              </a:buClr>
            </a:pPr>
            <a:r>
              <a:rPr lang="nl-NL" sz="1400" b="1" i="0" dirty="0" smtClean="0">
                <a:solidFill>
                  <a:srgbClr val="009AC7"/>
                </a:solidFill>
              </a:rPr>
              <a:t>Direct Throw Sweeping</a:t>
            </a:r>
          </a:p>
          <a:p>
            <a:pPr marL="457200" indent="-285750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De hoofdveegborstel gooit het vuil in de vuilvergaarbak</a:t>
            </a:r>
          </a:p>
          <a:p>
            <a:pPr marL="457200" indent="-285750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Totale capaciteit van de vergaarbak is </a:t>
            </a:r>
            <a:r>
              <a:rPr lang="nl-NL" sz="1400" dirty="0" smtClean="0">
                <a:solidFill>
                  <a:srgbClr val="595959"/>
                </a:solidFill>
              </a:rPr>
              <a:t>85 L</a:t>
            </a:r>
            <a:r>
              <a:rPr lang="nl-NL" sz="1400" b="0" i="0" dirty="0" smtClean="0">
                <a:solidFill>
                  <a:srgbClr val="595959"/>
                </a:solidFill>
              </a:rPr>
              <a:t> - Effectieve capaciteit is 30,3 L</a:t>
            </a:r>
            <a:endParaRPr lang="nl-NL" sz="1400" b="0" i="0" baseline="30000" dirty="0" smtClean="0">
              <a:solidFill>
                <a:srgbClr val="595959"/>
              </a:solidFill>
            </a:endParaRPr>
          </a:p>
          <a:p>
            <a:pPr marL="457200" indent="-285750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Neemt vuil op zoals:</a:t>
            </a:r>
          </a:p>
          <a:p>
            <a:pPr marL="914400" lvl="1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Zand en stof</a:t>
            </a:r>
          </a:p>
          <a:p>
            <a:pPr marL="914400" lvl="1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Vellen papier</a:t>
            </a:r>
          </a:p>
          <a:p>
            <a:pPr marL="914400" lvl="1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Kleine metalen voorwerpen, zoals moeren, bouten en paperclips</a:t>
            </a:r>
          </a:p>
          <a:p>
            <a:pPr marL="914400" lvl="1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Palletscherven kleiner dan 55 cm</a:t>
            </a:r>
          </a:p>
          <a:p>
            <a:pPr marL="457200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Moet de vuilvergaarbak op hellingovergangen van meer dan 3 graden tillen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6BF895-0633-4497-B7FD-5DEEDBBD03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32"/>
          <a:stretch/>
        </p:blipFill>
        <p:spPr>
          <a:xfrm>
            <a:off x="5865951" y="4191826"/>
            <a:ext cx="3162672" cy="24384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486644" y="6110454"/>
            <a:ext cx="16282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100" b="1" i="0" dirty="0" smtClean="0">
                <a:solidFill>
                  <a:srgbClr val="595959"/>
                </a:solidFill>
              </a:rPr>
              <a:t>Direct Throw Sweeping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5DBEB8-CFF3-4377-AF44-B9303C4712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32"/>
          <a:stretch/>
        </p:blipFill>
        <p:spPr>
          <a:xfrm>
            <a:off x="5865951" y="1529736"/>
            <a:ext cx="3162672" cy="2438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86644" y="3429000"/>
            <a:ext cx="15419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100" b="1" i="0" dirty="0" smtClean="0">
                <a:solidFill>
                  <a:srgbClr val="595959"/>
                </a:solidFill>
              </a:rPr>
              <a:t>Dual Force™-vegen</a:t>
            </a:r>
          </a:p>
        </p:txBody>
      </p:sp>
    </p:spTree>
    <p:extLst>
      <p:ext uri="{BB962C8B-B14F-4D97-AF65-F5344CB8AC3E}">
        <p14:creationId xmlns:p14="http://schemas.microsoft.com/office/powerpoint/2010/main" val="51457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 txBox="1">
            <a:spLocks/>
          </p:cNvSpPr>
          <p:nvPr/>
        </p:nvSpPr>
        <p:spPr>
          <a:xfrm>
            <a:off x="7304051" y="6570084"/>
            <a:ext cx="1839951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00" b="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31688" y="1867603"/>
            <a:ext cx="8166763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70000"/>
            </a:pPr>
            <a:r>
              <a:rPr lang="nl-NL" sz="2400" b="1" i="0" dirty="0" smtClean="0">
                <a:solidFill>
                  <a:srgbClr val="009AC7"/>
                </a:solidFill>
              </a:rPr>
              <a:t>Ergonomische afvalverwijdering</a:t>
            </a:r>
          </a:p>
          <a:p>
            <a:pPr marL="742950" lvl="1" indent="-285750"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De elektrische afvalbak tilt het vuil omhoog en plaatst het in de vuilnisbak.</a:t>
            </a:r>
          </a:p>
          <a:p>
            <a:pPr marL="742950" lvl="1" indent="-285750"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Geen handmatig optillen of aanraken van vuil elimineert de kans op rugklachten. </a:t>
            </a:r>
          </a:p>
          <a:p>
            <a:pPr>
              <a:spcBef>
                <a:spcPts val="1800"/>
              </a:spcBef>
              <a:buSzPct val="70000"/>
            </a:pPr>
            <a:r>
              <a:rPr lang="nl-NL" sz="2400" b="1" i="0" dirty="0" smtClean="0">
                <a:solidFill>
                  <a:srgbClr val="009AC7"/>
                </a:solidFill>
              </a:rPr>
              <a:t>Specifieke kenmerken</a:t>
            </a:r>
            <a:r>
              <a:rPr lang="nl-NL" b="1" i="0" dirty="0" smtClean="0">
                <a:solidFill>
                  <a:srgbClr val="009AC7"/>
                </a:solidFill>
              </a:rPr>
              <a:t>:</a:t>
            </a:r>
          </a:p>
          <a:p>
            <a:pPr marL="742950" lvl="1" indent="-285750"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De lading van de vergaarbak kan worden geïnspecteerd om te bepalen of de vergaarbak vol is</a:t>
            </a:r>
          </a:p>
          <a:p>
            <a:pPr marL="742950" lvl="1" indent="-285750"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Groot vuil kan eenvoudig in de vergaarbak worden geplaatst. Groot vuil hoeft niet meer in het bestuurderscompartiment te worden geplaatst.</a:t>
            </a:r>
          </a:p>
          <a:p>
            <a:pPr marL="457200">
              <a:buSzPct val="70000"/>
            </a:pPr>
            <a:endParaRPr lang="en-US" alt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457200" y="986411"/>
            <a:ext cx="8229600" cy="5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nl-NL" b="0" i="0" dirty="0" smtClean="0">
                <a:solidFill>
                  <a:srgbClr val="FFFFFF"/>
                </a:solidFill>
              </a:rPr>
              <a:t>Vuilvergaarbak met meerdere niveaus</a:t>
            </a:r>
          </a:p>
        </p:txBody>
      </p:sp>
      <p:pic>
        <p:nvPicPr>
          <p:cNvPr id="5" name="Picture 4" descr="A picture containing sky, truck, man, lawn mower  Description generated with high confidence">
            <a:extLst>
              <a:ext uri="{FF2B5EF4-FFF2-40B4-BE49-F238E27FC236}">
                <a16:creationId xmlns:a16="http://schemas.microsoft.com/office/drawing/2014/main" id="{8167DB6B-C45B-4F2C-82D9-6E5F095F79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4" t="26014" r="1348" b="11722"/>
          <a:stretch/>
        </p:blipFill>
        <p:spPr>
          <a:xfrm>
            <a:off x="5523357" y="4845162"/>
            <a:ext cx="3163443" cy="158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 txBox="1">
            <a:spLocks/>
          </p:cNvSpPr>
          <p:nvPr/>
        </p:nvSpPr>
        <p:spPr>
          <a:xfrm>
            <a:off x="7304051" y="6570084"/>
            <a:ext cx="1839951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00" b="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66524" y="1522735"/>
            <a:ext cx="877747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70000"/>
            </a:pPr>
            <a:r>
              <a:rPr lang="nl-NL" b="1" i="0" dirty="0" smtClean="0">
                <a:solidFill>
                  <a:srgbClr val="009AC7"/>
                </a:solidFill>
              </a:rPr>
              <a:t>Standaard dubbele veegborstels aan de zijkant</a:t>
            </a:r>
          </a:p>
          <a:p>
            <a:pPr marL="742950" lvl="1" indent="-285750"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Groot veegbereik van 170 cm</a:t>
            </a:r>
          </a:p>
          <a:p>
            <a:pPr marL="742950" lvl="1" indent="-285750"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Beschermd tegen impact met robuuste frameconstructie en ophanging</a:t>
            </a:r>
          </a:p>
          <a:p>
            <a:pPr marL="742950" lvl="1" indent="-285750"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Het veegoppervlak bestrijkt het volledige schroboppervlak, waardoor vuil niet bij het dweilframe komt </a:t>
            </a:r>
            <a:br>
              <a:rPr lang="nl-NL" sz="1400" b="0" i="0" dirty="0" smtClean="0">
                <a:solidFill>
                  <a:srgbClr val="595959"/>
                </a:solidFill>
              </a:rPr>
            </a:br>
            <a:r>
              <a:rPr lang="nl-NL" sz="1400" b="0" i="0" dirty="0" smtClean="0">
                <a:solidFill>
                  <a:srgbClr val="595959"/>
                </a:solidFill>
              </a:rPr>
              <a:t>en de vloer streeploos droog achterblijft</a:t>
            </a:r>
          </a:p>
          <a:p>
            <a:pPr>
              <a:spcBef>
                <a:spcPts val="1200"/>
              </a:spcBef>
              <a:buSzPct val="70000"/>
            </a:pPr>
            <a:r>
              <a:rPr lang="nl-NL" b="1" i="0" dirty="0" smtClean="0">
                <a:solidFill>
                  <a:srgbClr val="009AC7"/>
                </a:solidFill>
              </a:rPr>
              <a:t>Schrobborstel zijkant</a:t>
            </a:r>
          </a:p>
          <a:p>
            <a:pPr marL="742950" indent="-285750"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Meer bereik voor reiniging van rand tot rand met een reinigingspad van 122 cm</a:t>
            </a:r>
          </a:p>
          <a:p>
            <a:pPr marL="742950" indent="-285750"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Verbeter de productiviteit met maar liefst 20% ten opzichte van de M17 zonder borstel aan de zijkant</a:t>
            </a:r>
          </a:p>
          <a:p>
            <a:pPr marL="742950" indent="-285750"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Met een neerwaartse druk gelijk aan niveau 2 is dit een krachtige schrobborstel aan de zijkant</a:t>
            </a:r>
          </a:p>
          <a:p>
            <a:pPr marL="457200">
              <a:buSzPct val="70000"/>
            </a:pPr>
            <a:endParaRPr lang="en-US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9927" y="4211912"/>
            <a:ext cx="3242257" cy="12774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9318" y="4211912"/>
            <a:ext cx="2878028" cy="1308957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 bwMode="auto">
          <a:xfrm>
            <a:off x="457200" y="986411"/>
            <a:ext cx="8229600" cy="5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nl-NL" b="0" i="0" dirty="0" smtClean="0">
                <a:solidFill>
                  <a:srgbClr val="FFFFFF"/>
                </a:solidFill>
              </a:rPr>
              <a:t>Reinigen van randen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667" y="6193507"/>
            <a:ext cx="91440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1600" b="1" i="0" dirty="0" smtClean="0">
                <a:solidFill>
                  <a:srgbClr val="009AC7"/>
                </a:solidFill>
              </a:rPr>
              <a:t>Vegen en schrobben langs de rand waarbij de gebruiker zich alleen hoeft te concentreren </a:t>
            </a:r>
            <a:br>
              <a:rPr lang="nl-NL" sz="1600" b="1" i="0" dirty="0" smtClean="0">
                <a:solidFill>
                  <a:srgbClr val="009AC7"/>
                </a:solidFill>
              </a:rPr>
            </a:br>
            <a:r>
              <a:rPr lang="nl-NL" sz="1600" b="1" i="0" dirty="0" smtClean="0">
                <a:solidFill>
                  <a:srgbClr val="009AC7"/>
                </a:solidFill>
              </a:rPr>
              <a:t>op het reinigen, niet op de afstand tussen de muur en de machine.</a:t>
            </a:r>
          </a:p>
        </p:txBody>
      </p:sp>
    </p:spTree>
    <p:extLst>
      <p:ext uri="{BB962C8B-B14F-4D97-AF65-F5344CB8AC3E}">
        <p14:creationId xmlns:p14="http://schemas.microsoft.com/office/powerpoint/2010/main" val="7351154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b="0" i="0" dirty="0" smtClean="0">
                <a:solidFill>
                  <a:srgbClr val="FFFFFF"/>
                </a:solidFill>
              </a:rPr>
              <a:t>Keuze uit </a:t>
            </a:r>
            <a:r>
              <a:rPr lang="nl-NL" dirty="0" smtClean="0">
                <a:solidFill>
                  <a:srgbClr val="FFFFFF"/>
                </a:solidFill>
              </a:rPr>
              <a:t>batterijen met</a:t>
            </a:r>
            <a:r>
              <a:rPr lang="nl-NL" sz="2400" b="0" i="0" dirty="0" smtClean="0">
                <a:solidFill>
                  <a:srgbClr val="FFFFFF"/>
                </a:solidFill>
              </a:rPr>
              <a:t> verschillend vermogen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1586192"/>
            <a:ext cx="7061738" cy="527180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buClr>
                <a:srgbClr val="009AC7"/>
              </a:buClr>
            </a:pPr>
            <a:r>
              <a:rPr lang="nl-NL" sz="1600" b="1" dirty="0" smtClean="0">
                <a:solidFill>
                  <a:srgbClr val="009AC7"/>
                </a:solidFill>
              </a:rPr>
              <a:t>Batterij</a:t>
            </a:r>
            <a:endParaRPr lang="nl-NL" sz="1600" b="1" i="0" dirty="0" smtClean="0">
              <a:solidFill>
                <a:srgbClr val="009AC7"/>
              </a:solidFill>
            </a:endParaRPr>
          </a:p>
          <a:p>
            <a:pPr marL="400050" lvl="1" indent="-228600">
              <a:spcBef>
                <a:spcPts val="225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Natte buis 625AH C/5 (met </a:t>
            </a:r>
            <a:r>
              <a:rPr lang="nl-NL" sz="1400" dirty="0" smtClean="0">
                <a:solidFill>
                  <a:srgbClr val="595959"/>
                </a:solidFill>
              </a:rPr>
              <a:t>batterij</a:t>
            </a:r>
            <a:r>
              <a:rPr lang="nl-NL" sz="1400" b="0" i="0" dirty="0" smtClean="0">
                <a:solidFill>
                  <a:srgbClr val="595959"/>
                </a:solidFill>
              </a:rPr>
              <a:t>zuivering)</a:t>
            </a:r>
          </a:p>
          <a:p>
            <a:pPr marL="400050" lvl="1" indent="-228600">
              <a:spcBef>
                <a:spcPts val="225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Natte buis 775AH C/5 (met </a:t>
            </a:r>
            <a:r>
              <a:rPr lang="nl-NL" sz="1400" dirty="0" smtClean="0">
                <a:solidFill>
                  <a:srgbClr val="595959"/>
                </a:solidFill>
              </a:rPr>
              <a:t>batterij</a:t>
            </a:r>
            <a:r>
              <a:rPr lang="nl-NL" sz="1400" b="0" i="0" dirty="0" smtClean="0">
                <a:solidFill>
                  <a:srgbClr val="595959"/>
                </a:solidFill>
              </a:rPr>
              <a:t>zuivering)</a:t>
            </a:r>
          </a:p>
          <a:p>
            <a:pPr marL="400050" lvl="1" indent="-228600">
              <a:spcBef>
                <a:spcPts val="225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Natte buis 775AH C/5 w/OC (voorbereid voor maar niet inclusief tussentijdse oplader)</a:t>
            </a:r>
          </a:p>
          <a:p>
            <a:pPr marL="400050" lvl="1" indent="-228600">
              <a:spcBef>
                <a:spcPts val="225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Natte buis 860AH C/5 (met </a:t>
            </a:r>
            <a:r>
              <a:rPr lang="nl-NL" sz="1400" dirty="0" smtClean="0">
                <a:solidFill>
                  <a:srgbClr val="595959"/>
                </a:solidFill>
              </a:rPr>
              <a:t>batterij</a:t>
            </a:r>
            <a:r>
              <a:rPr lang="nl-NL" sz="1400" b="0" i="0" dirty="0" smtClean="0">
                <a:solidFill>
                  <a:srgbClr val="595959"/>
                </a:solidFill>
              </a:rPr>
              <a:t>zuivering)</a:t>
            </a:r>
          </a:p>
          <a:p>
            <a:pPr marL="400050" lvl="1" indent="-228600">
              <a:spcBef>
                <a:spcPts val="225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Hulpset voor </a:t>
            </a:r>
            <a:r>
              <a:rPr lang="nl-NL" sz="1400" dirty="0" smtClean="0">
                <a:solidFill>
                  <a:srgbClr val="595959"/>
                </a:solidFill>
              </a:rPr>
              <a:t>batterij</a:t>
            </a:r>
            <a:r>
              <a:rPr lang="nl-NL" sz="1400" b="0" i="0" dirty="0" smtClean="0">
                <a:solidFill>
                  <a:srgbClr val="595959"/>
                </a:solidFill>
              </a:rPr>
              <a:t>aansluiting</a:t>
            </a:r>
          </a:p>
          <a:p>
            <a:pPr marL="400050" lvl="1" indent="-228600">
              <a:spcBef>
                <a:spcPts val="225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dirty="0" smtClean="0">
                <a:solidFill>
                  <a:srgbClr val="595959"/>
                </a:solidFill>
              </a:rPr>
              <a:t>Batterij</a:t>
            </a:r>
            <a:r>
              <a:rPr lang="nl-NL" sz="1400" b="0" i="0" dirty="0" smtClean="0">
                <a:solidFill>
                  <a:srgbClr val="595959"/>
                </a:solidFill>
              </a:rPr>
              <a:t>vultank (30 L)</a:t>
            </a:r>
          </a:p>
          <a:p>
            <a:pPr>
              <a:spcBef>
                <a:spcPts val="1800"/>
              </a:spcBef>
              <a:buClr>
                <a:srgbClr val="009AC7"/>
              </a:buClr>
            </a:pPr>
            <a:r>
              <a:rPr lang="nl-NL" sz="1600" b="1" dirty="0" smtClean="0">
                <a:solidFill>
                  <a:srgbClr val="009AC7"/>
                </a:solidFill>
              </a:rPr>
              <a:t>Batterij </a:t>
            </a:r>
            <a:r>
              <a:rPr lang="nl-NL" sz="1600" b="1" i="0" dirty="0" smtClean="0">
                <a:solidFill>
                  <a:srgbClr val="009AC7"/>
                </a:solidFill>
              </a:rPr>
              <a:t>wisselsysteem</a:t>
            </a:r>
          </a:p>
          <a:p>
            <a:pPr marL="400050" lvl="1" indent="-228600">
              <a:spcBef>
                <a:spcPts val="225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dirty="0" smtClean="0">
                <a:solidFill>
                  <a:srgbClr val="595959"/>
                </a:solidFill>
              </a:rPr>
              <a:t>Batterij</a:t>
            </a:r>
            <a:r>
              <a:rPr lang="nl-NL" sz="1400" b="0" i="0" dirty="0" smtClean="0">
                <a:solidFill>
                  <a:srgbClr val="595959"/>
                </a:solidFill>
              </a:rPr>
              <a:t>-uitschuifsysteem</a:t>
            </a:r>
          </a:p>
          <a:p>
            <a:pPr>
              <a:spcBef>
                <a:spcPts val="1800"/>
              </a:spcBef>
              <a:buClr>
                <a:srgbClr val="009AC7"/>
              </a:buClr>
            </a:pPr>
            <a:r>
              <a:rPr lang="nl-NL" sz="1600" b="1" i="0" dirty="0" smtClean="0">
                <a:solidFill>
                  <a:srgbClr val="009AC7"/>
                </a:solidFill>
              </a:rPr>
              <a:t>Oplader</a:t>
            </a:r>
          </a:p>
          <a:p>
            <a:pPr marL="400050" lvl="1" indent="-228600">
              <a:spcBef>
                <a:spcPts val="225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80 A 200-240 VAC 50/60 Hz 1 pk (externe lader)</a:t>
            </a:r>
          </a:p>
          <a:p>
            <a:pPr marL="400050" lvl="1" indent="-228600">
              <a:spcBef>
                <a:spcPts val="225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120 A 380-415 VAC 50/60 Hz 3 pk (externe lader)</a:t>
            </a:r>
          </a:p>
          <a:p>
            <a:pPr marL="400050" lvl="1" indent="-228600">
              <a:spcBef>
                <a:spcPts val="225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195 A 400 VAC 50/60 Hz 3 pk (externe lader)</a:t>
            </a:r>
          </a:p>
        </p:txBody>
      </p:sp>
      <p:pic>
        <p:nvPicPr>
          <p:cNvPr id="8" name="Picture 2" descr="C:\Users\war\Desktop\Thunderbolt\Image\Studio Photos\IMG_0444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42164" y="3612065"/>
            <a:ext cx="3144636" cy="236856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21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700096"/>
            <a:ext cx="9144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  <a:latin typeface="Arial" pitchFamily="18" charset="0"/>
              </a:rPr>
              <a:t>Aanbevolen voor toepassingen waarvoor wisselingen constant aan de orde zijn</a:t>
            </a:r>
          </a:p>
          <a:p>
            <a:pPr marL="285750" indent="-285750">
              <a:spcBef>
                <a:spcPts val="18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  <a:latin typeface="Arial" pitchFamily="18" charset="0"/>
              </a:rPr>
              <a:t>Geleiderollen en sterke glijders die zich over de volle lengte van het </a:t>
            </a:r>
            <a:r>
              <a:rPr lang="nl-NL" sz="1600" dirty="0" smtClean="0">
                <a:solidFill>
                  <a:srgbClr val="595959"/>
                </a:solidFill>
                <a:latin typeface="Arial" pitchFamily="18" charset="0"/>
              </a:rPr>
              <a:t>batterij</a:t>
            </a:r>
            <a:r>
              <a:rPr lang="nl-NL" sz="1600" b="0" i="0" dirty="0" smtClean="0">
                <a:solidFill>
                  <a:srgbClr val="595959"/>
                </a:solidFill>
                <a:latin typeface="Arial" pitchFamily="18" charset="0"/>
              </a:rPr>
              <a:t>compartiment uitstrekken</a:t>
            </a:r>
          </a:p>
          <a:p>
            <a:pPr marL="285750" indent="-285750">
              <a:spcBef>
                <a:spcPts val="18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  <a:latin typeface="Arial" pitchFamily="18" charset="0"/>
              </a:rPr>
              <a:t>Batterijen kunnen ook met een bovenloopkraan 50-75 mm worden opgetild en uit de zijkant </a:t>
            </a:r>
            <a:br>
              <a:rPr lang="nl-NL" sz="1600" b="0" i="0" dirty="0" smtClean="0">
                <a:solidFill>
                  <a:srgbClr val="595959"/>
                </a:solidFill>
                <a:latin typeface="Arial" pitchFamily="18" charset="0"/>
              </a:rPr>
            </a:br>
            <a:r>
              <a:rPr lang="nl-NL" sz="1600" b="0" i="0" dirty="0" smtClean="0">
                <a:solidFill>
                  <a:srgbClr val="595959"/>
                </a:solidFill>
                <a:latin typeface="Arial" pitchFamily="18" charset="0"/>
              </a:rPr>
              <a:t>van de machine worden verwijderd.</a:t>
            </a:r>
          </a:p>
        </p:txBody>
      </p:sp>
      <p:pic>
        <p:nvPicPr>
          <p:cNvPr id="8" name="Picture 9" descr="C:\Users\war\Desktop\Thunderbolt\Image\Studio Photos\IMG_0442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47156" y="3945463"/>
            <a:ext cx="3778014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 bwMode="auto">
          <a:xfrm>
            <a:off x="5391150" y="3695702"/>
            <a:ext cx="3200400" cy="1987297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endParaRPr lang="en-US" sz="440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1026" name="Picture 2" descr="C:\Users\war\AppData\Local\Microsoft\Windows\Temporary Internet Files\Content.Outlook\OYK1E261\IMG_0237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05466" y="3945463"/>
            <a:ext cx="2391277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7"/>
          <p:cNvSpPr txBox="1">
            <a:spLocks/>
          </p:cNvSpPr>
          <p:nvPr/>
        </p:nvSpPr>
        <p:spPr>
          <a:xfrm>
            <a:off x="7010400" y="2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r"/>
            <a:fld id="{0BF5C943-C3DC-48BA-A31C-B2991501F5CE}" type="slidenum">
              <a:rPr lang="en-US" sz="1100" b="0"/>
              <a:pPr algn="r"/>
              <a:t>14</a:t>
            </a:fld>
            <a:endParaRPr lang="en-US" sz="1100" b="0" dirty="0"/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986411"/>
            <a:ext cx="8229600" cy="5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nl-NL" b="0" i="0" dirty="0" smtClean="0">
                <a:solidFill>
                  <a:srgbClr val="FFFFFF"/>
                </a:solidFill>
              </a:rPr>
              <a:t>Batterij vervangen: Uitschuiven</a:t>
            </a:r>
          </a:p>
        </p:txBody>
      </p:sp>
    </p:spTree>
    <p:extLst>
      <p:ext uri="{BB962C8B-B14F-4D97-AF65-F5344CB8AC3E}">
        <p14:creationId xmlns:p14="http://schemas.microsoft.com/office/powerpoint/2010/main" val="180003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b="0" i="0" dirty="0" smtClean="0">
                <a:solidFill>
                  <a:srgbClr val="FFFFFF"/>
                </a:solidFill>
              </a:rPr>
              <a:t>Hogedrukreiniger en zuigstang voor krimpfolie</a:t>
            </a:r>
          </a:p>
        </p:txBody>
      </p:sp>
      <p:sp>
        <p:nvSpPr>
          <p:cNvPr id="5" name="Rectangle 4"/>
          <p:cNvSpPr/>
          <p:nvPr/>
        </p:nvSpPr>
        <p:spPr>
          <a:xfrm>
            <a:off x="115768" y="1883107"/>
            <a:ext cx="764710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000" b="1" i="0" dirty="0" smtClean="0">
                <a:solidFill>
                  <a:srgbClr val="009AC7"/>
                </a:solidFill>
              </a:rPr>
              <a:t>Elektrische hogedrukreiniger</a:t>
            </a:r>
          </a:p>
          <a:p>
            <a:pPr marL="432197" lvl="1" indent="-257175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Eerste elektrisch aangedreven, ingebouwde hogedrukreiniger in </a:t>
            </a:r>
            <a:br>
              <a:rPr lang="nl-NL" sz="1600" b="0" i="0" dirty="0" smtClean="0">
                <a:solidFill>
                  <a:srgbClr val="595959"/>
                </a:solidFill>
              </a:rPr>
            </a:br>
            <a:r>
              <a:rPr lang="nl-NL" sz="1600" b="0" i="0" dirty="0" smtClean="0">
                <a:solidFill>
                  <a:srgbClr val="595959"/>
                </a:solidFill>
              </a:rPr>
              <a:t>de industrie</a:t>
            </a:r>
          </a:p>
          <a:p>
            <a:pPr marL="432197" lvl="1" indent="-257175">
              <a:spcBef>
                <a:spcPts val="60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2500 psi met doorvoersnelheden tot 7,6 L/minuut levert een krachtige </a:t>
            </a:r>
            <a:br>
              <a:rPr lang="nl-NL" sz="1600" b="0" i="0" dirty="0" smtClean="0">
                <a:solidFill>
                  <a:srgbClr val="595959"/>
                </a:solidFill>
              </a:rPr>
            </a:br>
            <a:r>
              <a:rPr lang="nl-NL" sz="1600" b="0" i="0" dirty="0" smtClean="0">
                <a:solidFill>
                  <a:srgbClr val="595959"/>
                </a:solidFill>
              </a:rPr>
              <a:t>spuitstraal voor het reinigen van hardnekkig vuil op vloeren</a:t>
            </a:r>
          </a:p>
          <a:p>
            <a:pPr marL="432197" lvl="1" indent="-257175">
              <a:spcBef>
                <a:spcPts val="60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Lange spuitstraal maakt het reinigen van hoge, verticale oppervlakken </a:t>
            </a:r>
            <a:br>
              <a:rPr lang="nl-NL" sz="1600" b="0" i="0" dirty="0" smtClean="0">
                <a:solidFill>
                  <a:srgbClr val="595959"/>
                </a:solidFill>
              </a:rPr>
            </a:br>
            <a:r>
              <a:rPr lang="nl-NL" sz="1600" b="0" i="0" dirty="0" smtClean="0">
                <a:solidFill>
                  <a:srgbClr val="595959"/>
                </a:solidFill>
              </a:rPr>
              <a:t>mogelijk</a:t>
            </a:r>
          </a:p>
          <a:p>
            <a:pPr marL="432197" lvl="1" indent="-257175">
              <a:spcBef>
                <a:spcPts val="60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Elimineert de noodzaak voor een aparte hogedrukreiniger</a:t>
            </a:r>
          </a:p>
          <a:p>
            <a:pPr marL="432197" lvl="1" indent="-257175">
              <a:spcBef>
                <a:spcPts val="60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Het wateropvangsysteem van de machine maakt het verwijderen van vuil </a:t>
            </a:r>
            <a:br>
              <a:rPr lang="nl-NL" sz="1600" b="0" i="0" dirty="0" smtClean="0">
                <a:solidFill>
                  <a:srgbClr val="595959"/>
                </a:solidFill>
              </a:rPr>
            </a:br>
            <a:r>
              <a:rPr lang="nl-NL" sz="1600" b="0" i="0" dirty="0" smtClean="0">
                <a:solidFill>
                  <a:srgbClr val="595959"/>
                </a:solidFill>
              </a:rPr>
              <a:t>water snel en eenvoudig</a:t>
            </a:r>
          </a:p>
          <a:p>
            <a:pPr>
              <a:spcBef>
                <a:spcPts val="4800"/>
              </a:spcBef>
            </a:pPr>
            <a:r>
              <a:rPr lang="nl-NL" sz="2000" b="1" i="0" dirty="0" smtClean="0">
                <a:solidFill>
                  <a:srgbClr val="009AC7"/>
                </a:solidFill>
              </a:rPr>
              <a:t>Zuigstang</a:t>
            </a:r>
          </a:p>
          <a:p>
            <a:pPr marL="428625" lvl="1" indent="-257175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Verbeterde productiviteit door snel rondzwervend restvuil, </a:t>
            </a:r>
          </a:p>
          <a:p>
            <a:pPr marL="171450" lvl="1">
              <a:spcBef>
                <a:spcPts val="0"/>
              </a:spcBef>
              <a:buClr>
                <a:srgbClr val="009AC7"/>
              </a:buClr>
            </a:pPr>
            <a:r>
              <a:rPr lang="nl-NL" sz="1600" dirty="0" smtClean="0">
                <a:solidFill>
                  <a:srgbClr val="595959"/>
                </a:solidFill>
              </a:rPr>
              <a:t>      </a:t>
            </a:r>
            <a:r>
              <a:rPr lang="nl-NL" sz="1600" b="0" i="0" dirty="0" smtClean="0">
                <a:solidFill>
                  <a:srgbClr val="595959"/>
                </a:solidFill>
              </a:rPr>
              <a:t>zoals krimpfolie, op te zuigen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382271"/>
            <a:ext cx="9144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500" b="1" i="0" dirty="0" smtClean="0">
                <a:solidFill>
                  <a:srgbClr val="009AC7"/>
                </a:solidFill>
              </a:rPr>
              <a:t>Speciale inbouwapparatuur voor efficiëntie en een verbeterde reiniging</a:t>
            </a:r>
          </a:p>
        </p:txBody>
      </p:sp>
      <p:pic>
        <p:nvPicPr>
          <p:cNvPr id="6" name="Picture 5" descr="A piece of luggage  Description generated with high confidence">
            <a:extLst>
              <a:ext uri="{FF2B5EF4-FFF2-40B4-BE49-F238E27FC236}">
                <a16:creationId xmlns:a16="http://schemas.microsoft.com/office/drawing/2014/main" id="{D855E01F-A4DB-4996-8B4B-6870AF2CA5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3"/>
          <a:stretch/>
        </p:blipFill>
        <p:spPr>
          <a:xfrm>
            <a:off x="6738150" y="2111132"/>
            <a:ext cx="2299628" cy="1371600"/>
          </a:xfrm>
          <a:prstGeom prst="rect">
            <a:avLst/>
          </a:prstGeom>
        </p:spPr>
      </p:pic>
      <p:pic>
        <p:nvPicPr>
          <p:cNvPr id="9" name="Picture 8" descr="A picture containing car, truck, cake, lawn mower  Description generated with very high confidence">
            <a:extLst>
              <a:ext uri="{FF2B5EF4-FFF2-40B4-BE49-F238E27FC236}">
                <a16:creationId xmlns:a16="http://schemas.microsoft.com/office/drawing/2014/main" id="{836B1646-C617-4222-83CD-24D0C6290D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8" r="5596"/>
          <a:stretch/>
        </p:blipFill>
        <p:spPr>
          <a:xfrm>
            <a:off x="6872911" y="4434200"/>
            <a:ext cx="2151035" cy="172864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948428" y="1904132"/>
            <a:ext cx="11127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b="1" i="0" dirty="0" smtClean="0">
                <a:solidFill>
                  <a:srgbClr val="000000"/>
                </a:solidFill>
              </a:rPr>
              <a:t>Hogedrukreiniger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698" y="4425795"/>
            <a:ext cx="8497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b="1" i="0" dirty="0" smtClean="0">
                <a:solidFill>
                  <a:srgbClr val="000000"/>
                </a:solidFill>
              </a:rPr>
              <a:t>Zuigstang</a:t>
            </a:r>
          </a:p>
        </p:txBody>
      </p:sp>
    </p:spTree>
    <p:extLst>
      <p:ext uri="{BB962C8B-B14F-4D97-AF65-F5344CB8AC3E}">
        <p14:creationId xmlns:p14="http://schemas.microsoft.com/office/powerpoint/2010/main" val="267498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5C943-C3DC-48BA-A31C-B2991501F5CE}" type="slidenum">
              <a:rPr lang="en-US"/>
              <a:pPr/>
              <a:t>16</a:t>
            </a:fld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7304051" y="6570084"/>
            <a:ext cx="1839951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00" b="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30758" y="1599588"/>
            <a:ext cx="611764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70000"/>
            </a:pPr>
            <a:r>
              <a:rPr lang="nl-NL" sz="2000" b="1" i="0" dirty="0" smtClean="0">
                <a:solidFill>
                  <a:srgbClr val="009AC7"/>
                </a:solidFill>
              </a:rPr>
              <a:t>Bevestigingspunt voor zuigstang</a:t>
            </a:r>
          </a:p>
          <a:p>
            <a:pPr marL="742950" indent="-285750">
              <a:spcBef>
                <a:spcPts val="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Zorgt voor gemakkelijk en snel opzuigen van gemorste water</a:t>
            </a:r>
          </a:p>
          <a:p>
            <a:pPr marL="742950" indent="-285750">
              <a:spcBef>
                <a:spcPts val="60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Handige opbergstang in lade boven het </a:t>
            </a:r>
            <a:r>
              <a:rPr lang="nl-NL" sz="1600" dirty="0" smtClean="0">
                <a:solidFill>
                  <a:srgbClr val="595959"/>
                </a:solidFill>
              </a:rPr>
              <a:t>batterij</a:t>
            </a:r>
            <a:r>
              <a:rPr lang="nl-NL" sz="1600" b="0" i="0" dirty="0" smtClean="0">
                <a:solidFill>
                  <a:srgbClr val="595959"/>
                </a:solidFill>
              </a:rPr>
              <a:t>compartiment</a:t>
            </a:r>
          </a:p>
          <a:p>
            <a:pPr marL="742950" indent="-285750">
              <a:spcBef>
                <a:spcPts val="60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Biedt toegang tot moeilijk bereikbare locaties, zoals onder banken, stellingen en rondom obstakels </a:t>
            </a:r>
          </a:p>
          <a:p>
            <a:pPr>
              <a:spcBef>
                <a:spcPts val="1800"/>
              </a:spcBef>
              <a:buSzPct val="70000"/>
            </a:pPr>
            <a:r>
              <a:rPr lang="nl-NL" sz="2000" b="1" i="0" dirty="0" smtClean="0">
                <a:solidFill>
                  <a:srgbClr val="009AC7"/>
                </a:solidFill>
              </a:rPr>
              <a:t>Bevestiging voor spuitslang</a:t>
            </a:r>
          </a:p>
          <a:p>
            <a:pPr marL="742950" indent="-285750">
              <a:spcBef>
                <a:spcPts val="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Voor gemakkelijk en snel schoonspuiten en opruimen</a:t>
            </a:r>
          </a:p>
          <a:p>
            <a:pPr marL="742950" indent="-285750">
              <a:spcBef>
                <a:spcPts val="60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Door het water uit de schoonwatertank te gebruiken, hoeft de gebruiker niet meer in de buurt van een schoonwatervoorziening te zijn</a:t>
            </a:r>
          </a:p>
          <a:p>
            <a:pPr marL="742950" indent="-285750">
              <a:spcBef>
                <a:spcPts val="60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Wordt achter de deur opgeborgen voor gemakkelijke toegang</a:t>
            </a:r>
          </a:p>
          <a:p>
            <a:pPr>
              <a:spcBef>
                <a:spcPts val="1800"/>
              </a:spcBef>
              <a:buSzPct val="70000"/>
            </a:pPr>
            <a:r>
              <a:rPr lang="nl-NL" sz="2000" b="1" i="0" dirty="0" smtClean="0">
                <a:solidFill>
                  <a:srgbClr val="009AC7"/>
                </a:solidFill>
              </a:rPr>
              <a:t>Opstapje naar vuilwatertank</a:t>
            </a:r>
          </a:p>
          <a:p>
            <a:pPr marL="742950" indent="-285750">
              <a:spcBef>
                <a:spcPts val="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Voor gemakkelijke toegang om de vuilwatertank te inspecteren en te reinigen</a:t>
            </a:r>
          </a:p>
        </p:txBody>
      </p:sp>
      <p:pic>
        <p:nvPicPr>
          <p:cNvPr id="7171" name="Picture 3" descr="C:\Users\war\Desktop\Thunderbolt\Image\Studio Photos\IMG_0184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75776" y="1994610"/>
            <a:ext cx="1286669" cy="803099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war\Desktop\Thunderbolt\Image\Studio Photos\IMG_0270.jpg"/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30793" y="1775357"/>
            <a:ext cx="1362660" cy="142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 bwMode="auto">
          <a:xfrm flipH="1" flipV="1">
            <a:off x="7083473" y="-41137"/>
            <a:ext cx="478972" cy="2036842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cxnSpLocks/>
          </p:cNvCxnSpPr>
          <p:nvPr/>
        </p:nvCxnSpPr>
        <p:spPr bwMode="auto">
          <a:xfrm flipH="1" flipV="1">
            <a:off x="6919110" y="2498979"/>
            <a:ext cx="842060" cy="217025"/>
          </a:xfrm>
          <a:prstGeom prst="straightConnector1">
            <a:avLst/>
          </a:pr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7172" name="Picture 4" descr="C:\Users\war\Desktop\Thunderbolt\Image\Studio Photos\IMG_0177.jpg"/>
          <p:cNvPicPr>
            <a:picLocks noChangeAspect="1" noChangeArrowheads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657"/>
          <a:stretch/>
        </p:blipFill>
        <p:spPr bwMode="auto">
          <a:xfrm>
            <a:off x="7264033" y="3578231"/>
            <a:ext cx="1936613" cy="142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war\Desktop\Thunderbolt\Image\Studio Photos\IMG_0179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26301" y="3775499"/>
            <a:ext cx="945519" cy="91822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Arrow Connector 36"/>
          <p:cNvCxnSpPr>
            <a:cxnSpLocks/>
          </p:cNvCxnSpPr>
          <p:nvPr/>
        </p:nvCxnSpPr>
        <p:spPr bwMode="auto">
          <a:xfrm flipV="1">
            <a:off x="6661736" y="3902504"/>
            <a:ext cx="1065655" cy="242581"/>
          </a:xfrm>
          <a:prstGeom prst="straightConnector1">
            <a:avLst/>
          </a:pr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itle 1"/>
          <p:cNvSpPr txBox="1">
            <a:spLocks/>
          </p:cNvSpPr>
          <p:nvPr/>
        </p:nvSpPr>
        <p:spPr bwMode="auto">
          <a:xfrm>
            <a:off x="457200" y="986411"/>
            <a:ext cx="8229600" cy="5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nl-NL" b="0" i="0" dirty="0" smtClean="0">
                <a:solidFill>
                  <a:srgbClr val="FFFFFF"/>
                </a:solidFill>
              </a:rPr>
              <a:t>Opzetstukken voor zuigstang en spuitslang</a:t>
            </a:r>
          </a:p>
        </p:txBody>
      </p:sp>
      <p:pic>
        <p:nvPicPr>
          <p:cNvPr id="13" name="Picture 6" descr="C:\Users\war\Desktop\Thunderbolt\Image\Studio Photos\IMG_0441.jpg">
            <a:extLst>
              <a:ext uri="{FF2B5EF4-FFF2-40B4-BE49-F238E27FC236}">
                <a16:creationId xmlns:a16="http://schemas.microsoft.com/office/drawing/2014/main" id="{0B5945BC-7FBE-4B90-AA95-FEFE2A943A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07388" y="5250660"/>
            <a:ext cx="1618317" cy="145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7811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 txBox="1">
            <a:spLocks/>
          </p:cNvSpPr>
          <p:nvPr/>
        </p:nvSpPr>
        <p:spPr>
          <a:xfrm>
            <a:off x="7304051" y="6570084"/>
            <a:ext cx="1839951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00" b="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0" y="1691743"/>
            <a:ext cx="8990252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70000"/>
            </a:pPr>
            <a:r>
              <a:rPr lang="nl-NL" sz="2400" b="0" i="0" dirty="0" smtClean="0">
                <a:solidFill>
                  <a:srgbClr val="009AC7"/>
                </a:solidFill>
              </a:rPr>
              <a:t>ec-H2O</a:t>
            </a:r>
            <a:r>
              <a:rPr lang="en-US" sz="2400" dirty="0" smtClean="0">
                <a:solidFill>
                  <a:srgbClr val="009AC7"/>
                </a:solidFill>
              </a:rPr>
              <a:t>™</a:t>
            </a:r>
            <a:r>
              <a:rPr lang="nl-NL" sz="2400" b="0" i="0" dirty="0" smtClean="0">
                <a:solidFill>
                  <a:srgbClr val="009AC7"/>
                </a:solidFill>
              </a:rPr>
              <a:t>-reinigingstechnologie: </a:t>
            </a:r>
          </a:p>
          <a:p>
            <a:pPr marL="742950" indent="-285750"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Reinigingstechnologie zonder reinigingsmiddelen biedt doeltreffende reinigingsresultaten</a:t>
            </a:r>
          </a:p>
          <a:p>
            <a:pPr marL="742950" indent="-285750">
              <a:spcBef>
                <a:spcPts val="60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Schrob tot 3 keer langer op één volle schoonwatertank versus conventioneel schrobben </a:t>
            </a:r>
          </a:p>
          <a:p>
            <a:pPr marL="742950" indent="-285750">
              <a:spcBef>
                <a:spcPts val="60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Verlaag met ec-H2O™ de kosten door het elimineren van dure reinigingsmiddelen</a:t>
            </a:r>
          </a:p>
          <a:p>
            <a:pPr marL="742950" indent="-285750">
              <a:spcBef>
                <a:spcPts val="60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Reinigen met minder water leidt tot minder leeg-/vulcycli</a:t>
            </a:r>
          </a:p>
          <a:p>
            <a:pPr marL="742950" indent="-285750">
              <a:spcBef>
                <a:spcPts val="60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Er blijven geen resten van reinigingsmiddelen achter waardoor het risico op uitglijden en vallen tot een minimum beperkt wordt</a:t>
            </a:r>
          </a:p>
          <a:p>
            <a:pPr marL="742950" indent="-285750">
              <a:spcBef>
                <a:spcPts val="60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NSF-certificering betekent dat ec-H2O veilig kan worden gebruikt in voedselverwerkende bedrijven</a:t>
            </a:r>
          </a:p>
          <a:p>
            <a:pPr marL="457200"/>
            <a:endParaRPr lang="en-US" sz="1600" dirty="0">
              <a:solidFill>
                <a:schemeClr val="bg2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5" t="20837" r="7522" b="19981"/>
          <a:stretch/>
        </p:blipFill>
        <p:spPr>
          <a:xfrm>
            <a:off x="2339069" y="5345043"/>
            <a:ext cx="2089255" cy="638097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457200" y="986411"/>
            <a:ext cx="8229600" cy="5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nl-NL" b="0" i="0" dirty="0" smtClean="0">
                <a:solidFill>
                  <a:srgbClr val="FFFFFF"/>
                </a:solidFill>
              </a:rPr>
              <a:t>ec-H2O™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2085" y="5206891"/>
            <a:ext cx="565393" cy="914400"/>
          </a:xfrm>
          <a:prstGeom prst="rect">
            <a:avLst/>
          </a:prstGeom>
          <a:ln>
            <a:noFill/>
          </a:ln>
          <a:effectLst>
            <a:outerShdw blurRad="152400" dist="762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2739" y="5206891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6316084"/>
            <a:ext cx="9137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BE" sz="1000" dirty="0"/>
              <a:t>* ec-H2O NanoClean™ technologie is niet ontworpen voor alle soorten vuil, zoals vuil dat een hoge concentratie vetten en oliën bevat</a:t>
            </a:r>
            <a:r>
              <a:rPr lang="nl-BE" sz="1000" dirty="0"/>
              <a:t>. </a:t>
            </a:r>
            <a:r>
              <a:rPr lang="nl-BE" sz="1000" dirty="0"/>
              <a:t>Afhankelijk van het soort vuil is het mogelijk dat conventionele chemische reinigingsmiddelen noodzakelijk zijn.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821801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:\Users\war\Desktop\Thunderbolt\Image\Studio Photos\IMG_0278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98625" y="5041735"/>
            <a:ext cx="889383" cy="146304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lide Number Placeholder 7"/>
          <p:cNvSpPr txBox="1">
            <a:spLocks/>
          </p:cNvSpPr>
          <p:nvPr/>
        </p:nvSpPr>
        <p:spPr>
          <a:xfrm>
            <a:off x="7010400" y="2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r"/>
            <a:fld id="{0BF5C943-C3DC-48BA-A31C-B2991501F5CE}" type="slidenum">
              <a:rPr lang="en-US" sz="1100" b="0"/>
              <a:pPr algn="r"/>
              <a:t>18</a:t>
            </a:fld>
            <a:endParaRPr lang="en-US" sz="1100" b="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48438" y="1427440"/>
            <a:ext cx="1386157" cy="538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20529" y="6501729"/>
            <a:ext cx="25569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0" i="0" dirty="0" smtClean="0">
                <a:solidFill>
                  <a:srgbClr val="595959"/>
                </a:solidFill>
              </a:rPr>
              <a:t>Standaard bedieningselementen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 bwMode="auto">
          <a:xfrm>
            <a:off x="457200" y="986411"/>
            <a:ext cx="8229600" cy="5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nl-NL" b="0" i="0" dirty="0" smtClean="0">
                <a:solidFill>
                  <a:srgbClr val="FFFFFF"/>
                </a:solidFill>
              </a:rPr>
              <a:t>ec-H2O™ met Severe Environment ™ (SE)-schakelaar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2944" y="1757394"/>
            <a:ext cx="879811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SE is een doseerapparaat voor reinigingsmiddelen dat optioneel is op ec-H2O-machines</a:t>
            </a:r>
          </a:p>
          <a:p>
            <a:pPr marL="285750" indent="-285750">
              <a:spcBef>
                <a:spcPts val="12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Verhoogt automatisch de waterstroom en de neerwaartse druk tot het maximale niveau</a:t>
            </a:r>
          </a:p>
          <a:p>
            <a:pPr marL="285750" indent="-285750">
              <a:spcBef>
                <a:spcPts val="12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Schakelt gemakkelijk over naar conventioneel schrobben om vloeren te reinigen waarvoor </a:t>
            </a:r>
            <a:br>
              <a:rPr lang="nl-NL" sz="1600" b="0" i="0" dirty="0" smtClean="0">
                <a:solidFill>
                  <a:srgbClr val="595959"/>
                </a:solidFill>
              </a:rPr>
            </a:br>
            <a:r>
              <a:rPr lang="nl-NL" sz="1600" b="0" i="0" dirty="0" smtClean="0">
                <a:solidFill>
                  <a:srgbClr val="595959"/>
                </a:solidFill>
              </a:rPr>
              <a:t>Ec-H2O niet geschikt is om te reinigen</a:t>
            </a:r>
          </a:p>
          <a:p>
            <a:pPr marL="285750" indent="-285750">
              <a:spcBef>
                <a:spcPts val="12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Reinigingsmiddelen worden rechtstreeks naar de schrobkop geleid, ter bescherming van </a:t>
            </a:r>
            <a:br>
              <a:rPr lang="nl-NL" sz="1600" b="0" i="0" dirty="0" smtClean="0">
                <a:solidFill>
                  <a:srgbClr val="595959"/>
                </a:solidFill>
              </a:rPr>
            </a:br>
            <a:r>
              <a:rPr lang="nl-NL" sz="1600" b="0" i="0" dirty="0" smtClean="0">
                <a:solidFill>
                  <a:srgbClr val="595959"/>
                </a:solidFill>
              </a:rPr>
              <a:t>de ec-H2O-module</a:t>
            </a:r>
          </a:p>
          <a:p>
            <a:pPr marL="285750" indent="-285750">
              <a:spcBef>
                <a:spcPts val="12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Twee instellingen: 30 sec voor smetteloos reinigen en continue doorstroming</a:t>
            </a:r>
          </a:p>
          <a:p>
            <a:pPr marL="285750" indent="-285750">
              <a:spcBef>
                <a:spcPts val="12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Instelbare mengverhouding</a:t>
            </a:r>
          </a:p>
          <a:p>
            <a:pPr marL="285750" indent="-285750">
              <a:spcBef>
                <a:spcPts val="12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6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1264532" y="5041735"/>
            <a:ext cx="2240449" cy="1463040"/>
            <a:chOff x="124917" y="1257258"/>
            <a:chExt cx="4012270" cy="2506471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917" y="1257258"/>
              <a:ext cx="4012270" cy="2476123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9904" y="3322638"/>
              <a:ext cx="661903" cy="441091"/>
            </a:xfrm>
            <a:prstGeom prst="rect">
              <a:avLst/>
            </a:prstGeom>
          </p:spPr>
        </p:pic>
      </p:grpSp>
      <p:sp>
        <p:nvSpPr>
          <p:cNvPr id="18" name="Down Arrow 17"/>
          <p:cNvSpPr/>
          <p:nvPr/>
        </p:nvSpPr>
        <p:spPr>
          <a:xfrm>
            <a:off x="2241454" y="4725014"/>
            <a:ext cx="286603" cy="368437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241169" y="4640241"/>
            <a:ext cx="1091821" cy="268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100" b="1" i="0" dirty="0" smtClean="0">
                <a:solidFill>
                  <a:srgbClr val="000000"/>
                </a:solidFill>
              </a:rPr>
              <a:t>SE-knop</a:t>
            </a:r>
          </a:p>
        </p:txBody>
      </p:sp>
      <p:sp>
        <p:nvSpPr>
          <p:cNvPr id="1024" name="TextBox 1023"/>
          <p:cNvSpPr txBox="1"/>
          <p:nvPr/>
        </p:nvSpPr>
        <p:spPr>
          <a:xfrm>
            <a:off x="1538088" y="6484370"/>
            <a:ext cx="167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0" i="0" dirty="0" smtClean="0">
                <a:solidFill>
                  <a:srgbClr val="595959"/>
                </a:solidFill>
              </a:rPr>
              <a:t>Pro-Panel™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97837" y="5918464"/>
            <a:ext cx="1091821" cy="268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100" b="1" i="0" dirty="0" smtClean="0">
                <a:solidFill>
                  <a:srgbClr val="000000"/>
                </a:solidFill>
              </a:rPr>
              <a:t>SE-knop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89658" y="6520747"/>
            <a:ext cx="2309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0" i="0" dirty="0" smtClean="0">
                <a:solidFill>
                  <a:srgbClr val="595959"/>
                </a:solidFill>
              </a:rPr>
              <a:t>Tank voor reinigingsmiddel</a:t>
            </a:r>
          </a:p>
        </p:txBody>
      </p:sp>
      <p:pic>
        <p:nvPicPr>
          <p:cNvPr id="7" name="Picture 6" descr="A picture containing car  Description generated with very high confidence">
            <a:extLst>
              <a:ext uri="{FF2B5EF4-FFF2-40B4-BE49-F238E27FC236}">
                <a16:creationId xmlns:a16="http://schemas.microsoft.com/office/drawing/2014/main" id="{F0D30E79-744C-47EA-A696-87E75D5B3A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9" t="4687" r="11616" b="16179"/>
          <a:stretch/>
        </p:blipFill>
        <p:spPr>
          <a:xfrm>
            <a:off x="3899618" y="5041735"/>
            <a:ext cx="1471786" cy="1463040"/>
          </a:xfrm>
          <a:prstGeom prst="rect">
            <a:avLst/>
          </a:prstGeom>
        </p:spPr>
      </p:pic>
      <p:sp>
        <p:nvSpPr>
          <p:cNvPr id="34" name="Down Arrow 33"/>
          <p:cNvSpPr/>
          <p:nvPr/>
        </p:nvSpPr>
        <p:spPr>
          <a:xfrm rot="5400000">
            <a:off x="5265095" y="5791121"/>
            <a:ext cx="280486" cy="910645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3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457200" y="986411"/>
            <a:ext cx="8229600" cy="5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dirty="0"/>
              <a:t>ES</a:t>
            </a:r>
            <a:r>
              <a:rPr lang="en-US" dirty="0">
                <a:latin typeface="Calibri" panose="020F0502020204030204" pitchFamily="34" charset="0"/>
              </a:rPr>
              <a:t>® </a:t>
            </a:r>
            <a:r>
              <a:rPr lang="nl-NL" b="0" i="0" dirty="0" smtClean="0">
                <a:solidFill>
                  <a:srgbClr val="FFFFFF"/>
                </a:solidFill>
              </a:rPr>
              <a:t>uitgebreid schrobben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2991654"/>
            <a:ext cx="7615451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2400" b="0" i="0" dirty="0" smtClean="0">
                <a:solidFill>
                  <a:srgbClr val="595959"/>
                </a:solidFill>
              </a:rPr>
              <a:t>Gebruikt reinigingsmiddelen opnieuw</a:t>
            </a:r>
          </a:p>
          <a:p>
            <a:pPr marL="285750" indent="-285750">
              <a:spcBef>
                <a:spcPts val="180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2400" b="0" i="0" dirty="0" smtClean="0">
                <a:solidFill>
                  <a:srgbClr val="595959"/>
                </a:solidFill>
              </a:rPr>
              <a:t>Vergroot de operationele inzetbaarheid en verbeter de productiviteit door vloeren te schrobben met 66% minder reinigingsmiddel dan met traditionele reinigingsmethoden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04" y="1655580"/>
            <a:ext cx="2008047" cy="8405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54782" y="1568674"/>
            <a:ext cx="307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6008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147802" y="1925059"/>
            <a:ext cx="5996200" cy="4645025"/>
          </a:xfrm>
        </p:spPr>
        <p:txBody>
          <a:bodyPr/>
          <a:lstStyle/>
          <a:p>
            <a:pPr>
              <a:spcBef>
                <a:spcPts val="5400"/>
              </a:spcBef>
            </a:pPr>
            <a:r>
              <a:rPr lang="nl-NL" sz="1800" b="1" i="0" dirty="0" smtClean="0">
                <a:solidFill>
                  <a:srgbClr val="009AC7"/>
                </a:solidFill>
              </a:rPr>
              <a:t>Instelbare afvoermanchet</a:t>
            </a:r>
            <a:r>
              <a:rPr lang="nl-NL" sz="1800" b="0" i="0" dirty="0" smtClean="0">
                <a:solidFill>
                  <a:srgbClr val="009AC7"/>
                </a:solidFill>
              </a:rPr>
              <a:t> </a:t>
            </a:r>
            <a:r>
              <a:rPr lang="nl-NL" sz="1800" b="1" i="0" dirty="0" smtClean="0">
                <a:solidFill>
                  <a:srgbClr val="009AC7"/>
                </a:solidFill>
              </a:rPr>
              <a:t>regelt de waterstroom</a:t>
            </a:r>
            <a:r>
              <a:rPr lang="nl-NL" sz="1600" b="0" i="0" dirty="0" smtClean="0">
                <a:solidFill>
                  <a:srgbClr val="009AC7"/>
                </a:solidFill>
              </a:rPr>
              <a:t> </a:t>
            </a:r>
          </a:p>
          <a:p>
            <a:pPr marL="461963" lvl="1" indent="-2270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Vermijdt met gemak slordig reinigen en overstroming </a:t>
            </a:r>
          </a:p>
          <a:p>
            <a:pPr marL="461963" lvl="1" indent="-2270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Stem de waterdoorvoer af op de aanwezige voorzieningen voor waterafvoer (d.w.z. afvoergoot, afvoerputjes, enz.) </a:t>
            </a:r>
          </a:p>
          <a:p>
            <a:pPr marL="461963" lvl="1" indent="-2270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Gemonteerd op zowel de schoon- als vuilwatertanks</a:t>
            </a:r>
          </a:p>
          <a:p>
            <a:pPr>
              <a:spcBef>
                <a:spcPts val="10200"/>
              </a:spcBef>
            </a:pPr>
            <a:r>
              <a:rPr lang="nl-NL" sz="1800" b="1" i="0" dirty="0" smtClean="0">
                <a:solidFill>
                  <a:srgbClr val="009AC7"/>
                </a:solidFill>
              </a:rPr>
              <a:t>Met automatisch aanvullen kunt u de tank gemakkelijk vullen</a:t>
            </a:r>
          </a:p>
          <a:p>
            <a:pPr marL="461963" lvl="1" indent="-2270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Vult de schoonwatertank en schakelt de watertoevoer uit wanneer de tank vol is</a:t>
            </a:r>
          </a:p>
          <a:p>
            <a:pPr marL="461963" lvl="1" indent="-22701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Hiermee kan de gebruiker iets anders doen tijdens het vullen van de schoonwatertank </a:t>
            </a:r>
          </a:p>
          <a:p>
            <a:endParaRPr lang="en-US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9" name="Picture 2" descr="C:\Users\war\Desktop\Thunderbolt\Image\Studio Photos\IMG_049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925059"/>
            <a:ext cx="25146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war\Desktop\Thunderbolt\Image\Studio Photos\IMG_0169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4311151"/>
            <a:ext cx="2514600" cy="167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/>
          <p:cNvSpPr txBox="1">
            <a:spLocks/>
          </p:cNvSpPr>
          <p:nvPr/>
        </p:nvSpPr>
        <p:spPr>
          <a:xfrm>
            <a:off x="7010400" y="2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r"/>
            <a:fld id="{0BF5C943-C3DC-48BA-A31C-B2991501F5CE}" type="slidenum">
              <a:rPr lang="en-US" sz="1100" b="0"/>
              <a:pPr algn="r"/>
              <a:t>20</a:t>
            </a:fld>
            <a:endParaRPr lang="en-US" sz="11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b="0" i="0" dirty="0" smtClean="0">
                <a:solidFill>
                  <a:srgbClr val="FFFFFF"/>
                </a:solidFill>
              </a:rPr>
              <a:t>Manchetten voor automatisch vullen en afvoeren</a:t>
            </a:r>
          </a:p>
        </p:txBody>
      </p:sp>
    </p:spTree>
    <p:extLst>
      <p:ext uri="{BB962C8B-B14F-4D97-AF65-F5344CB8AC3E}">
        <p14:creationId xmlns:p14="http://schemas.microsoft.com/office/powerpoint/2010/main" val="227628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5C943-C3DC-48BA-A31C-B2991501F5CE}" type="slidenum">
              <a:rPr lang="en-US"/>
              <a:pPr/>
              <a:t>21</a:t>
            </a:fld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7304051" y="6570084"/>
            <a:ext cx="1839951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00" b="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2246" y="1980638"/>
            <a:ext cx="486688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3550" indent="-285750">
              <a:spcBef>
                <a:spcPts val="24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2000" b="0" i="0" dirty="0" smtClean="0">
                <a:solidFill>
                  <a:srgbClr val="595959"/>
                </a:solidFill>
              </a:rPr>
              <a:t>Het ontwerp van de stuurinrichting aan de voorkant trekt de machine weg van de muur </a:t>
            </a:r>
          </a:p>
          <a:p>
            <a:pPr marL="463550" indent="-285750">
              <a:spcBef>
                <a:spcPts val="24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2000" b="0" i="0" dirty="0" smtClean="0">
                <a:solidFill>
                  <a:srgbClr val="595959"/>
                </a:solidFill>
              </a:rPr>
              <a:t>De voorwielaandrijving van de machine werkt op droge vloeren versus natte vloeren</a:t>
            </a:r>
          </a:p>
          <a:p>
            <a:pPr marL="463550" indent="-285750">
              <a:spcBef>
                <a:spcPts val="24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2000" b="0" i="0" dirty="0" smtClean="0">
                <a:solidFill>
                  <a:srgbClr val="595959"/>
                </a:solidFill>
              </a:rPr>
              <a:t>Geeft gebruikers vertrouwen in volle ruimtes en langs muren, stellingen en apparatuur</a:t>
            </a:r>
          </a:p>
          <a:p>
            <a:pPr marL="463550" indent="-285750">
              <a:spcBef>
                <a:spcPts val="2400"/>
              </a:spcBef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2000" b="0" i="0" dirty="0" smtClean="0">
                <a:solidFill>
                  <a:srgbClr val="595959"/>
                </a:solidFill>
              </a:rPr>
              <a:t>Kan de veegborstel aan de zijkant met vertrouwen langs pallets te bewegen</a:t>
            </a:r>
          </a:p>
          <a:p>
            <a:pPr marL="742950" indent="-285750">
              <a:spcBef>
                <a:spcPts val="24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 flipV="1">
            <a:off x="7126514" y="333829"/>
            <a:ext cx="478972" cy="2036842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0595" y="1980638"/>
            <a:ext cx="4075646" cy="35797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63053" y="5519061"/>
            <a:ext cx="18250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0" i="0" dirty="0" smtClean="0">
                <a:solidFill>
                  <a:srgbClr val="000000"/>
                </a:solidFill>
              </a:rPr>
              <a:t>Voorwielaandrijving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57507" y="5519061"/>
            <a:ext cx="18250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0" i="0" dirty="0" smtClean="0">
                <a:solidFill>
                  <a:srgbClr val="000000"/>
                </a:solidFill>
              </a:rPr>
              <a:t>Achterwielaandrijving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457200" y="991215"/>
            <a:ext cx="8229600" cy="5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nl-NL" b="0" i="0" dirty="0" smtClean="0">
                <a:solidFill>
                  <a:srgbClr val="FFFFFF"/>
                </a:solidFill>
              </a:rPr>
              <a:t>Voorwielaandrijving en besturing</a:t>
            </a:r>
          </a:p>
        </p:txBody>
      </p:sp>
    </p:spTree>
    <p:extLst>
      <p:ext uri="{BB962C8B-B14F-4D97-AF65-F5344CB8AC3E}">
        <p14:creationId xmlns:p14="http://schemas.microsoft.com/office/powerpoint/2010/main" val="24118276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5C943-C3DC-48BA-A31C-B2991501F5CE}" type="slidenum">
              <a:rPr lang="en-US"/>
              <a:pPr/>
              <a:t>22</a:t>
            </a:fld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7188503" y="5321726"/>
            <a:ext cx="1839951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00" b="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4D4F53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94672" y="1733064"/>
            <a:ext cx="6168306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70000"/>
            </a:pPr>
            <a:r>
              <a:rPr lang="nl-NL" sz="2000" b="1" i="0" dirty="0" smtClean="0">
                <a:solidFill>
                  <a:srgbClr val="009AC7"/>
                </a:solidFill>
              </a:rPr>
              <a:t>Stille werking </a:t>
            </a:r>
            <a:r>
              <a:rPr lang="nl-NL" sz="2000" b="1" dirty="0">
                <a:solidFill>
                  <a:srgbClr val="009AC7"/>
                </a:solidFill>
              </a:rPr>
              <a:t>-</a:t>
            </a:r>
            <a:r>
              <a:rPr lang="nl-NL" sz="2000" b="1" i="0" dirty="0" smtClean="0">
                <a:solidFill>
                  <a:srgbClr val="009AC7"/>
                </a:solidFill>
              </a:rPr>
              <a:t> 75 dBA: </a:t>
            </a:r>
          </a:p>
          <a:p>
            <a:pPr marL="519113" indent="-285750"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Door de stille werking kan er altijd gereinigd worden</a:t>
            </a:r>
          </a:p>
          <a:p>
            <a:pPr marL="519113" indent="-285750">
              <a:spcBef>
                <a:spcPts val="60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Reinig overdag en reduceer de noodzaak voor reinigen buiten kantoortijden</a:t>
            </a:r>
          </a:p>
          <a:p>
            <a:pPr marL="519113" indent="-285750">
              <a:spcBef>
                <a:spcPts val="60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Ventilatoren bevinden zich achter de gebruiker </a:t>
            </a:r>
          </a:p>
          <a:p>
            <a:pPr marL="519113" indent="-285750">
              <a:spcBef>
                <a:spcPts val="600"/>
              </a:spcBef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Ventilatoren achter de deur van het zijpaneel fungeren als een spruitstuk voor koeling en geluidsdemping</a:t>
            </a:r>
          </a:p>
          <a:p>
            <a:pPr lvl="0">
              <a:spcBef>
                <a:spcPts val="1200"/>
              </a:spcBef>
              <a:buSzPct val="70000"/>
            </a:pPr>
            <a:r>
              <a:rPr lang="nl-NL" sz="2000" b="1" i="0" dirty="0" smtClean="0">
                <a:solidFill>
                  <a:srgbClr val="009AC7"/>
                </a:solidFill>
              </a:rPr>
              <a:t>Economy-stand: </a:t>
            </a:r>
          </a:p>
          <a:p>
            <a:pPr marL="512763" lvl="0" indent="-285750"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Bespaar energie en onderdelen</a:t>
            </a:r>
          </a:p>
          <a:p>
            <a:pPr marL="512763" lvl="0" indent="-285750"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Werkt stiller dan de normale reinigingsstanden van de M17</a:t>
            </a:r>
          </a:p>
          <a:p>
            <a:pPr marL="914400" lvl="1" indent="-230188">
              <a:buClr>
                <a:srgbClr val="009AC7"/>
              </a:buClr>
              <a:buFont typeface="Wingdings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Verlaagt het geluidsniveau dat de ventilatoren en het schrobben genereren</a:t>
            </a:r>
          </a:p>
          <a:p>
            <a:pPr>
              <a:spcBef>
                <a:spcPts val="1200"/>
              </a:spcBef>
            </a:pPr>
            <a:r>
              <a:rPr lang="nl-NL" sz="2000" b="1" i="0" dirty="0" smtClean="0">
                <a:solidFill>
                  <a:srgbClr val="009AC7"/>
                </a:solidFill>
              </a:rPr>
              <a:t>Stalen bumper rondom</a:t>
            </a:r>
          </a:p>
          <a:p>
            <a:pPr marL="519113" indent="-287338"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Het frame is 4-6 mm dik (afhankelijk van een deel van het frame) en omringt de gehele machine</a:t>
            </a:r>
          </a:p>
          <a:p>
            <a:pPr>
              <a:spcBef>
                <a:spcPts val="1200"/>
              </a:spcBef>
            </a:pPr>
            <a:r>
              <a:rPr lang="nl-NL" sz="2000" b="1" i="0" dirty="0" smtClean="0">
                <a:solidFill>
                  <a:srgbClr val="009AC7"/>
                </a:solidFill>
              </a:rPr>
              <a:t>Gedempte, gestapelde rollen </a:t>
            </a:r>
          </a:p>
          <a:p>
            <a:pPr marL="573088" indent="-341313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400" b="0" i="0" dirty="0" smtClean="0">
                <a:solidFill>
                  <a:srgbClr val="595959"/>
                </a:solidFill>
              </a:rPr>
              <a:t>Biedt een laag van bescherming tijdens het manoeuvreren</a:t>
            </a:r>
          </a:p>
          <a:p>
            <a:pPr marL="519113" indent="-285750">
              <a:buClr>
                <a:srgbClr val="009AC7"/>
              </a:buClr>
              <a:buFont typeface="Wingdings" pitchFamily="2" charset="2"/>
              <a:buChar char="§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7" name="Picture 2" descr="C:\Users\war\Desktop\Thunderbolt\Image\Bill's Images\IMG_4694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55959" y="1947668"/>
            <a:ext cx="2451009" cy="143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Left Arrow 2"/>
          <p:cNvSpPr/>
          <p:nvPr/>
        </p:nvSpPr>
        <p:spPr bwMode="auto">
          <a:xfrm>
            <a:off x="7041295" y="2255163"/>
            <a:ext cx="1264227" cy="133350"/>
          </a:xfrm>
          <a:prstGeom prst="leftArrow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0800000" scaled="1"/>
            <a:tileRect/>
          </a:gra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endParaRPr lang="en-US" sz="44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0" name="Left Arrow 29"/>
          <p:cNvSpPr/>
          <p:nvPr/>
        </p:nvSpPr>
        <p:spPr bwMode="auto">
          <a:xfrm>
            <a:off x="6837770" y="2634796"/>
            <a:ext cx="1671279" cy="124189"/>
          </a:xfrm>
          <a:prstGeom prst="leftArrow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0800000" scaled="1"/>
            <a:tileRect/>
          </a:gra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endParaRPr lang="en-US" sz="44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457200" y="986411"/>
            <a:ext cx="8229600" cy="5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nl-NL" b="0" i="0" dirty="0" smtClean="0">
                <a:solidFill>
                  <a:srgbClr val="FFFFFF"/>
                </a:solidFill>
              </a:rPr>
              <a:t>Stille werking, stalen bumper en rollers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44FA7F-F88D-49B1-BE47-09CAF4A7D7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3116" y="5085184"/>
            <a:ext cx="2805335" cy="1772816"/>
          </a:xfrm>
          <a:prstGeom prst="rect">
            <a:avLst/>
          </a:prstGeom>
        </p:spPr>
      </p:pic>
      <p:sp>
        <p:nvSpPr>
          <p:cNvPr id="17" name="Right Arrow 10">
            <a:extLst>
              <a:ext uri="{FF2B5EF4-FFF2-40B4-BE49-F238E27FC236}">
                <a16:creationId xmlns:a16="http://schemas.microsoft.com/office/drawing/2014/main" id="{8F820854-ED9C-41B0-A8C3-EB45CB3C703C}"/>
              </a:ext>
            </a:extLst>
          </p:cNvPr>
          <p:cNvSpPr/>
          <p:nvPr/>
        </p:nvSpPr>
        <p:spPr bwMode="auto">
          <a:xfrm rot="19074605">
            <a:off x="7854911" y="5891387"/>
            <a:ext cx="463603" cy="160075"/>
          </a:xfrm>
          <a:prstGeom prst="rightArrow">
            <a:avLst>
              <a:gd name="adj1" fmla="val 50000"/>
              <a:gd name="adj2" fmla="val 97825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22" name="Right Arrow 10">
            <a:extLst>
              <a:ext uri="{FF2B5EF4-FFF2-40B4-BE49-F238E27FC236}">
                <a16:creationId xmlns:a16="http://schemas.microsoft.com/office/drawing/2014/main" id="{D0777535-FD65-4CEF-9486-0E1279F96DE1}"/>
              </a:ext>
            </a:extLst>
          </p:cNvPr>
          <p:cNvSpPr/>
          <p:nvPr/>
        </p:nvSpPr>
        <p:spPr bwMode="auto">
          <a:xfrm rot="9199349">
            <a:off x="6849027" y="5386150"/>
            <a:ext cx="463603" cy="160075"/>
          </a:xfrm>
          <a:prstGeom prst="rightArrow">
            <a:avLst>
              <a:gd name="adj1" fmla="val 50000"/>
              <a:gd name="adj2" fmla="val 97825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23" name="Right Arrow 10">
            <a:extLst>
              <a:ext uri="{FF2B5EF4-FFF2-40B4-BE49-F238E27FC236}">
                <a16:creationId xmlns:a16="http://schemas.microsoft.com/office/drawing/2014/main" id="{500F9C78-5F2F-4D24-8FA7-70A4AF410F1D}"/>
              </a:ext>
            </a:extLst>
          </p:cNvPr>
          <p:cNvSpPr/>
          <p:nvPr/>
        </p:nvSpPr>
        <p:spPr bwMode="auto">
          <a:xfrm rot="9199349">
            <a:off x="6810279" y="5994262"/>
            <a:ext cx="463603" cy="160075"/>
          </a:xfrm>
          <a:prstGeom prst="rightArrow">
            <a:avLst>
              <a:gd name="adj1" fmla="val 50000"/>
              <a:gd name="adj2" fmla="val 97825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0112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7465" y="1529736"/>
            <a:ext cx="7923068" cy="514231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nl-NL" sz="1050" b="1" i="0" dirty="0" smtClean="0">
                <a:solidFill>
                  <a:srgbClr val="009AC7"/>
                </a:solidFill>
              </a:rPr>
              <a:t>Pro-ID™ </a:t>
            </a:r>
          </a:p>
          <a:p>
            <a:pPr marL="457200" indent="-285750">
              <a:lnSpc>
                <a:spcPct val="120000"/>
              </a:lnSpc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000" b="0" i="0" dirty="0" smtClean="0">
                <a:solidFill>
                  <a:srgbClr val="595959"/>
                </a:solidFill>
              </a:rPr>
              <a:t>Hiermee kan de supervisor de bedieningselementen van de machine afstemmen op een </a:t>
            </a:r>
            <a:br>
              <a:rPr lang="nl-NL" sz="1000" b="0" i="0" dirty="0" smtClean="0">
                <a:solidFill>
                  <a:srgbClr val="595959"/>
                </a:solidFill>
              </a:rPr>
            </a:br>
            <a:r>
              <a:rPr lang="nl-NL" sz="1000" b="0" i="0" dirty="0" smtClean="0">
                <a:solidFill>
                  <a:srgbClr val="595959"/>
                </a:solidFill>
              </a:rPr>
              <a:t>specifieke gebruiker</a:t>
            </a:r>
          </a:p>
          <a:p>
            <a:pPr marL="457200" indent="-285750">
              <a:lnSpc>
                <a:spcPct val="120000"/>
              </a:lnSpc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000" b="0" i="0" dirty="0" smtClean="0">
                <a:solidFill>
                  <a:srgbClr val="595959"/>
                </a:solidFill>
              </a:rPr>
              <a:t>Voorkomt ongeautoriseerd gebruik en maakt het mogelijk om per gebruiker de snelheid in te stellen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nl-NL" sz="1050" b="1" i="0" dirty="0" smtClean="0">
                <a:solidFill>
                  <a:srgbClr val="009AC7"/>
                </a:solidFill>
              </a:rPr>
              <a:t>Pro-Check™ </a:t>
            </a:r>
          </a:p>
          <a:p>
            <a:pPr marL="457200" indent="-285750">
              <a:lnSpc>
                <a:spcPct val="120000"/>
              </a:lnSpc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000" b="0" i="0" dirty="0" smtClean="0">
                <a:solidFill>
                  <a:srgbClr val="595959"/>
                </a:solidFill>
              </a:rPr>
              <a:t>Rust toezichthouders uit met een middel dat ervoor zorgt dat een checklist is afgewerkt </a:t>
            </a:r>
            <a:r>
              <a:rPr lang="en" sz="1000" dirty="0" smtClean="0"/>
              <a:t/>
            </a:r>
            <a:br>
              <a:rPr lang="en" sz="1000" dirty="0" smtClean="0"/>
            </a:br>
            <a:r>
              <a:rPr lang="nl-NL" sz="1000" b="0" i="0" dirty="0" smtClean="0">
                <a:solidFill>
                  <a:srgbClr val="595959"/>
                </a:solidFill>
              </a:rPr>
              <a:t>voordat de machine operationeel is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nl-NL" sz="1050" b="1" i="0" dirty="0" smtClean="0">
                <a:solidFill>
                  <a:srgbClr val="009AC7"/>
                </a:solidFill>
              </a:rPr>
              <a:t>Ingebouwde instructievideo's op aanvraag te bekijken </a:t>
            </a:r>
          </a:p>
          <a:p>
            <a:pPr marL="457200" indent="-285750">
              <a:lnSpc>
                <a:spcPct val="120000"/>
              </a:lnSpc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000" b="0" i="0" dirty="0" smtClean="0">
                <a:solidFill>
                  <a:srgbClr val="595959"/>
                </a:solidFill>
              </a:rPr>
              <a:t>Hiermee leert de gebruiker op gemakkelijke wijze alles over de bediening en het routinematige </a:t>
            </a:r>
            <a:br>
              <a:rPr lang="nl-NL" sz="1000" b="0" i="0" dirty="0" smtClean="0">
                <a:solidFill>
                  <a:srgbClr val="595959"/>
                </a:solidFill>
              </a:rPr>
            </a:br>
            <a:r>
              <a:rPr lang="nl-NL" sz="1000" dirty="0">
                <a:solidFill>
                  <a:srgbClr val="595959"/>
                </a:solidFill>
              </a:rPr>
              <a:t>onderhoud van de machine</a:t>
            </a:r>
          </a:p>
          <a:p>
            <a:pPr>
              <a:lnSpc>
                <a:spcPct val="120000"/>
              </a:lnSpc>
              <a:spcBef>
                <a:spcPts val="600"/>
              </a:spcBef>
              <a:buSzPct val="70000"/>
            </a:pPr>
            <a:r>
              <a:rPr lang="nl-NL" sz="1050" b="1" i="0" dirty="0" smtClean="0">
                <a:solidFill>
                  <a:srgbClr val="009BC7"/>
                </a:solidFill>
              </a:rPr>
              <a:t>Achteruitrijcamera met PerformanceView™ </a:t>
            </a:r>
          </a:p>
          <a:p>
            <a:pPr lvl="1" indent="-284163">
              <a:lnSpc>
                <a:spcPct val="120000"/>
              </a:lnSpc>
              <a:spcBef>
                <a:spcPts val="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000" b="0" i="0" dirty="0" smtClean="0">
                <a:solidFill>
                  <a:srgbClr val="595959"/>
                </a:solidFill>
              </a:rPr>
              <a:t>Bekijk de reinigingsresultaten tijdens het reinigen</a:t>
            </a:r>
          </a:p>
          <a:p>
            <a:pPr lvl="1" indent="-284163">
              <a:lnSpc>
                <a:spcPct val="120000"/>
              </a:lnSpc>
              <a:spcBef>
                <a:spcPts val="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000" b="0" i="0" dirty="0" smtClean="0">
                <a:solidFill>
                  <a:srgbClr val="595959"/>
                </a:solidFill>
              </a:rPr>
              <a:t>Kijk tijdens het achteruitrijden achter de machine om schade aan apparatuur en het gebouw </a:t>
            </a:r>
            <a:br>
              <a:rPr lang="nl-NL" sz="1000" b="0" i="0" dirty="0" smtClean="0">
                <a:solidFill>
                  <a:srgbClr val="595959"/>
                </a:solidFill>
              </a:rPr>
            </a:br>
            <a:r>
              <a:rPr lang="nl-NL" sz="1000" b="0" i="0" dirty="0" smtClean="0">
                <a:solidFill>
                  <a:srgbClr val="595959"/>
                </a:solidFill>
              </a:rPr>
              <a:t>te voorkomen</a:t>
            </a:r>
          </a:p>
          <a:p>
            <a:pPr>
              <a:lnSpc>
                <a:spcPct val="120000"/>
              </a:lnSpc>
              <a:spcBef>
                <a:spcPts val="600"/>
              </a:spcBef>
              <a:buSzPct val="70000"/>
            </a:pPr>
            <a:r>
              <a:rPr lang="nl-NL" sz="1050" b="1" i="0" dirty="0" smtClean="0">
                <a:solidFill>
                  <a:srgbClr val="009BC7"/>
                </a:solidFill>
              </a:rPr>
              <a:t>Taalinstellingen</a:t>
            </a:r>
          </a:p>
          <a:p>
            <a:pPr lvl="1" indent="-284163">
              <a:lnSpc>
                <a:spcPct val="120000"/>
              </a:lnSpc>
              <a:spcBef>
                <a:spcPts val="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000" b="0" i="0" dirty="0" smtClean="0">
                <a:solidFill>
                  <a:srgbClr val="595959"/>
                </a:solidFill>
              </a:rPr>
              <a:t>Gebruikersinterface beschikbaar in 28 talen</a:t>
            </a:r>
          </a:p>
          <a:p>
            <a:pPr>
              <a:lnSpc>
                <a:spcPct val="120000"/>
              </a:lnSpc>
              <a:spcBef>
                <a:spcPts val="600"/>
              </a:spcBef>
              <a:buSzPct val="70000"/>
            </a:pPr>
            <a:r>
              <a:rPr lang="nl-NL" sz="1050" b="1" i="0" dirty="0" smtClean="0">
                <a:solidFill>
                  <a:srgbClr val="009BC7"/>
                </a:solidFill>
              </a:rPr>
              <a:t>Zone Settings™ </a:t>
            </a:r>
          </a:p>
          <a:p>
            <a:pPr lvl="1" indent="-285750">
              <a:lnSpc>
                <a:spcPct val="120000"/>
              </a:lnSpc>
              <a:spcBef>
                <a:spcPts val="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000" b="0" i="0" dirty="0" smtClean="0">
                <a:solidFill>
                  <a:srgbClr val="595959"/>
                </a:solidFill>
              </a:rPr>
              <a:t>Hiermee kan de supervisor de instellingen van de machine voor specifieke zones van het gebouw programmeren</a:t>
            </a:r>
          </a:p>
          <a:p>
            <a:pPr>
              <a:lnSpc>
                <a:spcPct val="120000"/>
              </a:lnSpc>
              <a:spcBef>
                <a:spcPts val="600"/>
              </a:spcBef>
              <a:buSzPct val="70000"/>
            </a:pPr>
            <a:r>
              <a:rPr lang="nl-NL" sz="1050" b="1" i="0" dirty="0" smtClean="0">
                <a:solidFill>
                  <a:srgbClr val="009BC7"/>
                </a:solidFill>
              </a:rPr>
              <a:t>Indicator voor verstopt filter</a:t>
            </a:r>
          </a:p>
          <a:p>
            <a:pPr lvl="1" indent="-285750">
              <a:lnSpc>
                <a:spcPct val="120000"/>
              </a:lnSpc>
              <a:spcBef>
                <a:spcPts val="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000" b="0" i="0" dirty="0" smtClean="0">
                <a:solidFill>
                  <a:srgbClr val="595959"/>
                </a:solidFill>
              </a:rPr>
              <a:t>Waarschuwt de gebruiker wanneer het veegfilter moet worden uitgeschud om de luchtkwaliteit binnen het gebouw hoog te houden</a:t>
            </a:r>
          </a:p>
          <a:p>
            <a:pPr>
              <a:lnSpc>
                <a:spcPct val="120000"/>
              </a:lnSpc>
              <a:spcBef>
                <a:spcPts val="600"/>
              </a:spcBef>
              <a:buSzPct val="70000"/>
            </a:pPr>
            <a:r>
              <a:rPr lang="nl-NL" sz="1050" b="1" i="0" dirty="0" smtClean="0">
                <a:solidFill>
                  <a:srgbClr val="009BC7"/>
                </a:solidFill>
              </a:rPr>
              <a:t>Schermvergrendeling</a:t>
            </a:r>
          </a:p>
          <a:p>
            <a:pPr lvl="1" indent="-285750">
              <a:lnSpc>
                <a:spcPct val="120000"/>
              </a:lnSpc>
              <a:spcBef>
                <a:spcPts val="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000" b="0" i="0" dirty="0" smtClean="0">
                <a:solidFill>
                  <a:srgbClr val="595959"/>
                </a:solidFill>
              </a:rPr>
              <a:t>Voorkomt dat het scherm per ongeluk wordt aangeraakt en dat onbedoeld machineconfiguraties worden gewijzigd</a:t>
            </a:r>
          </a:p>
          <a:p>
            <a:pPr lvl="1" indent="-285750">
              <a:lnSpc>
                <a:spcPct val="120000"/>
              </a:lnSpc>
              <a:spcBef>
                <a:spcPts val="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000" b="0" i="0" dirty="0" smtClean="0">
                <a:solidFill>
                  <a:srgbClr val="595959"/>
                </a:solidFill>
              </a:rPr>
              <a:t>Achteruitrijcamera blijft actief</a:t>
            </a:r>
          </a:p>
          <a:p>
            <a:pPr lvl="1" indent="-285750">
              <a:lnSpc>
                <a:spcPct val="120000"/>
              </a:lnSpc>
              <a:spcBef>
                <a:spcPts val="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000" b="0" i="0" dirty="0" smtClean="0">
                <a:solidFill>
                  <a:srgbClr val="595959"/>
                </a:solidFill>
              </a:rPr>
              <a:t>Ontgrendel het scherm snel met één druk op de ontgrendelknop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b="0" i="0" dirty="0" smtClean="0">
                <a:solidFill>
                  <a:srgbClr val="FFFFFF"/>
                </a:solidFill>
              </a:rPr>
              <a:t>Optionele Pro-Panel™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FCEFDB-B99C-457D-8A38-F6190B5254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1973" t="22939" r="5091" b="24213"/>
          <a:stretch/>
        </p:blipFill>
        <p:spPr>
          <a:xfrm>
            <a:off x="6842297" y="3357770"/>
            <a:ext cx="2286152" cy="1460220"/>
          </a:xfrm>
          <a:prstGeom prst="rect">
            <a:avLst/>
          </a:prstGeom>
        </p:spPr>
      </p:pic>
      <p:pic>
        <p:nvPicPr>
          <p:cNvPr id="7" name="Picture 6" descr="A picture containing bicycle  Description generated with very high confidence">
            <a:extLst>
              <a:ext uri="{FF2B5EF4-FFF2-40B4-BE49-F238E27FC236}">
                <a16:creationId xmlns:a16="http://schemas.microsoft.com/office/drawing/2014/main" id="{A4786A15-7F2E-473B-84C3-C0AE14D4E9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7" t="36024" r="39151" b="40202"/>
          <a:stretch/>
        </p:blipFill>
        <p:spPr>
          <a:xfrm>
            <a:off x="6842297" y="1573536"/>
            <a:ext cx="2215439" cy="139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92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197891" y="1678466"/>
            <a:ext cx="7217007" cy="5179533"/>
          </a:xfrm>
        </p:spPr>
        <p:txBody>
          <a:bodyPr>
            <a:normAutofit/>
          </a:bodyPr>
          <a:lstStyle/>
          <a:p>
            <a:pPr marL="0" indent="0">
              <a:spcBef>
                <a:spcPts val="900"/>
              </a:spcBef>
              <a:buClr>
                <a:srgbClr val="009AC7"/>
              </a:buClr>
              <a:buNone/>
              <a:defRPr/>
            </a:pPr>
            <a:r>
              <a:rPr lang="nl-NL" sz="1600" b="1" i="0" dirty="0" smtClean="0">
                <a:solidFill>
                  <a:srgbClr val="009AC7"/>
                </a:solidFill>
              </a:rPr>
              <a:t>Beschermdak </a:t>
            </a:r>
          </a:p>
          <a:p>
            <a:pPr marL="742950" lvl="1" indent="-285750">
              <a:spcBef>
                <a:spcPts val="300"/>
              </a:spcBef>
              <a:buClr>
                <a:srgbClr val="009AC7"/>
              </a:buClr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</a:rPr>
              <a:t>FOPS-gecertificeerd</a:t>
            </a:r>
          </a:p>
          <a:p>
            <a:pPr marL="742950" lvl="1" indent="-285750">
              <a:spcBef>
                <a:spcPts val="300"/>
              </a:spcBef>
              <a:buClr>
                <a:srgbClr val="009AC7"/>
              </a:buClr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</a:rPr>
              <a:t>geen voorste steun aan de muurzijde die het zicht zou kunnen belemmeren </a:t>
            </a:r>
          </a:p>
          <a:p>
            <a:pPr>
              <a:spcBef>
                <a:spcPts val="1200"/>
              </a:spcBef>
              <a:buClr>
                <a:srgbClr val="009AC7"/>
              </a:buClr>
              <a:defRPr/>
            </a:pPr>
            <a:r>
              <a:rPr lang="nl-NL" sz="1600" b="1" i="0" dirty="0" smtClean="0">
                <a:solidFill>
                  <a:srgbClr val="009AC7"/>
                </a:solidFill>
              </a:rPr>
              <a:t>Bescherming voorkant</a:t>
            </a:r>
          </a:p>
          <a:p>
            <a:pPr marL="742950" lvl="1" indent="-285750">
              <a:spcBef>
                <a:spcPts val="300"/>
              </a:spcBef>
              <a:buClr>
                <a:srgbClr val="009AC7"/>
              </a:buClr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</a:rPr>
              <a:t>Volledige bescherming voor de gebruiker vanaf de voorkant</a:t>
            </a:r>
          </a:p>
          <a:p>
            <a:pPr>
              <a:spcBef>
                <a:spcPts val="1200"/>
              </a:spcBef>
              <a:buClr>
                <a:srgbClr val="009AC7"/>
              </a:buClr>
              <a:defRPr/>
            </a:pPr>
            <a:r>
              <a:rPr lang="nl-NL" sz="1600" b="1" i="0" dirty="0" smtClean="0">
                <a:solidFill>
                  <a:srgbClr val="009AC7"/>
                </a:solidFill>
              </a:rPr>
              <a:t>CE-certificering</a:t>
            </a:r>
          </a:p>
          <a:p>
            <a:pPr marL="742950" lvl="1" indent="-285750">
              <a:spcBef>
                <a:spcPts val="300"/>
              </a:spcBef>
              <a:buClr>
                <a:srgbClr val="009AC7"/>
              </a:buClr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</a:rPr>
              <a:t>Veilig gebruik</a:t>
            </a:r>
          </a:p>
          <a:p>
            <a:pPr>
              <a:spcBef>
                <a:spcPts val="1200"/>
              </a:spcBef>
              <a:buClr>
                <a:srgbClr val="009AC7"/>
              </a:buClr>
              <a:defRPr/>
            </a:pPr>
            <a:r>
              <a:rPr lang="nl-NL" sz="1600" b="1" i="0" dirty="0" smtClean="0">
                <a:solidFill>
                  <a:srgbClr val="009AC7"/>
                </a:solidFill>
              </a:rPr>
              <a:t>Achteruitrijgeluid</a:t>
            </a:r>
          </a:p>
          <a:p>
            <a:pPr marL="742950" lvl="1" indent="-285750">
              <a:spcBef>
                <a:spcPts val="300"/>
              </a:spcBef>
              <a:buClr>
                <a:srgbClr val="009AC7"/>
              </a:buClr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</a:rPr>
              <a:t>Het geluidssignaal geeft aan dat de machine in de achteruit staat</a:t>
            </a:r>
          </a:p>
          <a:p>
            <a:pPr>
              <a:spcBef>
                <a:spcPts val="1200"/>
              </a:spcBef>
              <a:buClr>
                <a:srgbClr val="009AC7"/>
              </a:buClr>
              <a:defRPr/>
            </a:pPr>
            <a:r>
              <a:rPr lang="nl-NL" sz="1600" b="1" i="0" dirty="0" smtClean="0">
                <a:solidFill>
                  <a:srgbClr val="009AC7"/>
                </a:solidFill>
              </a:rPr>
              <a:t>Koplampen</a:t>
            </a:r>
          </a:p>
          <a:p>
            <a:pPr marL="742950" lvl="1" indent="-285750">
              <a:spcBef>
                <a:spcPts val="300"/>
              </a:spcBef>
              <a:buClr>
                <a:srgbClr val="009AC7"/>
              </a:buClr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</a:rPr>
              <a:t>Verhoogt de zichtbaarheid</a:t>
            </a:r>
          </a:p>
          <a:p>
            <a:pPr>
              <a:spcBef>
                <a:spcPts val="1200"/>
              </a:spcBef>
              <a:buClr>
                <a:srgbClr val="009AC7"/>
              </a:buClr>
              <a:defRPr/>
            </a:pPr>
            <a:r>
              <a:rPr lang="nl-NL" sz="1600" b="1" i="0" dirty="0" smtClean="0">
                <a:solidFill>
                  <a:srgbClr val="009AC7"/>
                </a:solidFill>
              </a:rPr>
              <a:t>Krachtige bescherming van het dweilframe</a:t>
            </a:r>
          </a:p>
          <a:p>
            <a:pPr marL="742950" lvl="1" indent="-285750">
              <a:spcBef>
                <a:spcPts val="300"/>
              </a:spcBef>
              <a:buClr>
                <a:srgbClr val="009AC7"/>
              </a:buClr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</a:rPr>
              <a:t>Beschermt het dweilframe tegen beschadiging</a:t>
            </a:r>
          </a:p>
          <a:p>
            <a:pPr marL="742950" lvl="1" indent="-285750">
              <a:spcBef>
                <a:spcPts val="300"/>
              </a:spcBef>
              <a:buClr>
                <a:srgbClr val="009AC7"/>
              </a:buClr>
              <a:buFont typeface="Wingdings" panose="05000000000000000000" pitchFamily="2" charset="2"/>
              <a:buChar char="§"/>
              <a:defRPr/>
            </a:pPr>
            <a:endParaRPr lang="en-US" altLang="en-US" sz="1600" dirty="0"/>
          </a:p>
          <a:p>
            <a:pPr>
              <a:spcBef>
                <a:spcPts val="300"/>
              </a:spcBef>
              <a:buClr>
                <a:srgbClr val="009AC7"/>
              </a:buClr>
              <a:defRPr/>
            </a:pPr>
            <a:endParaRPr lang="en-US" altLang="en-US" sz="2000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57200" y="962347"/>
            <a:ext cx="8229600" cy="543325"/>
          </a:xfrm>
        </p:spPr>
        <p:txBody>
          <a:bodyPr/>
          <a:lstStyle/>
          <a:p>
            <a:r>
              <a:rPr lang="nl-NL" sz="2400" b="0" i="0" dirty="0" smtClean="0">
                <a:solidFill>
                  <a:srgbClr val="FFFFFF"/>
                </a:solidFill>
              </a:rPr>
              <a:t>Bescherming van gebruiker en machine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7546" y="2737689"/>
            <a:ext cx="649254" cy="783858"/>
          </a:xfrm>
          <a:prstGeom prst="rect">
            <a:avLst/>
          </a:prstGeom>
        </p:spPr>
      </p:pic>
      <p:pic>
        <p:nvPicPr>
          <p:cNvPr id="13" name="Picture 2" descr="http://www.ul.com/global/digitalassets/images/content/corporate/aboutul/offeringsoverview/ulmarks/bolder.g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906" t="11729" r="1" b="25914"/>
          <a:stretch/>
        </p:blipFill>
        <p:spPr bwMode="auto">
          <a:xfrm>
            <a:off x="8059528" y="3567141"/>
            <a:ext cx="605291" cy="60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46268" y="5080899"/>
            <a:ext cx="1031811" cy="56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 descr="C:\Users\war\Desktop\Thunderbolt\Image\Studio Photos\IMG_0267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70377" y="5784108"/>
            <a:ext cx="983592" cy="71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war\Desktop\Thunderbolt\Image\Studio Photos\IMG_0161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12956" y="4230592"/>
            <a:ext cx="898434" cy="71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cake, sky, table, indoor  Description generated with high confidence">
            <a:extLst>
              <a:ext uri="{FF2B5EF4-FFF2-40B4-BE49-F238E27FC236}">
                <a16:creationId xmlns:a16="http://schemas.microsoft.com/office/drawing/2014/main" id="{5C1723EA-5E83-441F-8411-3157486773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931" y="1690029"/>
            <a:ext cx="1366484" cy="1024863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69591" y="1690029"/>
            <a:ext cx="275824" cy="320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467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b="0" i="0" dirty="0" smtClean="0">
                <a:solidFill>
                  <a:srgbClr val="FFFFFF"/>
                </a:solidFill>
              </a:rPr>
              <a:t>Reinigingsresultaten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46649" y="1754236"/>
            <a:ext cx="8842076" cy="4267200"/>
          </a:xfrm>
        </p:spPr>
        <p:txBody>
          <a:bodyPr>
            <a:normAutofit/>
          </a:bodyPr>
          <a:lstStyle/>
          <a:p>
            <a:pPr>
              <a:buClr>
                <a:srgbClr val="009AC7"/>
              </a:buClr>
            </a:pPr>
            <a:r>
              <a:rPr lang="nl-NL" sz="2000" b="1" i="0" dirty="0" smtClean="0">
                <a:solidFill>
                  <a:srgbClr val="009AC7"/>
                </a:solidFill>
              </a:rPr>
              <a:t>Geweldige neerwaartse schrobkracht</a:t>
            </a:r>
          </a:p>
          <a:p>
            <a:pPr marL="742950" lvl="1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Twee motoren van 1,5 pk, 1125 kW zorgen voor een neerwaartse druk tot 250 kg</a:t>
            </a:r>
          </a:p>
        </p:txBody>
      </p:sp>
      <p:pic>
        <p:nvPicPr>
          <p:cNvPr id="8" name="Picture 5" descr="C:\Users\war\Desktop\Thunderbolt\Image\Studio Photos\IMG_0126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8676" y="3031476"/>
            <a:ext cx="3147705" cy="252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war\Desktop\Thunderbolt\Image\Studio Photos\IMG_0246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13463" y="3031474"/>
            <a:ext cx="3643274" cy="223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28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941EE9-D8F6-4357-9770-DCEE09885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3600"/>
            <a:ext cx="8537510" cy="4267200"/>
          </a:xfrm>
        </p:spPr>
        <p:txBody>
          <a:bodyPr>
            <a:normAutofit/>
          </a:bodyPr>
          <a:lstStyle/>
          <a:p>
            <a:pPr lvl="0">
              <a:buSzPct val="70000"/>
            </a:pPr>
            <a:r>
              <a:rPr lang="nl-NL" sz="1600" b="1" i="0" dirty="0" smtClean="0">
                <a:solidFill>
                  <a:srgbClr val="009BC7"/>
                </a:solidFill>
              </a:rPr>
              <a:t>Ingebouwd ventiel voor het afkoelen van de zuigventilator </a:t>
            </a:r>
          </a:p>
          <a:p>
            <a:pPr marL="457200" lvl="0" indent="-285750"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Zuigt koele lucht aan van buiten het compartiment </a:t>
            </a:r>
          </a:p>
          <a:p>
            <a:pPr marL="457200" lvl="0" indent="-285750"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Zorgt dat KOELE, DROGE lucht wordt gebruikt om de zuigventilatoren te koelen en vermijdt dat de lucht heet en vochtig is.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6F17CF-3836-4DFE-A83A-5DBD56FF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b="0" i="0" dirty="0" smtClean="0">
                <a:solidFill>
                  <a:srgbClr val="FFFFFF"/>
                </a:solidFill>
              </a:rPr>
              <a:t>Koelventiel</a:t>
            </a:r>
          </a:p>
        </p:txBody>
      </p:sp>
      <p:pic>
        <p:nvPicPr>
          <p:cNvPr id="11" name="Picture 2" descr="C:\Users\war\Desktop\Thunderbolt\Image\Bill's Images\IMG_4694.JPG">
            <a:extLst>
              <a:ext uri="{FF2B5EF4-FFF2-40B4-BE49-F238E27FC236}">
                <a16:creationId xmlns:a16="http://schemas.microsoft.com/office/drawing/2014/main" id="{5A893894-65FB-4361-84E1-84404CC902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88475" y="3791772"/>
            <a:ext cx="3931325" cy="229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Up Arrow 37">
            <a:extLst>
              <a:ext uri="{FF2B5EF4-FFF2-40B4-BE49-F238E27FC236}">
                <a16:creationId xmlns:a16="http://schemas.microsoft.com/office/drawing/2014/main" id="{F70E8D70-E43C-4116-84DD-3171704C6EF3}"/>
              </a:ext>
            </a:extLst>
          </p:cNvPr>
          <p:cNvSpPr/>
          <p:nvPr/>
        </p:nvSpPr>
        <p:spPr>
          <a:xfrm rot="5184374">
            <a:off x="3941770" y="3550302"/>
            <a:ext cx="351487" cy="1711844"/>
          </a:xfrm>
          <a:prstGeom prst="upArrow">
            <a:avLst>
              <a:gd name="adj1" fmla="val 43818"/>
              <a:gd name="adj2" fmla="val 50000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39">
            <a:extLst>
              <a:ext uri="{FF2B5EF4-FFF2-40B4-BE49-F238E27FC236}">
                <a16:creationId xmlns:a16="http://schemas.microsoft.com/office/drawing/2014/main" id="{B3656F10-07B3-464F-AFA1-82C73CBECBE4}"/>
              </a:ext>
            </a:extLst>
          </p:cNvPr>
          <p:cNvSpPr/>
          <p:nvPr/>
        </p:nvSpPr>
        <p:spPr>
          <a:xfrm rot="5400000">
            <a:off x="3964490" y="3760029"/>
            <a:ext cx="351487" cy="2462562"/>
          </a:xfrm>
          <a:prstGeom prst="upArrow">
            <a:avLst>
              <a:gd name="adj1" fmla="val 43818"/>
              <a:gd name="adj2" fmla="val 50000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5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0DBFEE-FB86-4064-9A32-32DC177FA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351"/>
            <a:ext cx="8229600" cy="4267200"/>
          </a:xfrm>
        </p:spPr>
        <p:txBody>
          <a:bodyPr>
            <a:normAutofit/>
          </a:bodyPr>
          <a:lstStyle/>
          <a:p>
            <a:pPr marL="285750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De machine kan volledig worden geopend gemakkelijke bereikbaarheid van onderdelen</a:t>
            </a:r>
          </a:p>
          <a:p>
            <a:pPr marL="285750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Hoe sneller een monteur bij een onderdeel kan komen, des te eerder de machine gerepareerd wordt en weer operationeel is. </a:t>
            </a:r>
          </a:p>
          <a:p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DB73B5-0AB4-4ECA-B5F6-54DC57F6F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b="0" i="0" dirty="0" smtClean="0">
                <a:solidFill>
                  <a:srgbClr val="FFFFFF"/>
                </a:solidFill>
              </a:rPr>
              <a:t>Bedienings- en onderhoudsgemak</a:t>
            </a:r>
          </a:p>
        </p:txBody>
      </p:sp>
      <p:pic>
        <p:nvPicPr>
          <p:cNvPr id="5" name="Picture 4" descr="A close up of a truck  Description generated with high confidence">
            <a:extLst>
              <a:ext uri="{FF2B5EF4-FFF2-40B4-BE49-F238E27FC236}">
                <a16:creationId xmlns:a16="http://schemas.microsoft.com/office/drawing/2014/main" id="{2A8D7B1F-D504-4522-B264-377F00FD9C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577" y="3200400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0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235A5E0-53BC-4FB2-84F9-2238B56A4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36784"/>
            <a:ext cx="9144000" cy="4664016"/>
          </a:xfrm>
        </p:spPr>
        <p:txBody>
          <a:bodyPr>
            <a:noAutofit/>
          </a:bodyPr>
          <a:lstStyle/>
          <a:p>
            <a:pPr marL="285750" indent="-285750">
              <a:spcBef>
                <a:spcPts val="60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Dual Force Sweeping is niet beschikbaar voor machines die zijn uitgerust met Direct </a:t>
            </a:r>
            <a:br>
              <a:rPr lang="nl-NL" sz="1600" b="0" i="0" dirty="0" smtClean="0">
                <a:solidFill>
                  <a:srgbClr val="595959"/>
                </a:solidFill>
              </a:rPr>
            </a:br>
            <a:r>
              <a:rPr lang="nl-NL" sz="1600" b="0" i="0" dirty="0" smtClean="0">
                <a:solidFill>
                  <a:srgbClr val="595959"/>
                </a:solidFill>
              </a:rPr>
              <a:t>Throw-veegbewegingen</a:t>
            </a:r>
          </a:p>
          <a:p>
            <a:pPr marL="285750" indent="-285750">
              <a:spcBef>
                <a:spcPts val="60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Direct Throw Sweeping is niet beschikbaar voor machines die zijn uitgerust met Dual </a:t>
            </a:r>
            <a:br>
              <a:rPr lang="nl-NL" sz="1600" b="0" i="0" dirty="0" smtClean="0">
                <a:solidFill>
                  <a:srgbClr val="595959"/>
                </a:solidFill>
              </a:rPr>
            </a:br>
            <a:r>
              <a:rPr lang="nl-NL" sz="1600" b="0" i="0" dirty="0" smtClean="0">
                <a:solidFill>
                  <a:srgbClr val="595959"/>
                </a:solidFill>
              </a:rPr>
              <a:t>Force-veegbewegingen</a:t>
            </a:r>
          </a:p>
          <a:p>
            <a:pPr marL="285750" indent="-285750">
              <a:spcBef>
                <a:spcPts val="60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De volgende onderdelen zijn niet aanwezig op machines met een hogedrukreiniger:</a:t>
            </a:r>
          </a:p>
          <a:p>
            <a:pPr marL="742950" lvl="1" indent="-285750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200" b="0" i="0" dirty="0" smtClean="0">
                <a:solidFill>
                  <a:srgbClr val="595959"/>
                </a:solidFill>
              </a:rPr>
              <a:t>ES</a:t>
            </a:r>
          </a:p>
          <a:p>
            <a:pPr marL="742950" lvl="1" indent="-285750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200" b="0" i="0" dirty="0" smtClean="0">
                <a:solidFill>
                  <a:srgbClr val="595959"/>
                </a:solidFill>
              </a:rPr>
              <a:t>Spuitstang</a:t>
            </a:r>
          </a:p>
          <a:p>
            <a:pPr marL="742950" lvl="1" indent="-285750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200" b="0" i="0" dirty="0" smtClean="0">
                <a:solidFill>
                  <a:srgbClr val="595959"/>
                </a:solidFill>
              </a:rPr>
              <a:t>Zuigstang</a:t>
            </a:r>
          </a:p>
          <a:p>
            <a:pPr marL="742950" lvl="1" indent="-285750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dirty="0" smtClean="0">
                <a:solidFill>
                  <a:srgbClr val="595959"/>
                </a:solidFill>
              </a:rPr>
              <a:t>Batterij</a:t>
            </a:r>
            <a:r>
              <a:rPr lang="nl-NL" sz="1200" b="0" i="0" dirty="0" smtClean="0">
                <a:solidFill>
                  <a:srgbClr val="595959"/>
                </a:solidFill>
              </a:rPr>
              <a:t>-uitschuif</a:t>
            </a:r>
          </a:p>
          <a:p>
            <a:pPr marL="742950" lvl="1" indent="-285750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200" b="0" i="0" dirty="0" smtClean="0">
                <a:solidFill>
                  <a:srgbClr val="595959"/>
                </a:solidFill>
              </a:rPr>
              <a:t>Nat zuigen</a:t>
            </a:r>
          </a:p>
          <a:p>
            <a:pPr marL="285750" indent="-285750">
              <a:spcBef>
                <a:spcPts val="60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De volgende onderdelen zijn niet aanwezig op machines met snelontkoppelaars voor batterijen:</a:t>
            </a:r>
          </a:p>
          <a:p>
            <a:pPr marL="742950" lvl="1" indent="-285750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dirty="0" smtClean="0">
                <a:solidFill>
                  <a:srgbClr val="595959"/>
                </a:solidFill>
              </a:rPr>
              <a:t>Batterij</a:t>
            </a:r>
            <a:r>
              <a:rPr lang="nl-NL" sz="1200" b="0" i="0" dirty="0" smtClean="0">
                <a:solidFill>
                  <a:srgbClr val="595959"/>
                </a:solidFill>
              </a:rPr>
              <a:t>-uitschuif</a:t>
            </a:r>
          </a:p>
          <a:p>
            <a:pPr marL="285750" indent="-285750">
              <a:spcBef>
                <a:spcPts val="60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600" b="0" i="0" dirty="0" smtClean="0">
                <a:solidFill>
                  <a:srgbClr val="595959"/>
                </a:solidFill>
              </a:rPr>
              <a:t>De volgende onderdelen zijn niet beschikbaar op machines met zuigstang:</a:t>
            </a:r>
          </a:p>
          <a:p>
            <a:pPr marL="742950" lvl="1" indent="-285750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dirty="0" smtClean="0">
                <a:solidFill>
                  <a:srgbClr val="595959"/>
                </a:solidFill>
              </a:rPr>
              <a:t>Batterij</a:t>
            </a:r>
            <a:r>
              <a:rPr lang="nl-NL" sz="1200" b="0" i="0" dirty="0" smtClean="0">
                <a:solidFill>
                  <a:srgbClr val="595959"/>
                </a:solidFill>
              </a:rPr>
              <a:t>-uitschuif</a:t>
            </a:r>
          </a:p>
          <a:p>
            <a:pPr marL="742950" lvl="1" indent="-285750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200" b="0" i="0" dirty="0" smtClean="0">
                <a:solidFill>
                  <a:srgbClr val="595959"/>
                </a:solidFill>
              </a:rPr>
              <a:t>Nat zuigen</a:t>
            </a:r>
          </a:p>
          <a:p>
            <a:pPr marL="742950" lvl="1" indent="-285750">
              <a:spcBef>
                <a:spcPts val="0"/>
              </a:spcBef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NL" sz="1200" b="0" i="0" dirty="0" smtClean="0">
                <a:solidFill>
                  <a:srgbClr val="595959"/>
                </a:solidFill>
              </a:rPr>
              <a:t>Hogedrukreiniger</a:t>
            </a:r>
          </a:p>
          <a:p>
            <a:pPr marL="742950" lvl="1" indent="-285750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345EAA-A1B4-4620-8463-1F4CAD1A8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b="0" i="0" dirty="0" smtClean="0">
                <a:solidFill>
                  <a:srgbClr val="FFFFFF"/>
                </a:solidFill>
              </a:rPr>
              <a:t>Opmerkingen en uitsluitingen</a:t>
            </a:r>
          </a:p>
        </p:txBody>
      </p:sp>
    </p:spTree>
    <p:extLst>
      <p:ext uri="{BB962C8B-B14F-4D97-AF65-F5344CB8AC3E}">
        <p14:creationId xmlns:p14="http://schemas.microsoft.com/office/powerpoint/2010/main" val="93951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1859" y="1603268"/>
            <a:ext cx="7839965" cy="5254731"/>
          </a:xfrm>
        </p:spPr>
        <p:txBody>
          <a:bodyPr/>
          <a:lstStyle/>
          <a:p>
            <a:pPr marL="0" indent="0">
              <a:spcBef>
                <a:spcPct val="0"/>
              </a:spcBef>
              <a:buClr>
                <a:srgbClr val="009BBE"/>
              </a:buClr>
              <a:buSzPct val="150000"/>
              <a:buNone/>
              <a:defRPr/>
            </a:pPr>
            <a:r>
              <a:rPr lang="nl-NL" sz="2000" b="1" i="0" dirty="0" smtClean="0">
                <a:solidFill>
                  <a:srgbClr val="009AC7"/>
                </a:solidFill>
                <a:latin typeface="Calibri" pitchFamily="18" charset="0"/>
              </a:rPr>
              <a:t>Lagere reinigingskosten</a:t>
            </a:r>
          </a:p>
          <a:p>
            <a:pPr marL="457200" lvl="1">
              <a:spcBef>
                <a:spcPts val="30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  <a:latin typeface="Calibri" pitchFamily="18" charset="0"/>
              </a:rPr>
              <a:t>Verminder de noodzaak voor meerdere machines</a:t>
            </a:r>
          </a:p>
          <a:p>
            <a:pPr marL="457200" lvl="1">
              <a:spcBef>
                <a:spcPts val="30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  <a:latin typeface="Calibri" pitchFamily="18" charset="0"/>
              </a:rPr>
              <a:t>Keuzemogelijkheid voor batterijen met een grote capaciteit</a:t>
            </a:r>
          </a:p>
          <a:p>
            <a:pPr marL="0" indent="0">
              <a:spcBef>
                <a:spcPts val="1800"/>
              </a:spcBef>
              <a:buClr>
                <a:srgbClr val="009BBE"/>
              </a:buClr>
              <a:buSzPct val="150000"/>
              <a:buNone/>
              <a:defRPr/>
            </a:pPr>
            <a:r>
              <a:rPr lang="nl-NL" sz="2000" b="1" i="0" dirty="0" smtClean="0">
                <a:solidFill>
                  <a:srgbClr val="009AC7"/>
                </a:solidFill>
                <a:latin typeface="Calibri" pitchFamily="18" charset="0"/>
              </a:rPr>
              <a:t>Zorg voor een</a:t>
            </a:r>
            <a:r>
              <a:rPr lang="nl-NL" sz="2000" b="0" i="0" dirty="0" smtClean="0">
                <a:solidFill>
                  <a:srgbClr val="595959"/>
                </a:solidFill>
                <a:latin typeface="Calibri" pitchFamily="18" charset="0"/>
              </a:rPr>
              <a:t> </a:t>
            </a:r>
            <a:r>
              <a:rPr lang="nl-NL" sz="2000" b="1" i="0" dirty="0" smtClean="0">
                <a:solidFill>
                  <a:srgbClr val="009AC7"/>
                </a:solidFill>
                <a:latin typeface="Calibri" pitchFamily="18" charset="0"/>
              </a:rPr>
              <a:t>veilige en gezonde</a:t>
            </a:r>
            <a:r>
              <a:rPr lang="nl-NL" sz="1600" b="0" i="0" dirty="0" smtClean="0"/>
              <a:t> </a:t>
            </a:r>
            <a:r>
              <a:rPr lang="nl-NL" sz="2000" b="1" dirty="0">
                <a:solidFill>
                  <a:srgbClr val="009AC7"/>
                </a:solidFill>
                <a:latin typeface="Calibri" pitchFamily="18" charset="0"/>
              </a:rPr>
              <a:t>werkomgeving</a:t>
            </a:r>
          </a:p>
          <a:p>
            <a:pPr marL="457200" lvl="1">
              <a:spcBef>
                <a:spcPts val="30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  <a:latin typeface="Calibri" pitchFamily="18" charset="0"/>
              </a:rPr>
              <a:t>Uitzonderlijke stofbeperking </a:t>
            </a:r>
          </a:p>
          <a:p>
            <a:pPr marL="457200" lvl="1">
              <a:spcBef>
                <a:spcPts val="30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  <a:latin typeface="Calibri" pitchFamily="18" charset="0"/>
              </a:rPr>
              <a:t>Voorwaartse positie van de gebruiker, naar voren gerichte bedieningselementen en goed zicht voor de gebruiker</a:t>
            </a:r>
          </a:p>
          <a:p>
            <a:pPr marL="0" indent="0">
              <a:spcBef>
                <a:spcPts val="1800"/>
              </a:spcBef>
              <a:buClr>
                <a:srgbClr val="009AC7"/>
              </a:buClr>
              <a:buSzPct val="150000"/>
              <a:buNone/>
              <a:defRPr/>
            </a:pPr>
            <a:r>
              <a:rPr lang="nl-NL" sz="2000" b="1" i="0" dirty="0" smtClean="0">
                <a:solidFill>
                  <a:srgbClr val="009AC7"/>
                </a:solidFill>
                <a:latin typeface="Calibri" pitchFamily="18" charset="0"/>
              </a:rPr>
              <a:t>Verbeter</a:t>
            </a:r>
            <a:r>
              <a:rPr lang="nl-NL" sz="2000" b="0" i="0" dirty="0" smtClean="0">
                <a:solidFill>
                  <a:srgbClr val="009AC7"/>
                </a:solidFill>
                <a:latin typeface="Calibri" pitchFamily="18" charset="0"/>
              </a:rPr>
              <a:t> </a:t>
            </a:r>
            <a:r>
              <a:rPr lang="nl-NL" sz="2000" b="1" i="0" dirty="0" smtClean="0">
                <a:solidFill>
                  <a:srgbClr val="009AC7"/>
                </a:solidFill>
                <a:latin typeface="Calibri" pitchFamily="18" charset="0"/>
              </a:rPr>
              <a:t>het imago van het gebouw</a:t>
            </a:r>
          </a:p>
          <a:p>
            <a:pPr marL="457200" lvl="1">
              <a:spcBef>
                <a:spcPts val="30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  <a:latin typeface="Calibri" pitchFamily="18" charset="0"/>
              </a:rPr>
              <a:t>Uitstekende wateropname</a:t>
            </a:r>
          </a:p>
          <a:p>
            <a:pPr marL="457200" lvl="1">
              <a:spcBef>
                <a:spcPts val="30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  <a:latin typeface="Calibri" pitchFamily="18" charset="0"/>
              </a:rPr>
              <a:t>Vang grote en kleine stukken vuil in één keer op </a:t>
            </a:r>
          </a:p>
          <a:p>
            <a:pPr marL="47504" indent="0">
              <a:spcBef>
                <a:spcPts val="1800"/>
              </a:spcBef>
              <a:buClr>
                <a:srgbClr val="009AC7"/>
              </a:buClr>
              <a:buSzPct val="150000"/>
              <a:buNone/>
              <a:defRPr/>
            </a:pPr>
            <a:r>
              <a:rPr lang="nl-NL" sz="2000" b="1" i="0" dirty="0" smtClean="0">
                <a:solidFill>
                  <a:srgbClr val="009AC7"/>
                </a:solidFill>
                <a:latin typeface="Calibri" pitchFamily="18" charset="0"/>
              </a:rPr>
              <a:t>Gebruiksvriendelijk</a:t>
            </a:r>
          </a:p>
          <a:p>
            <a:pPr marL="457200" lvl="1">
              <a:spcBef>
                <a:spcPts val="30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  <a:latin typeface="Calibri" pitchFamily="18" charset="0"/>
              </a:rPr>
              <a:t>Intuïtieve bedieningselementen voor de gebruiker</a:t>
            </a:r>
          </a:p>
          <a:p>
            <a:pPr marL="457200" lvl="1">
              <a:spcBef>
                <a:spcPts val="300"/>
              </a:spcBef>
              <a:buClr>
                <a:srgbClr val="009AC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nl-NL" sz="1600" b="0" i="0" dirty="0" smtClean="0">
                <a:solidFill>
                  <a:srgbClr val="595959"/>
                </a:solidFill>
                <a:latin typeface="Calibri" pitchFamily="18" charset="0"/>
              </a:rPr>
              <a:t>Toegang tot de belangrijkste onderdelen zonder </a:t>
            </a:r>
          </a:p>
          <a:p>
            <a:pPr marL="220662" lvl="1" indent="0">
              <a:spcBef>
                <a:spcPts val="300"/>
              </a:spcBef>
              <a:buClr>
                <a:srgbClr val="009AC7"/>
              </a:buClr>
              <a:buSzPct val="100000"/>
              <a:buNone/>
              <a:defRPr/>
            </a:pPr>
            <a:r>
              <a:rPr lang="nl-NL" sz="1600" dirty="0" smtClean="0">
                <a:solidFill>
                  <a:srgbClr val="595959"/>
                </a:solidFill>
                <a:latin typeface="Calibri" pitchFamily="18" charset="0"/>
              </a:rPr>
              <a:t>     </a:t>
            </a:r>
            <a:r>
              <a:rPr lang="nl-NL" sz="1600" b="0" i="0" dirty="0" smtClean="0">
                <a:solidFill>
                  <a:srgbClr val="595959"/>
                </a:solidFill>
                <a:latin typeface="Calibri" pitchFamily="18" charset="0"/>
              </a:rPr>
              <a:t>gereedschap</a:t>
            </a:r>
          </a:p>
          <a:p>
            <a:pPr marL="512762" lvl="3" indent="0">
              <a:spcBef>
                <a:spcPct val="0"/>
              </a:spcBef>
              <a:buClr>
                <a:srgbClr val="009AC7"/>
              </a:buClr>
              <a:buSzPct val="150000"/>
              <a:buNone/>
              <a:defRPr/>
            </a:pPr>
            <a:endParaRPr lang="en-US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41208" y="148194"/>
            <a:ext cx="6524373" cy="9964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endParaRPr lang="en-US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 descr="facility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339" y="4113418"/>
            <a:ext cx="731520" cy="731520"/>
          </a:xfrm>
          <a:prstGeom prst="rect">
            <a:avLst/>
          </a:prstGeom>
        </p:spPr>
      </p:pic>
      <p:pic>
        <p:nvPicPr>
          <p:cNvPr id="24" name="Picture 23" descr="health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06" y="2809936"/>
            <a:ext cx="731520" cy="731520"/>
          </a:xfrm>
          <a:prstGeom prst="rect">
            <a:avLst/>
          </a:prstGeom>
        </p:spPr>
      </p:pic>
      <p:sp>
        <p:nvSpPr>
          <p:cNvPr id="10" name="Title 2"/>
          <p:cNvSpPr txBox="1">
            <a:spLocks/>
          </p:cNvSpPr>
          <p:nvPr/>
        </p:nvSpPr>
        <p:spPr>
          <a:xfrm>
            <a:off x="457200" y="986411"/>
            <a:ext cx="8229600" cy="5433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nl-NL" b="0" i="0" dirty="0" smtClean="0">
                <a:solidFill>
                  <a:srgbClr val="FFFFFF"/>
                </a:solidFill>
              </a:rPr>
              <a:t>Samenvatting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EBE3D94-D16F-4A1B-BFA5-492C56761D6B}"/>
              </a:ext>
            </a:extLst>
          </p:cNvPr>
          <p:cNvGrpSpPr/>
          <p:nvPr/>
        </p:nvGrpSpPr>
        <p:grpSpPr>
          <a:xfrm>
            <a:off x="304098" y="5267975"/>
            <a:ext cx="644002" cy="644002"/>
            <a:chOff x="-1870235" y="1558736"/>
            <a:chExt cx="927515" cy="92751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DE265E4-FB3F-4833-97C7-1C64065825B2}"/>
                </a:ext>
              </a:extLst>
            </p:cNvPr>
            <p:cNvSpPr/>
            <p:nvPr/>
          </p:nvSpPr>
          <p:spPr>
            <a:xfrm>
              <a:off x="-1708123" y="1713702"/>
              <a:ext cx="605088" cy="6201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2B38C15-287D-4289-8570-FACD4C1750CB}"/>
                </a:ext>
              </a:extLst>
            </p:cNvPr>
            <p:cNvSpPr/>
            <p:nvPr/>
          </p:nvSpPr>
          <p:spPr>
            <a:xfrm>
              <a:off x="-1528264" y="1632095"/>
              <a:ext cx="258974" cy="1065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BBB6517B-19C6-48EC-8CAE-659FECDA7E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70235" y="1558736"/>
              <a:ext cx="927515" cy="9275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E156EFB-D16E-4AB7-9B61-5A320FC8425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4" t="4277" r="10847"/>
          <a:stretch/>
        </p:blipFill>
        <p:spPr>
          <a:xfrm>
            <a:off x="6128280" y="4016321"/>
            <a:ext cx="2747303" cy="260517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949" y="1701127"/>
            <a:ext cx="793377" cy="66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91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toy car  Description generated with high confidence">
            <a:extLst>
              <a:ext uri="{FF2B5EF4-FFF2-40B4-BE49-F238E27FC236}">
                <a16:creationId xmlns:a16="http://schemas.microsoft.com/office/drawing/2014/main" id="{8B52503D-4086-44A4-B753-6A4FBC8531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547" y="2397313"/>
            <a:ext cx="5621099" cy="42158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870168-B3DA-4023-9E14-658A9292D177}"/>
              </a:ext>
            </a:extLst>
          </p:cNvPr>
          <p:cNvSpPr txBox="1"/>
          <p:nvPr/>
        </p:nvSpPr>
        <p:spPr>
          <a:xfrm>
            <a:off x="922867" y="1760561"/>
            <a:ext cx="716280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nl-NL" sz="7200" b="1" i="0" dirty="0" smtClean="0">
                <a:solidFill>
                  <a:srgbClr val="009AC7"/>
                </a:solidFill>
              </a:rPr>
              <a:t>M17</a:t>
            </a:r>
            <a:r>
              <a:rPr lang="nl-NL" b="1" i="0" dirty="0" smtClean="0">
                <a:solidFill>
                  <a:srgbClr val="009AC7"/>
                </a:solidFill>
              </a:rPr>
              <a:t>ELEKTRISCH AANGEDREVEN SCHROBVEEGMACHINE</a:t>
            </a:r>
          </a:p>
        </p:txBody>
      </p:sp>
    </p:spTree>
    <p:extLst>
      <p:ext uri="{BB962C8B-B14F-4D97-AF65-F5344CB8AC3E}">
        <p14:creationId xmlns:p14="http://schemas.microsoft.com/office/powerpoint/2010/main" val="425731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curityType xmlns="0376508a-3691-412d-a127-f3009102e432">Secured Only</SecurityType>
    <UserRoles xmlns="0376508a-3691-412d-a127-f3009102e432">
      <Value>6</Value>
      <Value>13</Value>
      <Value>18</Value>
    </UserRoles>
    <SalesOrg xmlns="0376508a-3691-412d-a127-f3009102e432">
      <Value>7</Value>
    </SalesOrg>
    <Innovation xmlns="0376508a-3691-412d-a127-f3009102e432"/>
    <Sold_x002d_To xmlns="0376508a-3691-412d-a127-f3009102e432" xsi:nil="true"/>
    <CustomerGroup xmlns="0376508a-3691-412d-a127-f3009102e432"/>
    <SalesDistrict xmlns="0376508a-3691-412d-a127-f3009102e432">
      <Value>4</Value>
    </SalesDistrict>
    <Customer_x0020_Name xmlns="0376508a-3691-412d-a127-f3009102e432" xsi:nil="true"/>
    <Category xmlns="0376508a-3691-412d-a127-f3009102e432">
      <Value>7</Value>
    </Category>
    <MarketingChannel xmlns="0376508a-3691-412d-a127-f3009102e432">
      <Value>3</Value>
      <Value>10</Value>
      <Value>16</Value>
      <Value>2</Value>
      <Value>1</Value>
      <Value>11</Value>
      <Value>12</Value>
      <Value>8</Value>
      <Value>15</Value>
    </MarketingChannel>
    <SalesChannel xmlns="0376508a-3691-412d-a127-f3009102e432">
      <Value>1</Value>
    </SalesChannel>
    <Brand xmlns="0376508a-3691-412d-a127-f3009102e432">
      <Value>1</Value>
    </Brand>
    <Language xmlns="0376508a-3691-412d-a127-f3009102e432">
      <Value>6</Value>
    </Language>
    <Applications xmlns="0376508a-3691-412d-a127-f3009102e432"/>
    <Country xmlns="0376508a-3691-412d-a127-f3009102e432"/>
    <LiteratureType xmlns="0376508a-3691-412d-a127-f3009102e432">18</LiteratureType>
    <Industry xmlns="0376508a-3691-412d-a127-f3009102e432"/>
    <Product xmlns="0376508a-3691-412d-a127-f3009102e432">
      <Value>840</Value>
    </Product>
    <AssetType xmlns="0376508a-3691-412d-a127-f3009102e432">30</AssetTyp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891378B513214FBD163B593C0FE3ED" ma:contentTypeVersion="83" ma:contentTypeDescription="Create a new document." ma:contentTypeScope="" ma:versionID="5115da493d133a476c0c57738344dbee">
  <xsd:schema xmlns:xsd="http://www.w3.org/2001/XMLSchema" xmlns:xs="http://www.w3.org/2001/XMLSchema" xmlns:p="http://schemas.microsoft.com/office/2006/metadata/properties" xmlns:ns2="0376508a-3691-412d-a127-f3009102e432" targetNamespace="http://schemas.microsoft.com/office/2006/metadata/properties" ma:root="true" ma:fieldsID="1a65478c7637a1897bef5acfda8dd048" ns2:_="">
    <xsd:import namespace="0376508a-3691-412d-a127-f3009102e432"/>
    <xsd:element name="properties">
      <xsd:complexType>
        <xsd:sequence>
          <xsd:element name="documentManagement">
            <xsd:complexType>
              <xsd:all>
                <xsd:element ref="ns2:UserRoles" minOccurs="0"/>
                <xsd:element ref="ns2:MarketingChannel" minOccurs="0"/>
                <xsd:element ref="ns2:SalesOrg" minOccurs="0"/>
                <xsd:element ref="ns2:SalesDistrict" minOccurs="0"/>
                <xsd:element ref="ns2:Country" minOccurs="0"/>
                <xsd:element ref="ns2:Language" minOccurs="0"/>
                <xsd:element ref="ns2:SalesChannel" minOccurs="0"/>
                <xsd:element ref="ns2:Brand" minOccurs="0"/>
                <xsd:element ref="ns2:Product" minOccurs="0"/>
                <xsd:element ref="ns2:Category" minOccurs="0"/>
                <xsd:element ref="ns2:AssetType" minOccurs="0"/>
                <xsd:element ref="ns2:LiteratureType" minOccurs="0"/>
                <xsd:element ref="ns2:Innovation" minOccurs="0"/>
                <xsd:element ref="ns2:Applications" minOccurs="0"/>
                <xsd:element ref="ns2:Industry" minOccurs="0"/>
                <xsd:element ref="ns2:Sold_x002d_To" minOccurs="0"/>
                <xsd:element ref="ns2:SalesDistrictTitle" minOccurs="0"/>
                <xsd:element ref="ns2:ProductStatus" minOccurs="0"/>
                <xsd:element ref="ns2:SecurityType" minOccurs="0"/>
                <xsd:element ref="ns2:CategoryTitle" minOccurs="0"/>
                <xsd:element ref="ns2:CustomerGroup" minOccurs="0"/>
                <xsd:element ref="ns2:Customer_x0020_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6508a-3691-412d-a127-f3009102e432" elementFormDefault="qualified">
    <xsd:import namespace="http://schemas.microsoft.com/office/2006/documentManagement/types"/>
    <xsd:import namespace="http://schemas.microsoft.com/office/infopath/2007/PartnerControls"/>
    <xsd:element name="UserRoles" ma:index="2" nillable="true" ma:displayName="UserRoles" ma:description="* * * * * * IF PUBLIC LEAVE EMPTY * * * * * *" ma:list="{e2e3de3e-ccd2-4421-b68c-37c5f4e582ab}" ma:internalName="UserRoles" ma:readOnly="false" ma:showField="USERROLE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arketingChannel" ma:index="3" nillable="true" ma:displayName="MarketingChannel" ma:list="{ae493d90-adea-4c54-b050-fb6d6181909e}" ma:internalName="MarketingChannel" ma:readOnly="false" ma:showField="MARKETING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Org" ma:index="4" nillable="true" ma:displayName="SalesOrg" ma:list="{d3375561-d921-4af3-953a-7663adc0db1a}" ma:internalName="SalesOrg" ma:readOnly="false" ma:showField="SALESORG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District" ma:index="5" nillable="true" ma:displayName="SalesDistrict" ma:list="{50370e94-047c-45fb-b566-fc64f91bea86}" ma:internalName="SalesDistrict" ma:readOnly="false" ma:showField="SALESDISTRICT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untry" ma:index="6" nillable="true" ma:displayName="Country" ma:list="{24076f44-285e-4cb9-9651-bc8b6ea3b479}" ma:internalName="Country" ma:readOnly="false" ma:showField="Key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nguage" ma:index="7" nillable="true" ma:displayName="Language" ma:list="{68445780-4283-43b4-aad2-1fc4dc5f3482}" ma:internalName="Language" ma:readOnly="fals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Channel" ma:index="8" nillable="true" ma:displayName="SalesChannel" ma:list="{301a598e-3474-4381-9c1f-829689d8b57b}" ma:internalName="SalesChannel" ma:readOnly="false" ma:showField="SALES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rand" ma:index="9" nillable="true" ma:displayName="Brand" ma:list="{b92587f4-cafb-48a8-9d85-521e677a1cf5}" ma:internalName="Brand" ma:readOnly="false" ma:showField="BRAND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" ma:index="10" nillable="true" ma:displayName="Product" ma:list="{297b7c7a-5d0d-4982-9702-ea99fbb4a83e}" ma:internalName="Product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" ma:index="11" nillable="true" ma:displayName="Category" ma:list="{86fa95bb-c809-49ce-a1fb-f4fb7b1949a0}" ma:internalName="Category" ma:readOnly="false" ma:showField="ASSETCATEGO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setType" ma:index="12" nillable="true" ma:displayName="AssetType" ma:list="{7cf49b1b-e7dc-4c4d-adb7-5b3a783227c9}" ma:internalName="AssetType" ma:readOnly="false" ma:showField="ASSETTYPE_ID" ma:web="d2b0125b-2e6a-4122-affe-42934978f63b">
      <xsd:simpleType>
        <xsd:restriction base="dms:Lookup"/>
      </xsd:simpleType>
    </xsd:element>
    <xsd:element name="LiteratureType" ma:index="13" nillable="true" ma:displayName="LiteratureType" ma:description="BROCHURES, LEAFLETS, SPEC SHEETS &amp; RECOMMENDED PARTS ARE PUBLIC" ma:indexed="true" ma:list="{8c2f526d-9f00-4fcb-8da9-65219fb1fc57}" ma:internalName="LiteratureType" ma:readOnly="false" ma:showField="LITERATURETYPE_ID" ma:web="d2b0125b-2e6a-4122-affe-42934978f63b">
      <xsd:simpleType>
        <xsd:restriction base="dms:Lookup"/>
      </xsd:simpleType>
    </xsd:element>
    <xsd:element name="Innovation" ma:index="14" nillable="true" ma:displayName="Innovation" ma:list="{7288d138-aaf8-434c-b798-6f31447b8d88}" ma:internalName="Innovation" ma:showField="INNOV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s" ma:index="15" nillable="true" ma:displayName="Applications" ma:list="{da2ac9bf-3537-4670-a3ae-d8d75070d1b9}" ma:internalName="Applications" ma:showField="APPLIC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ustry" ma:index="16" nillable="true" ma:displayName="Industry" ma:list="{d4223f80-87ca-4d48-85c1-b11f26073d7b}" ma:internalName="Industry" ma:showField="INDUST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old_x002d_To" ma:index="17" nillable="true" ma:displayName="Sold-To" ma:internalName="Sold_x002d_To">
      <xsd:simpleType>
        <xsd:restriction base="dms:Text"/>
      </xsd:simpleType>
    </xsd:element>
    <xsd:element name="SalesDistrictTitle" ma:index="20" nillable="true" ma:displayName="SalesDistrictTitle" ma:list="{50370e94-047c-45fb-b566-fc64f91bea86}" ma:internalName="SalesDistrict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Status" ma:index="21" nillable="true" ma:displayName="ProductStatus" ma:list="{297B7C7A-5D0D-4982-9702-EA99FBB4A83E}" ma:internalName="ProductStatus" ma:readOnly="true" ma:showField="CalculatedStatus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ecurityType" ma:index="26" nillable="true" ma:displayName="SecurityType" ma:default="Secured Only" ma:format="Dropdown" ma:internalName="SecurityType">
      <xsd:simpleType>
        <xsd:restriction base="dms:Choice">
          <xsd:enumeration value="Public"/>
          <xsd:enumeration value="Secured Only"/>
        </xsd:restriction>
      </xsd:simpleType>
    </xsd:element>
    <xsd:element name="CategoryTitle" ma:index="27" nillable="true" ma:displayName="CategoryTitle" ma:list="{86fa95bb-c809-49ce-a1fb-f4fb7b1949a0}" ma:internalName="Category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Group" ma:index="28" nillable="true" ma:displayName="CustomerGroup" ma:list="{1d487369-79c1-471a-aef5-6554842fae80}" ma:internalName="CustomerGroup" ma:showField="CustomerGroupI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_x0020_Name" ma:index="29" nillable="true" ma:displayName="Customer Name" ma:list="{a26128da-408a-40e4-8f46-322bff40bfec}" ma:internalName="Customer_x0020_Nam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F8922A-F02F-4C7F-B542-68BF33A747FB}"/>
</file>

<file path=customXml/itemProps2.xml><?xml version="1.0" encoding="utf-8"?>
<ds:datastoreItem xmlns:ds="http://schemas.openxmlformats.org/officeDocument/2006/customXml" ds:itemID="{69FE2994-6D8D-477E-83FE-1C655B3CDAFA}"/>
</file>

<file path=customXml/itemProps3.xml><?xml version="1.0" encoding="utf-8"?>
<ds:datastoreItem xmlns:ds="http://schemas.openxmlformats.org/officeDocument/2006/customXml" ds:itemID="{CBCF92B8-099C-4001-94E4-8DA29A36409E}"/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1820</Words>
  <Application>Microsoft Office PowerPoint</Application>
  <PresentationFormat>On-screen Show (4:3)</PresentationFormat>
  <Paragraphs>325</Paragraphs>
  <Slides>30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ＭＳ Ｐゴシック</vt:lpstr>
      <vt:lpstr>Arial</vt:lpstr>
      <vt:lpstr>Calibri</vt:lpstr>
      <vt:lpstr>Wingdings</vt:lpstr>
      <vt:lpstr>Office Theme</vt:lpstr>
      <vt:lpstr>PowerPoint Presentation</vt:lpstr>
      <vt:lpstr>Pluspunten van de M17</vt:lpstr>
      <vt:lpstr>Belangrijkste afzetgebieden voor de M17</vt:lpstr>
      <vt:lpstr>PowerPoint Presentation</vt:lpstr>
      <vt:lpstr>PowerPoint Presentation</vt:lpstr>
      <vt:lpstr>PowerPoint Presentation</vt:lpstr>
      <vt:lpstr>Verbeter het imago van het gebouw</vt:lpstr>
      <vt:lpstr>Zorg voor een gezonde en veilige werkomgeving</vt:lpstr>
      <vt:lpstr>Gebruiksvriendelijk</vt:lpstr>
      <vt:lpstr>M17 veegsystemen</vt:lpstr>
      <vt:lpstr>PowerPoint Presentation</vt:lpstr>
      <vt:lpstr>PowerPoint Presentation</vt:lpstr>
      <vt:lpstr>Keuze uit batterijen met verschillend vermogen</vt:lpstr>
      <vt:lpstr>PowerPoint Presentation</vt:lpstr>
      <vt:lpstr>Hogedrukreiniger en zuigstang voor krimpfolie</vt:lpstr>
      <vt:lpstr>PowerPoint Presentation</vt:lpstr>
      <vt:lpstr>PowerPoint Presentation</vt:lpstr>
      <vt:lpstr>PowerPoint Presentation</vt:lpstr>
      <vt:lpstr>PowerPoint Presentation</vt:lpstr>
      <vt:lpstr>Manchetten voor automatisch vullen en afvoeren</vt:lpstr>
      <vt:lpstr>PowerPoint Presentation</vt:lpstr>
      <vt:lpstr>PowerPoint Presentation</vt:lpstr>
      <vt:lpstr>Optionele Pro-Panel™</vt:lpstr>
      <vt:lpstr>Bescherming van gebruiker en machine</vt:lpstr>
      <vt:lpstr>Reinigingsresultaten</vt:lpstr>
      <vt:lpstr>Koelventiel</vt:lpstr>
      <vt:lpstr>Bedienings- en onderhoudsgemak</vt:lpstr>
      <vt:lpstr>Opmerkingen en uitsluitingen</vt:lpstr>
      <vt:lpstr>PowerPoint Presentation</vt:lpstr>
      <vt:lpstr>PowerPoint Presentation</vt:lpstr>
    </vt:vector>
  </TitlesOfParts>
  <Company>Tennant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M17_PAS Guide_EMEA_NL</dc:title>
  <dc:creator>Commers, Barb</dc:creator>
  <cp:lastModifiedBy>Kaya, Cansu</cp:lastModifiedBy>
  <cp:revision>800</cp:revision>
  <cp:lastPrinted>2017-07-21T13:16:32Z</cp:lastPrinted>
  <dcterms:created xsi:type="dcterms:W3CDTF">2012-06-05T14:24:02Z</dcterms:created>
  <dcterms:modified xsi:type="dcterms:W3CDTF">2019-06-06T12:40:37Z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0x01010044891378B513214FBD163B593C0FE3ED</vt:lpwstr>
  </property>
  <property fmtid="{D5CDD505-2E9C-101B-9397-08002B2CF9AE}" pid="3" name="Order">
    <vt:r8>2382400</vt:r8>
  </property>
</Properties>
</file>