
<file path=[Content_Types].xml><?xml version="1.0" encoding="utf-8"?>
<Types xmlns="http://schemas.openxmlformats.org/package/2006/content-types">
  <Default Extension="png" ContentType="image/png"/>
  <Default Extension="jpeg" ContentType="image/jpeg"/>
  <Default Extension="emf" ContentType="image/x-emf"/>
  <Default Extension="wmf" ContentType="image/x-wmf"/>
  <Default Extension="rels" ContentType="application/vnd.openxmlformats-package.relationships+xml"/>
  <Default Extension="xml" ContentType="application/xml"/>
  <Default Extension="wdp" ContentType="image/vnd.ms-photo"/>
  <Default Extension="vml" ContentType="application/vnd.openxmlformats-officedocument.vmlDrawing"/>
  <Default Extension="xlsx" ContentType="application/vnd.openxmlformats-officedocument.spreadsheetml.sheet"/>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tags/tag3.xml" ContentType="application/vnd.openxmlformats-officedocument.presentationml.tags+xml"/>
  <Override PartName="/ppt/notesSlides/notesSlide50.xml" ContentType="application/vnd.openxmlformats-officedocument.presentationml.notesSlide+xml"/>
  <Override PartName="/ppt/notesSlides/notesSlide5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56"/>
  </p:notesMasterIdLst>
  <p:handoutMasterIdLst>
    <p:handoutMasterId r:id="rId57"/>
  </p:handoutMasterIdLst>
  <p:sldIdLst>
    <p:sldId id="264" r:id="rId5"/>
    <p:sldId id="305" r:id="rId6"/>
    <p:sldId id="282" r:id="rId7"/>
    <p:sldId id="346" r:id="rId8"/>
    <p:sldId id="283" r:id="rId9"/>
    <p:sldId id="374" r:id="rId10"/>
    <p:sldId id="315" r:id="rId11"/>
    <p:sldId id="318" r:id="rId12"/>
    <p:sldId id="288" r:id="rId13"/>
    <p:sldId id="333" r:id="rId14"/>
    <p:sldId id="284" r:id="rId15"/>
    <p:sldId id="317" r:id="rId16"/>
    <p:sldId id="322" r:id="rId17"/>
    <p:sldId id="291" r:id="rId18"/>
    <p:sldId id="361" r:id="rId19"/>
    <p:sldId id="362" r:id="rId20"/>
    <p:sldId id="363" r:id="rId21"/>
    <p:sldId id="364" r:id="rId22"/>
    <p:sldId id="306" r:id="rId23"/>
    <p:sldId id="286" r:id="rId24"/>
    <p:sldId id="343" r:id="rId25"/>
    <p:sldId id="313" r:id="rId26"/>
    <p:sldId id="289" r:id="rId27"/>
    <p:sldId id="285" r:id="rId28"/>
    <p:sldId id="347" r:id="rId29"/>
    <p:sldId id="325" r:id="rId30"/>
    <p:sldId id="359" r:id="rId31"/>
    <p:sldId id="365" r:id="rId32"/>
    <p:sldId id="367" r:id="rId33"/>
    <p:sldId id="334" r:id="rId34"/>
    <p:sldId id="335" r:id="rId35"/>
    <p:sldId id="330" r:id="rId36"/>
    <p:sldId id="314" r:id="rId37"/>
    <p:sldId id="294" r:id="rId38"/>
    <p:sldId id="295" r:id="rId39"/>
    <p:sldId id="297" r:id="rId40"/>
    <p:sldId id="298" r:id="rId41"/>
    <p:sldId id="296" r:id="rId42"/>
    <p:sldId id="302" r:id="rId43"/>
    <p:sldId id="372" r:id="rId44"/>
    <p:sldId id="348" r:id="rId45"/>
    <p:sldId id="356" r:id="rId46"/>
    <p:sldId id="357" r:id="rId47"/>
    <p:sldId id="358" r:id="rId48"/>
    <p:sldId id="351" r:id="rId49"/>
    <p:sldId id="352" r:id="rId50"/>
    <p:sldId id="353" r:id="rId51"/>
    <p:sldId id="355" r:id="rId52"/>
    <p:sldId id="354" r:id="rId53"/>
    <p:sldId id="311" r:id="rId54"/>
    <p:sldId id="324" r:id="rId55"/>
  </p:sldIdLst>
  <p:sldSz cx="9144000" cy="6858000" type="screen4x3"/>
  <p:notesSz cx="7010400" cy="9296400"/>
  <p:custDataLst>
    <p:tags r:id="rId58"/>
  </p:custDataLst>
  <p:defaultTex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66"/>
    <a:srgbClr val="009AC7"/>
    <a:srgbClr val="939393"/>
    <a:srgbClr val="FFFFFF"/>
    <a:srgbClr val="FFFF99"/>
    <a:srgbClr val="B4CC95"/>
    <a:srgbClr val="D9D9D9"/>
    <a:srgbClr val="E8E8E8"/>
    <a:srgbClr val="E8F2F2"/>
    <a:srgbClr val="DDDDD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890" autoAdjust="0"/>
    <p:restoredTop sz="95405" autoAdjust="0"/>
  </p:normalViewPr>
  <p:slideViewPr>
    <p:cSldViewPr snapToGrid="0">
      <p:cViewPr varScale="1">
        <p:scale>
          <a:sx n="114" d="100"/>
          <a:sy n="114" d="100"/>
        </p:scale>
        <p:origin x="1566" y="114"/>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11438"/>
    </p:cViewPr>
  </p:sorterViewPr>
  <p:notesViewPr>
    <p:cSldViewPr snapToGrid="0">
      <p:cViewPr varScale="1">
        <p:scale>
          <a:sx n="77" d="100"/>
          <a:sy n="77" d="100"/>
        </p:scale>
        <p:origin x="2794" y="96"/>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tags" Target="tags/tag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handoutMaster" Target="handoutMasters/handoutMaster1.xml"/><Relationship Id="rId61"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notesMaster" Target="notesMasters/notesMaster1.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D68B9CE-54AA-4F3E-B41B-08C9DD9C5114}" type="doc">
      <dgm:prSet loTypeId="urn:microsoft.com/office/officeart/2005/8/layout/gear1" loCatId="cycle" qsTypeId="urn:microsoft.com/office/officeart/2005/8/quickstyle/simple1" qsCatId="simple" csTypeId="urn:microsoft.com/office/officeart/2005/8/colors/accent1_2" csCatId="accent1" phldr="1"/>
      <dgm:spPr/>
    </dgm:pt>
    <dgm:pt modelId="{ACD82F7B-74DD-4A8A-99E6-0165A13AE23B}">
      <dgm:prSet phldrT="[Text]"/>
      <dgm:spPr/>
      <dgm:t>
        <a:bodyPr/>
        <a:lstStyle/>
        <a:p>
          <a:r>
            <a:rPr lang="en-US" dirty="0"/>
            <a:t>Cost to Clean</a:t>
          </a:r>
        </a:p>
      </dgm:t>
    </dgm:pt>
    <dgm:pt modelId="{2A6A5997-209C-41CC-80CB-4A6EA77E167F}" type="parTrans" cxnId="{424663A2-EDB5-422C-BDEE-DD2687827620}">
      <dgm:prSet/>
      <dgm:spPr/>
      <dgm:t>
        <a:bodyPr/>
        <a:lstStyle/>
        <a:p>
          <a:endParaRPr lang="en-US"/>
        </a:p>
      </dgm:t>
    </dgm:pt>
    <dgm:pt modelId="{6D27751C-42F3-419B-A306-ED7992A706EC}" type="sibTrans" cxnId="{424663A2-EDB5-422C-BDEE-DD2687827620}">
      <dgm:prSet/>
      <dgm:spPr/>
      <dgm:t>
        <a:bodyPr/>
        <a:lstStyle/>
        <a:p>
          <a:endParaRPr lang="en-US"/>
        </a:p>
      </dgm:t>
    </dgm:pt>
    <dgm:pt modelId="{BE150085-294F-401F-8825-F18971295937}">
      <dgm:prSet phldrT="[Text]"/>
      <dgm:spPr/>
      <dgm:t>
        <a:bodyPr/>
        <a:lstStyle/>
        <a:p>
          <a:r>
            <a:rPr lang="en-US" dirty="0"/>
            <a:t>Enhancing Facility Image</a:t>
          </a:r>
        </a:p>
      </dgm:t>
    </dgm:pt>
    <dgm:pt modelId="{7CC8ED69-A76F-4911-8758-5622A9267218}" type="parTrans" cxnId="{C0AC06AF-98D1-4631-B9BF-A6958B7084FA}">
      <dgm:prSet/>
      <dgm:spPr/>
      <dgm:t>
        <a:bodyPr/>
        <a:lstStyle/>
        <a:p>
          <a:endParaRPr lang="en-US"/>
        </a:p>
      </dgm:t>
    </dgm:pt>
    <dgm:pt modelId="{1558EF03-4758-4ECD-B503-97C2624D07FE}" type="sibTrans" cxnId="{C0AC06AF-98D1-4631-B9BF-A6958B7084FA}">
      <dgm:prSet/>
      <dgm:spPr/>
      <dgm:t>
        <a:bodyPr/>
        <a:lstStyle/>
        <a:p>
          <a:endParaRPr lang="en-US"/>
        </a:p>
      </dgm:t>
    </dgm:pt>
    <dgm:pt modelId="{C9789164-E619-4109-B98A-8B6F6D05BD01}">
      <dgm:prSet phldrT="[Text]"/>
      <dgm:spPr/>
      <dgm:t>
        <a:bodyPr/>
        <a:lstStyle/>
        <a:p>
          <a:r>
            <a:rPr lang="en-US" dirty="0"/>
            <a:t>Environmental Health &amp; Safety</a:t>
          </a:r>
        </a:p>
      </dgm:t>
    </dgm:pt>
    <dgm:pt modelId="{61731511-58C3-43D3-8E9F-B3416093DFE0}" type="parTrans" cxnId="{820CD02B-CE75-4A65-A487-D771D79DC209}">
      <dgm:prSet/>
      <dgm:spPr/>
      <dgm:t>
        <a:bodyPr/>
        <a:lstStyle/>
        <a:p>
          <a:endParaRPr lang="en-US"/>
        </a:p>
      </dgm:t>
    </dgm:pt>
    <dgm:pt modelId="{595B5BA9-B631-4B47-AF33-0B241F2342DE}" type="sibTrans" cxnId="{820CD02B-CE75-4A65-A487-D771D79DC209}">
      <dgm:prSet/>
      <dgm:spPr/>
      <dgm:t>
        <a:bodyPr/>
        <a:lstStyle/>
        <a:p>
          <a:endParaRPr lang="en-US"/>
        </a:p>
      </dgm:t>
    </dgm:pt>
    <dgm:pt modelId="{CD61695D-A299-435C-8536-1EACFD5BC882}">
      <dgm:prSet phldrT="[Text]"/>
      <dgm:spPr/>
      <dgm:t>
        <a:bodyPr/>
        <a:lstStyle/>
        <a:p>
          <a:endParaRPr lang="en-US" dirty="0"/>
        </a:p>
      </dgm:t>
    </dgm:pt>
    <dgm:pt modelId="{66536BAD-18B3-45C4-801E-60D8390A1FB4}" type="parTrans" cxnId="{63C242BE-34E6-420A-B10F-6AC41523E2EC}">
      <dgm:prSet/>
      <dgm:spPr/>
      <dgm:t>
        <a:bodyPr/>
        <a:lstStyle/>
        <a:p>
          <a:endParaRPr lang="en-US"/>
        </a:p>
      </dgm:t>
    </dgm:pt>
    <dgm:pt modelId="{24E38A57-4E41-43CE-ADA8-2EE2AAA5F9FD}" type="sibTrans" cxnId="{63C242BE-34E6-420A-B10F-6AC41523E2EC}">
      <dgm:prSet/>
      <dgm:spPr/>
      <dgm:t>
        <a:bodyPr/>
        <a:lstStyle/>
        <a:p>
          <a:endParaRPr lang="en-US"/>
        </a:p>
      </dgm:t>
    </dgm:pt>
    <dgm:pt modelId="{A6B4407E-4493-4989-9C98-CC40ED681E3C}" type="pres">
      <dgm:prSet presAssocID="{7D68B9CE-54AA-4F3E-B41B-08C9DD9C5114}" presName="composite" presStyleCnt="0">
        <dgm:presLayoutVars>
          <dgm:chMax val="3"/>
          <dgm:animLvl val="lvl"/>
          <dgm:resizeHandles val="exact"/>
        </dgm:presLayoutVars>
      </dgm:prSet>
      <dgm:spPr/>
    </dgm:pt>
    <dgm:pt modelId="{46CF6A0B-B218-43EA-B926-5CE3C5E0D1F1}" type="pres">
      <dgm:prSet presAssocID="{ACD82F7B-74DD-4A8A-99E6-0165A13AE23B}" presName="gear1" presStyleLbl="node1" presStyleIdx="0" presStyleCnt="3">
        <dgm:presLayoutVars>
          <dgm:chMax val="1"/>
          <dgm:bulletEnabled val="1"/>
        </dgm:presLayoutVars>
      </dgm:prSet>
      <dgm:spPr/>
    </dgm:pt>
    <dgm:pt modelId="{4C786056-ACCD-46C7-A26B-EC8D4FDF6CDD}" type="pres">
      <dgm:prSet presAssocID="{ACD82F7B-74DD-4A8A-99E6-0165A13AE23B}" presName="gear1srcNode" presStyleLbl="node1" presStyleIdx="0" presStyleCnt="3"/>
      <dgm:spPr/>
    </dgm:pt>
    <dgm:pt modelId="{3E954B7E-3E00-4A46-9368-1E1B100D2318}" type="pres">
      <dgm:prSet presAssocID="{ACD82F7B-74DD-4A8A-99E6-0165A13AE23B}" presName="gear1dstNode" presStyleLbl="node1" presStyleIdx="0" presStyleCnt="3"/>
      <dgm:spPr/>
    </dgm:pt>
    <dgm:pt modelId="{8B60A586-35B5-4627-AA15-5DFB426AD0E9}" type="pres">
      <dgm:prSet presAssocID="{BE150085-294F-401F-8825-F18971295937}" presName="gear2" presStyleLbl="node1" presStyleIdx="1" presStyleCnt="3">
        <dgm:presLayoutVars>
          <dgm:chMax val="1"/>
          <dgm:bulletEnabled val="1"/>
        </dgm:presLayoutVars>
      </dgm:prSet>
      <dgm:spPr/>
    </dgm:pt>
    <dgm:pt modelId="{765BAE43-5069-4D42-AE78-159287F9F870}" type="pres">
      <dgm:prSet presAssocID="{BE150085-294F-401F-8825-F18971295937}" presName="gear2srcNode" presStyleLbl="node1" presStyleIdx="1" presStyleCnt="3"/>
      <dgm:spPr/>
    </dgm:pt>
    <dgm:pt modelId="{D1D5F81C-60BB-453A-9A34-7944B6CEA45D}" type="pres">
      <dgm:prSet presAssocID="{BE150085-294F-401F-8825-F18971295937}" presName="gear2dstNode" presStyleLbl="node1" presStyleIdx="1" presStyleCnt="3"/>
      <dgm:spPr/>
    </dgm:pt>
    <dgm:pt modelId="{9DCAD0C2-3AA1-40EC-B217-65DE0C320E7E}" type="pres">
      <dgm:prSet presAssocID="{C9789164-E619-4109-B98A-8B6F6D05BD01}" presName="gear3" presStyleLbl="node1" presStyleIdx="2" presStyleCnt="3"/>
      <dgm:spPr/>
    </dgm:pt>
    <dgm:pt modelId="{39E38E33-0084-460C-BD18-88BCB8EA354F}" type="pres">
      <dgm:prSet presAssocID="{C9789164-E619-4109-B98A-8B6F6D05BD01}" presName="gear3tx" presStyleLbl="node1" presStyleIdx="2" presStyleCnt="3">
        <dgm:presLayoutVars>
          <dgm:chMax val="1"/>
          <dgm:bulletEnabled val="1"/>
        </dgm:presLayoutVars>
      </dgm:prSet>
      <dgm:spPr/>
    </dgm:pt>
    <dgm:pt modelId="{4B5B674E-5D0D-47E5-BA46-1F742F2AA158}" type="pres">
      <dgm:prSet presAssocID="{C9789164-E619-4109-B98A-8B6F6D05BD01}" presName="gear3srcNode" presStyleLbl="node1" presStyleIdx="2" presStyleCnt="3"/>
      <dgm:spPr/>
    </dgm:pt>
    <dgm:pt modelId="{4CC7FBB0-2998-4EA5-9BBA-8DA26882700A}" type="pres">
      <dgm:prSet presAssocID="{C9789164-E619-4109-B98A-8B6F6D05BD01}" presName="gear3dstNode" presStyleLbl="node1" presStyleIdx="2" presStyleCnt="3"/>
      <dgm:spPr/>
    </dgm:pt>
    <dgm:pt modelId="{3B5AD1C8-4213-4210-BE3E-FFA497283D0A}" type="pres">
      <dgm:prSet presAssocID="{6D27751C-42F3-419B-A306-ED7992A706EC}" presName="connector1" presStyleLbl="sibTrans2D1" presStyleIdx="0" presStyleCnt="3"/>
      <dgm:spPr/>
    </dgm:pt>
    <dgm:pt modelId="{DAD9D3FF-ECD6-4769-B604-EF423403535D}" type="pres">
      <dgm:prSet presAssocID="{1558EF03-4758-4ECD-B503-97C2624D07FE}" presName="connector2" presStyleLbl="sibTrans2D1" presStyleIdx="1" presStyleCnt="3"/>
      <dgm:spPr/>
    </dgm:pt>
    <dgm:pt modelId="{1C53A098-78D4-4BBD-93CA-4A36B93E5C97}" type="pres">
      <dgm:prSet presAssocID="{595B5BA9-B631-4B47-AF33-0B241F2342DE}" presName="connector3" presStyleLbl="sibTrans2D1" presStyleIdx="2" presStyleCnt="3"/>
      <dgm:spPr/>
    </dgm:pt>
  </dgm:ptLst>
  <dgm:cxnLst>
    <dgm:cxn modelId="{B18FBA0F-A99C-41A8-A340-A908BDB0C030}" type="presOf" srcId="{ACD82F7B-74DD-4A8A-99E6-0165A13AE23B}" destId="{3E954B7E-3E00-4A46-9368-1E1B100D2318}" srcOrd="2" destOrd="0" presId="urn:microsoft.com/office/officeart/2005/8/layout/gear1"/>
    <dgm:cxn modelId="{603C9C1C-A4C9-452A-92F3-B1420AF25BF1}" type="presOf" srcId="{6D27751C-42F3-419B-A306-ED7992A706EC}" destId="{3B5AD1C8-4213-4210-BE3E-FFA497283D0A}" srcOrd="0" destOrd="0" presId="urn:microsoft.com/office/officeart/2005/8/layout/gear1"/>
    <dgm:cxn modelId="{81256121-6FE8-488D-97D7-F95CE4E3C31B}" type="presOf" srcId="{595B5BA9-B631-4B47-AF33-0B241F2342DE}" destId="{1C53A098-78D4-4BBD-93CA-4A36B93E5C97}" srcOrd="0" destOrd="0" presId="urn:microsoft.com/office/officeart/2005/8/layout/gear1"/>
    <dgm:cxn modelId="{820CD02B-CE75-4A65-A487-D771D79DC209}" srcId="{7D68B9CE-54AA-4F3E-B41B-08C9DD9C5114}" destId="{C9789164-E619-4109-B98A-8B6F6D05BD01}" srcOrd="2" destOrd="0" parTransId="{61731511-58C3-43D3-8E9F-B3416093DFE0}" sibTransId="{595B5BA9-B631-4B47-AF33-0B241F2342DE}"/>
    <dgm:cxn modelId="{BBAF7E37-8E13-4F0D-A175-F145EBA7C1B3}" type="presOf" srcId="{BE150085-294F-401F-8825-F18971295937}" destId="{8B60A586-35B5-4627-AA15-5DFB426AD0E9}" srcOrd="0" destOrd="0" presId="urn:microsoft.com/office/officeart/2005/8/layout/gear1"/>
    <dgm:cxn modelId="{E7FF5641-7506-4A04-A58A-025AAFAADC16}" type="presOf" srcId="{C9789164-E619-4109-B98A-8B6F6D05BD01}" destId="{9DCAD0C2-3AA1-40EC-B217-65DE0C320E7E}" srcOrd="0" destOrd="0" presId="urn:microsoft.com/office/officeart/2005/8/layout/gear1"/>
    <dgm:cxn modelId="{B9613364-72EA-427B-BB03-6A677B6473ED}" type="presOf" srcId="{7D68B9CE-54AA-4F3E-B41B-08C9DD9C5114}" destId="{A6B4407E-4493-4989-9C98-CC40ED681E3C}" srcOrd="0" destOrd="0" presId="urn:microsoft.com/office/officeart/2005/8/layout/gear1"/>
    <dgm:cxn modelId="{783DA854-B9D2-4707-9E95-7AF19BC4A940}" type="presOf" srcId="{C9789164-E619-4109-B98A-8B6F6D05BD01}" destId="{4CC7FBB0-2998-4EA5-9BBA-8DA26882700A}" srcOrd="3" destOrd="0" presId="urn:microsoft.com/office/officeart/2005/8/layout/gear1"/>
    <dgm:cxn modelId="{FC597C7C-4E4D-4131-9FBF-ADE2B8482203}" type="presOf" srcId="{C9789164-E619-4109-B98A-8B6F6D05BD01}" destId="{39E38E33-0084-460C-BD18-88BCB8EA354F}" srcOrd="1" destOrd="0" presId="urn:microsoft.com/office/officeart/2005/8/layout/gear1"/>
    <dgm:cxn modelId="{FD1C4D7E-F4FA-422B-BF62-0C1599CDDD59}" type="presOf" srcId="{1558EF03-4758-4ECD-B503-97C2624D07FE}" destId="{DAD9D3FF-ECD6-4769-B604-EF423403535D}" srcOrd="0" destOrd="0" presId="urn:microsoft.com/office/officeart/2005/8/layout/gear1"/>
    <dgm:cxn modelId="{F2C780A1-EE4E-4EEB-BB99-68A9449E24EF}" type="presOf" srcId="{C9789164-E619-4109-B98A-8B6F6D05BD01}" destId="{4B5B674E-5D0D-47E5-BA46-1F742F2AA158}" srcOrd="2" destOrd="0" presId="urn:microsoft.com/office/officeart/2005/8/layout/gear1"/>
    <dgm:cxn modelId="{424663A2-EDB5-422C-BDEE-DD2687827620}" srcId="{7D68B9CE-54AA-4F3E-B41B-08C9DD9C5114}" destId="{ACD82F7B-74DD-4A8A-99E6-0165A13AE23B}" srcOrd="0" destOrd="0" parTransId="{2A6A5997-209C-41CC-80CB-4A6EA77E167F}" sibTransId="{6D27751C-42F3-419B-A306-ED7992A706EC}"/>
    <dgm:cxn modelId="{C0AC06AF-98D1-4631-B9BF-A6958B7084FA}" srcId="{7D68B9CE-54AA-4F3E-B41B-08C9DD9C5114}" destId="{BE150085-294F-401F-8825-F18971295937}" srcOrd="1" destOrd="0" parTransId="{7CC8ED69-A76F-4911-8758-5622A9267218}" sibTransId="{1558EF03-4758-4ECD-B503-97C2624D07FE}"/>
    <dgm:cxn modelId="{63C242BE-34E6-420A-B10F-6AC41523E2EC}" srcId="{7D68B9CE-54AA-4F3E-B41B-08C9DD9C5114}" destId="{CD61695D-A299-435C-8536-1EACFD5BC882}" srcOrd="3" destOrd="0" parTransId="{66536BAD-18B3-45C4-801E-60D8390A1FB4}" sibTransId="{24E38A57-4E41-43CE-ADA8-2EE2AAA5F9FD}"/>
    <dgm:cxn modelId="{DA9298CC-DFF4-4481-B3E6-0ECA8830FCA0}" type="presOf" srcId="{ACD82F7B-74DD-4A8A-99E6-0165A13AE23B}" destId="{46CF6A0B-B218-43EA-B926-5CE3C5E0D1F1}" srcOrd="0" destOrd="0" presId="urn:microsoft.com/office/officeart/2005/8/layout/gear1"/>
    <dgm:cxn modelId="{5A7A4FD7-8520-460C-89E4-A8C317C72144}" type="presOf" srcId="{BE150085-294F-401F-8825-F18971295937}" destId="{765BAE43-5069-4D42-AE78-159287F9F870}" srcOrd="1" destOrd="0" presId="urn:microsoft.com/office/officeart/2005/8/layout/gear1"/>
    <dgm:cxn modelId="{2136E4E4-6303-445D-9761-29F38868944C}" type="presOf" srcId="{ACD82F7B-74DD-4A8A-99E6-0165A13AE23B}" destId="{4C786056-ACCD-46C7-A26B-EC8D4FDF6CDD}" srcOrd="1" destOrd="0" presId="urn:microsoft.com/office/officeart/2005/8/layout/gear1"/>
    <dgm:cxn modelId="{741A30E6-DF2F-492A-87AF-554545E33736}" type="presOf" srcId="{BE150085-294F-401F-8825-F18971295937}" destId="{D1D5F81C-60BB-453A-9A34-7944B6CEA45D}" srcOrd="2" destOrd="0" presId="urn:microsoft.com/office/officeart/2005/8/layout/gear1"/>
    <dgm:cxn modelId="{75038CC2-CD94-4BD1-ACB5-84C67981F091}" type="presParOf" srcId="{A6B4407E-4493-4989-9C98-CC40ED681E3C}" destId="{46CF6A0B-B218-43EA-B926-5CE3C5E0D1F1}" srcOrd="0" destOrd="0" presId="urn:microsoft.com/office/officeart/2005/8/layout/gear1"/>
    <dgm:cxn modelId="{ECAC900C-5E4D-476A-89BF-97D1C89A31C6}" type="presParOf" srcId="{A6B4407E-4493-4989-9C98-CC40ED681E3C}" destId="{4C786056-ACCD-46C7-A26B-EC8D4FDF6CDD}" srcOrd="1" destOrd="0" presId="urn:microsoft.com/office/officeart/2005/8/layout/gear1"/>
    <dgm:cxn modelId="{244596FD-FF57-4D60-AF2F-4D7C681B2001}" type="presParOf" srcId="{A6B4407E-4493-4989-9C98-CC40ED681E3C}" destId="{3E954B7E-3E00-4A46-9368-1E1B100D2318}" srcOrd="2" destOrd="0" presId="urn:microsoft.com/office/officeart/2005/8/layout/gear1"/>
    <dgm:cxn modelId="{466DB3A7-4088-4877-8F4C-13DFE13827F7}" type="presParOf" srcId="{A6B4407E-4493-4989-9C98-CC40ED681E3C}" destId="{8B60A586-35B5-4627-AA15-5DFB426AD0E9}" srcOrd="3" destOrd="0" presId="urn:microsoft.com/office/officeart/2005/8/layout/gear1"/>
    <dgm:cxn modelId="{B076D18A-F898-4838-AAD8-B1C9C86E01EF}" type="presParOf" srcId="{A6B4407E-4493-4989-9C98-CC40ED681E3C}" destId="{765BAE43-5069-4D42-AE78-159287F9F870}" srcOrd="4" destOrd="0" presId="urn:microsoft.com/office/officeart/2005/8/layout/gear1"/>
    <dgm:cxn modelId="{A9EF5632-B4C1-43ED-AF1D-FDDCFC7DC6B3}" type="presParOf" srcId="{A6B4407E-4493-4989-9C98-CC40ED681E3C}" destId="{D1D5F81C-60BB-453A-9A34-7944B6CEA45D}" srcOrd="5" destOrd="0" presId="urn:microsoft.com/office/officeart/2005/8/layout/gear1"/>
    <dgm:cxn modelId="{1DC3944F-CD1A-4F44-9C0C-EB7AC64CD35F}" type="presParOf" srcId="{A6B4407E-4493-4989-9C98-CC40ED681E3C}" destId="{9DCAD0C2-3AA1-40EC-B217-65DE0C320E7E}" srcOrd="6" destOrd="0" presId="urn:microsoft.com/office/officeart/2005/8/layout/gear1"/>
    <dgm:cxn modelId="{E7C3AE01-0F19-48B0-A4BA-09ADE461D40D}" type="presParOf" srcId="{A6B4407E-4493-4989-9C98-CC40ED681E3C}" destId="{39E38E33-0084-460C-BD18-88BCB8EA354F}" srcOrd="7" destOrd="0" presId="urn:microsoft.com/office/officeart/2005/8/layout/gear1"/>
    <dgm:cxn modelId="{3ED8DD0F-2F94-45AA-B151-AFA3038D819B}" type="presParOf" srcId="{A6B4407E-4493-4989-9C98-CC40ED681E3C}" destId="{4B5B674E-5D0D-47E5-BA46-1F742F2AA158}" srcOrd="8" destOrd="0" presId="urn:microsoft.com/office/officeart/2005/8/layout/gear1"/>
    <dgm:cxn modelId="{ED5B6B91-F5BD-4866-AE8B-853E27DFD8B5}" type="presParOf" srcId="{A6B4407E-4493-4989-9C98-CC40ED681E3C}" destId="{4CC7FBB0-2998-4EA5-9BBA-8DA26882700A}" srcOrd="9" destOrd="0" presId="urn:microsoft.com/office/officeart/2005/8/layout/gear1"/>
    <dgm:cxn modelId="{A1CFAE63-3BB0-4E1E-99AA-DF84626A90EC}" type="presParOf" srcId="{A6B4407E-4493-4989-9C98-CC40ED681E3C}" destId="{3B5AD1C8-4213-4210-BE3E-FFA497283D0A}" srcOrd="10" destOrd="0" presId="urn:microsoft.com/office/officeart/2005/8/layout/gear1"/>
    <dgm:cxn modelId="{E0376908-5B34-4CFB-AFE9-5100964D0944}" type="presParOf" srcId="{A6B4407E-4493-4989-9C98-CC40ED681E3C}" destId="{DAD9D3FF-ECD6-4769-B604-EF423403535D}" srcOrd="11" destOrd="0" presId="urn:microsoft.com/office/officeart/2005/8/layout/gear1"/>
    <dgm:cxn modelId="{9BD80FCF-E5A5-4B65-A84F-C9831531BE66}" type="presParOf" srcId="{A6B4407E-4493-4989-9C98-CC40ED681E3C}" destId="{1C53A098-78D4-4BBD-93CA-4A36B93E5C97}" srcOrd="12" destOrd="0" presId="urn:microsoft.com/office/officeart/2005/8/layout/gear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6CF6A0B-B218-43EA-B926-5CE3C5E0D1F1}">
      <dsp:nvSpPr>
        <dsp:cNvPr id="0" name=""/>
        <dsp:cNvSpPr/>
      </dsp:nvSpPr>
      <dsp:spPr>
        <a:xfrm>
          <a:off x="2832050" y="2023615"/>
          <a:ext cx="2473307" cy="2473307"/>
        </a:xfrm>
        <a:prstGeom prst="gear9">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dirty="0"/>
            <a:t>Cost to Clean</a:t>
          </a:r>
        </a:p>
      </dsp:txBody>
      <dsp:txXfrm>
        <a:off x="3329295" y="2602975"/>
        <a:ext cx="1478817" cy="1271331"/>
      </dsp:txXfrm>
    </dsp:sp>
    <dsp:sp modelId="{8B60A586-35B5-4627-AA15-5DFB426AD0E9}">
      <dsp:nvSpPr>
        <dsp:cNvPr id="0" name=""/>
        <dsp:cNvSpPr/>
      </dsp:nvSpPr>
      <dsp:spPr>
        <a:xfrm>
          <a:off x="1393035" y="1439015"/>
          <a:ext cx="1798769" cy="1798769"/>
        </a:xfrm>
        <a:prstGeom prst="gear6">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dirty="0"/>
            <a:t>Enhancing Facility Image</a:t>
          </a:r>
        </a:p>
      </dsp:txBody>
      <dsp:txXfrm>
        <a:off x="1845881" y="1894597"/>
        <a:ext cx="893077" cy="887605"/>
      </dsp:txXfrm>
    </dsp:sp>
    <dsp:sp modelId="{9DCAD0C2-3AA1-40EC-B217-65DE0C320E7E}">
      <dsp:nvSpPr>
        <dsp:cNvPr id="0" name=""/>
        <dsp:cNvSpPr/>
      </dsp:nvSpPr>
      <dsp:spPr>
        <a:xfrm rot="20700000">
          <a:off x="2400529" y="198048"/>
          <a:ext cx="1762426" cy="1762426"/>
        </a:xfrm>
        <a:prstGeom prst="gear6">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dirty="0"/>
            <a:t>Environmental Health &amp; Safety</a:t>
          </a:r>
        </a:p>
      </dsp:txBody>
      <dsp:txXfrm rot="-20700000">
        <a:off x="2787081" y="584599"/>
        <a:ext cx="989323" cy="989323"/>
      </dsp:txXfrm>
    </dsp:sp>
    <dsp:sp modelId="{3B5AD1C8-4213-4210-BE3E-FFA497283D0A}">
      <dsp:nvSpPr>
        <dsp:cNvPr id="0" name=""/>
        <dsp:cNvSpPr/>
      </dsp:nvSpPr>
      <dsp:spPr>
        <a:xfrm>
          <a:off x="2645202" y="1648500"/>
          <a:ext cx="3165833" cy="3165833"/>
        </a:xfrm>
        <a:prstGeom prst="circularArrow">
          <a:avLst>
            <a:gd name="adj1" fmla="val 4688"/>
            <a:gd name="adj2" fmla="val 299029"/>
            <a:gd name="adj3" fmla="val 2522969"/>
            <a:gd name="adj4" fmla="val 15846698"/>
            <a:gd name="adj5" fmla="val 5469"/>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DAD9D3FF-ECD6-4769-B604-EF423403535D}">
      <dsp:nvSpPr>
        <dsp:cNvPr id="0" name=""/>
        <dsp:cNvSpPr/>
      </dsp:nvSpPr>
      <dsp:spPr>
        <a:xfrm>
          <a:off x="1074476" y="1039717"/>
          <a:ext cx="2300176" cy="2300176"/>
        </a:xfrm>
        <a:prstGeom prst="leftCircularArrow">
          <a:avLst>
            <a:gd name="adj1" fmla="val 6452"/>
            <a:gd name="adj2" fmla="val 429999"/>
            <a:gd name="adj3" fmla="val 10489124"/>
            <a:gd name="adj4" fmla="val 14837806"/>
            <a:gd name="adj5" fmla="val 7527"/>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C53A098-78D4-4BBD-93CA-4A36B93E5C97}">
      <dsp:nvSpPr>
        <dsp:cNvPr id="0" name=""/>
        <dsp:cNvSpPr/>
      </dsp:nvSpPr>
      <dsp:spPr>
        <a:xfrm>
          <a:off x="1992862" y="-189288"/>
          <a:ext cx="2480053" cy="2480053"/>
        </a:xfrm>
        <a:prstGeom prst="circularArrow">
          <a:avLst>
            <a:gd name="adj1" fmla="val 5984"/>
            <a:gd name="adj2" fmla="val 394124"/>
            <a:gd name="adj3" fmla="val 13313824"/>
            <a:gd name="adj4" fmla="val 10508221"/>
            <a:gd name="adj5" fmla="val 6981"/>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54.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06.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wrap="square" lIns="93177" tIns="46589" rIns="93177" bIns="46589" numCol="1" anchor="t" anchorCtr="0" compatLnSpc="1">
            <a:prstTxWarp prst="textNoShape">
              <a:avLst/>
            </a:prstTxWarp>
          </a:bodyPr>
          <a:lstStyle>
            <a:lvl1pPr eaLnBrk="1" hangingPunct="1">
              <a:defRPr sz="1200"/>
            </a:lvl1pPr>
          </a:lstStyle>
          <a:p>
            <a:pPr>
              <a:defRPr/>
            </a:pPr>
            <a:endParaRPr lang="en-US" altLang="en-US" dirty="0"/>
          </a:p>
        </p:txBody>
      </p:sp>
      <p:sp>
        <p:nvSpPr>
          <p:cNvPr id="3" name="Date Placeholder 2"/>
          <p:cNvSpPr>
            <a:spLocks noGrp="1"/>
          </p:cNvSpPr>
          <p:nvPr>
            <p:ph type="dt" sz="quarter" idx="1"/>
          </p:nvPr>
        </p:nvSpPr>
        <p:spPr>
          <a:xfrm>
            <a:off x="3970338" y="0"/>
            <a:ext cx="3038475" cy="465138"/>
          </a:xfrm>
          <a:prstGeom prst="rect">
            <a:avLst/>
          </a:prstGeom>
        </p:spPr>
        <p:txBody>
          <a:bodyPr vert="horz" lIns="93177" tIns="46589" rIns="93177" bIns="46589" rtlCol="0"/>
          <a:lstStyle>
            <a:lvl1pPr algn="r" eaLnBrk="1" fontAlgn="auto" hangingPunct="1">
              <a:spcBef>
                <a:spcPts val="0"/>
              </a:spcBef>
              <a:spcAft>
                <a:spcPts val="0"/>
              </a:spcAft>
              <a:defRPr sz="1200">
                <a:latin typeface="+mn-lt"/>
                <a:cs typeface="+mn-cs"/>
              </a:defRPr>
            </a:lvl1pPr>
          </a:lstStyle>
          <a:p>
            <a:pPr>
              <a:defRPr/>
            </a:pPr>
            <a:r>
              <a:rPr lang="en-US" dirty="0"/>
              <a:t>6/5/2012</a:t>
            </a:r>
          </a:p>
        </p:txBody>
      </p:sp>
      <p:sp>
        <p:nvSpPr>
          <p:cNvPr id="4" name="Footer Placeholder 3"/>
          <p:cNvSpPr>
            <a:spLocks noGrp="1"/>
          </p:cNvSpPr>
          <p:nvPr>
            <p:ph type="ftr" sz="quarter" idx="2"/>
          </p:nvPr>
        </p:nvSpPr>
        <p:spPr>
          <a:xfrm>
            <a:off x="0" y="8829675"/>
            <a:ext cx="3038475" cy="465138"/>
          </a:xfrm>
          <a:prstGeom prst="rect">
            <a:avLst/>
          </a:prstGeom>
        </p:spPr>
        <p:txBody>
          <a:bodyPr vert="horz" wrap="square" lIns="93177" tIns="46589" rIns="93177" bIns="46589" numCol="1" anchor="b" anchorCtr="0" compatLnSpc="1">
            <a:prstTxWarp prst="textNoShape">
              <a:avLst/>
            </a:prstTxWarp>
          </a:bodyPr>
          <a:lstStyle>
            <a:lvl1pPr eaLnBrk="1" hangingPunct="1">
              <a:defRPr sz="1200"/>
            </a:lvl1pPr>
          </a:lstStyle>
          <a:p>
            <a:pPr>
              <a:defRPr/>
            </a:pPr>
            <a:endParaRPr lang="en-US" altLang="en-US" dirty="0"/>
          </a:p>
        </p:txBody>
      </p:sp>
      <p:sp>
        <p:nvSpPr>
          <p:cNvPr id="5" name="Slide Number Placeholder 4"/>
          <p:cNvSpPr>
            <a:spLocks noGrp="1"/>
          </p:cNvSpPr>
          <p:nvPr>
            <p:ph type="sldNum" sz="quarter" idx="3"/>
          </p:nvPr>
        </p:nvSpPr>
        <p:spPr>
          <a:xfrm>
            <a:off x="3970338" y="8829675"/>
            <a:ext cx="3038475" cy="465138"/>
          </a:xfrm>
          <a:prstGeom prst="rect">
            <a:avLst/>
          </a:prstGeom>
        </p:spPr>
        <p:txBody>
          <a:bodyPr vert="horz" wrap="square" lIns="93177" tIns="46589" rIns="93177" bIns="46589" numCol="1" anchor="b" anchorCtr="0" compatLnSpc="1">
            <a:prstTxWarp prst="textNoShape">
              <a:avLst/>
            </a:prstTxWarp>
          </a:bodyPr>
          <a:lstStyle>
            <a:lvl1pPr algn="r" eaLnBrk="1" hangingPunct="1">
              <a:defRPr sz="1200"/>
            </a:lvl1pPr>
          </a:lstStyle>
          <a:p>
            <a:pPr>
              <a:defRPr/>
            </a:pPr>
            <a:fld id="{2529750B-B654-4C8C-A36A-8D95A9C8E65C}" type="slidenum">
              <a:rPr lang="en-US" altLang="en-US"/>
              <a:pPr>
                <a:defRPr/>
              </a:pPr>
              <a:t>‹#›</a:t>
            </a:fld>
            <a:endParaRPr lang="en-US" altLang="en-US" dirty="0"/>
          </a:p>
        </p:txBody>
      </p:sp>
    </p:spTree>
    <p:extLst>
      <p:ext uri="{BB962C8B-B14F-4D97-AF65-F5344CB8AC3E}">
        <p14:creationId xmlns:p14="http://schemas.microsoft.com/office/powerpoint/2010/main" val="39438878"/>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wrap="square" lIns="93177" tIns="46589" rIns="93177" bIns="46589" numCol="1" anchor="t" anchorCtr="0" compatLnSpc="1">
            <a:prstTxWarp prst="textNoShape">
              <a:avLst/>
            </a:prstTxWarp>
          </a:bodyPr>
          <a:lstStyle>
            <a:lvl1pPr eaLnBrk="1" hangingPunct="1">
              <a:defRPr sz="1200"/>
            </a:lvl1pPr>
          </a:lstStyle>
          <a:p>
            <a:pPr>
              <a:defRPr/>
            </a:pPr>
            <a:endParaRPr lang="en-US" altLang="en-US" dirty="0"/>
          </a:p>
        </p:txBody>
      </p:sp>
      <p:sp>
        <p:nvSpPr>
          <p:cNvPr id="3" name="Date Placeholder 2"/>
          <p:cNvSpPr>
            <a:spLocks noGrp="1"/>
          </p:cNvSpPr>
          <p:nvPr>
            <p:ph type="dt" idx="1"/>
          </p:nvPr>
        </p:nvSpPr>
        <p:spPr>
          <a:xfrm>
            <a:off x="3970338" y="0"/>
            <a:ext cx="3038475" cy="465138"/>
          </a:xfrm>
          <a:prstGeom prst="rect">
            <a:avLst/>
          </a:prstGeom>
        </p:spPr>
        <p:txBody>
          <a:bodyPr vert="horz" lIns="93177" tIns="46589" rIns="93177" bIns="46589" rtlCol="0"/>
          <a:lstStyle>
            <a:lvl1pPr algn="r" eaLnBrk="1" fontAlgn="auto" hangingPunct="1">
              <a:spcBef>
                <a:spcPts val="0"/>
              </a:spcBef>
              <a:spcAft>
                <a:spcPts val="0"/>
              </a:spcAft>
              <a:defRPr sz="1200">
                <a:latin typeface="+mn-lt"/>
                <a:cs typeface="+mn-cs"/>
              </a:defRPr>
            </a:lvl1pPr>
          </a:lstStyle>
          <a:p>
            <a:pPr>
              <a:defRPr/>
            </a:pPr>
            <a:r>
              <a:rPr lang="en-US" dirty="0"/>
              <a:t>2/8/2016</a:t>
            </a:r>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pPr lvl="0"/>
            <a:endParaRPr lang="en-US" noProof="0" dirty="0"/>
          </a:p>
        </p:txBody>
      </p:sp>
      <p:sp>
        <p:nvSpPr>
          <p:cNvPr id="5" name="Notes Placeholder 4"/>
          <p:cNvSpPr>
            <a:spLocks noGrp="1"/>
          </p:cNvSpPr>
          <p:nvPr>
            <p:ph type="body" sz="quarter" idx="3"/>
          </p:nvPr>
        </p:nvSpPr>
        <p:spPr>
          <a:xfrm>
            <a:off x="701675" y="4416425"/>
            <a:ext cx="5607050" cy="4183063"/>
          </a:xfrm>
          <a:prstGeom prst="rect">
            <a:avLst/>
          </a:prstGeom>
        </p:spPr>
        <p:txBody>
          <a:bodyPr vert="horz" lIns="93177" tIns="46589" rIns="93177" bIns="46589"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829675"/>
            <a:ext cx="3038475" cy="465138"/>
          </a:xfrm>
          <a:prstGeom prst="rect">
            <a:avLst/>
          </a:prstGeom>
        </p:spPr>
        <p:txBody>
          <a:bodyPr vert="horz" wrap="square" lIns="93177" tIns="46589" rIns="93177" bIns="46589" numCol="1" anchor="b" anchorCtr="0" compatLnSpc="1">
            <a:prstTxWarp prst="textNoShape">
              <a:avLst/>
            </a:prstTxWarp>
          </a:bodyPr>
          <a:lstStyle>
            <a:lvl1pPr eaLnBrk="1" hangingPunct="1">
              <a:defRPr sz="1200"/>
            </a:lvl1pPr>
          </a:lstStyle>
          <a:p>
            <a:pPr>
              <a:defRPr/>
            </a:pPr>
            <a:endParaRPr lang="en-US" altLang="en-US" dirty="0"/>
          </a:p>
        </p:txBody>
      </p:sp>
      <p:sp>
        <p:nvSpPr>
          <p:cNvPr id="7" name="Slide Number Placeholder 6"/>
          <p:cNvSpPr>
            <a:spLocks noGrp="1"/>
          </p:cNvSpPr>
          <p:nvPr>
            <p:ph type="sldNum" sz="quarter" idx="5"/>
          </p:nvPr>
        </p:nvSpPr>
        <p:spPr>
          <a:xfrm>
            <a:off x="3970338" y="8829675"/>
            <a:ext cx="3038475" cy="465138"/>
          </a:xfrm>
          <a:prstGeom prst="rect">
            <a:avLst/>
          </a:prstGeom>
        </p:spPr>
        <p:txBody>
          <a:bodyPr vert="horz" wrap="square" lIns="93177" tIns="46589" rIns="93177" bIns="46589" numCol="1" anchor="b" anchorCtr="0" compatLnSpc="1">
            <a:prstTxWarp prst="textNoShape">
              <a:avLst/>
            </a:prstTxWarp>
          </a:bodyPr>
          <a:lstStyle>
            <a:lvl1pPr algn="r" eaLnBrk="1" hangingPunct="1">
              <a:defRPr sz="1200"/>
            </a:lvl1pPr>
          </a:lstStyle>
          <a:p>
            <a:pPr>
              <a:defRPr/>
            </a:pPr>
            <a:fld id="{4CCCF2DF-31DB-44AF-A92E-B0BDDF848338}" type="slidenum">
              <a:rPr lang="en-US" altLang="en-US"/>
              <a:pPr>
                <a:defRPr/>
              </a:pPr>
              <a:t>‹#›</a:t>
            </a:fld>
            <a:endParaRPr lang="en-US" altLang="en-US" dirty="0"/>
          </a:p>
        </p:txBody>
      </p:sp>
    </p:spTree>
    <p:extLst>
      <p:ext uri="{BB962C8B-B14F-4D97-AF65-F5344CB8AC3E}">
        <p14:creationId xmlns:p14="http://schemas.microsoft.com/office/powerpoint/2010/main" val="652488402"/>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51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fld id="{CB3B3442-A4C6-40DC-A6C8-96CC4A0CC09D}" type="slidenum">
              <a:rPr lang="en-US" altLang="en-US" smtClean="0"/>
              <a:pPr/>
              <a:t>1</a:t>
            </a:fld>
            <a:endParaRPr lang="en-US" altLang="en-US" dirty="0"/>
          </a:p>
        </p:txBody>
      </p:sp>
    </p:spTree>
    <p:extLst>
      <p:ext uri="{BB962C8B-B14F-4D97-AF65-F5344CB8AC3E}">
        <p14:creationId xmlns:p14="http://schemas.microsoft.com/office/powerpoint/2010/main" val="18879768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4CCCF2DF-31DB-44AF-A92E-B0BDDF848338}" type="slidenum">
              <a:rPr lang="en-US" altLang="en-US" smtClean="0"/>
              <a:pPr>
                <a:defRPr/>
              </a:pPr>
              <a:t>2</a:t>
            </a:fld>
            <a:endParaRPr lang="en-US" altLang="en-US" dirty="0"/>
          </a:p>
        </p:txBody>
      </p:sp>
    </p:spTree>
    <p:extLst>
      <p:ext uri="{BB962C8B-B14F-4D97-AF65-F5344CB8AC3E}">
        <p14:creationId xmlns:p14="http://schemas.microsoft.com/office/powerpoint/2010/main" val="33573766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4CCCF2DF-31DB-44AF-A92E-B0BDDF848338}" type="slidenum">
              <a:rPr lang="en-US" altLang="en-US" smtClean="0"/>
              <a:pPr>
                <a:defRPr/>
              </a:pPr>
              <a:t>3</a:t>
            </a:fld>
            <a:endParaRPr lang="en-US" altLang="en-US" dirty="0"/>
          </a:p>
        </p:txBody>
      </p:sp>
    </p:spTree>
    <p:extLst>
      <p:ext uri="{BB962C8B-B14F-4D97-AF65-F5344CB8AC3E}">
        <p14:creationId xmlns:p14="http://schemas.microsoft.com/office/powerpoint/2010/main" val="9931831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51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fld id="{CB3B3442-A4C6-40DC-A6C8-96CC4A0CC09D}" type="slidenum">
              <a:rPr lang="en-US" altLang="en-US" smtClean="0"/>
              <a:pPr/>
              <a:t>4</a:t>
            </a:fld>
            <a:endParaRPr lang="en-US" altLang="en-US" dirty="0"/>
          </a:p>
        </p:txBody>
      </p:sp>
    </p:spTree>
    <p:extLst>
      <p:ext uri="{BB962C8B-B14F-4D97-AF65-F5344CB8AC3E}">
        <p14:creationId xmlns:p14="http://schemas.microsoft.com/office/powerpoint/2010/main" val="34425950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51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fld id="{CB3B3442-A4C6-40DC-A6C8-96CC4A0CC09D}" type="slidenum">
              <a:rPr lang="en-US" altLang="en-US" smtClean="0"/>
              <a:pPr/>
              <a:t>5</a:t>
            </a:fld>
            <a:endParaRPr lang="en-US" altLang="en-US" dirty="0"/>
          </a:p>
        </p:txBody>
      </p:sp>
    </p:spTree>
    <p:extLst>
      <p:ext uri="{BB962C8B-B14F-4D97-AF65-F5344CB8AC3E}">
        <p14:creationId xmlns:p14="http://schemas.microsoft.com/office/powerpoint/2010/main" val="24067911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51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fld id="{CB3B3442-A4C6-40DC-A6C8-96CC4A0CC09D}" type="slidenum">
              <a:rPr lang="en-US" altLang="en-US" smtClean="0"/>
              <a:pPr/>
              <a:t>6</a:t>
            </a:fld>
            <a:endParaRPr lang="en-US" altLang="en-US" dirty="0"/>
          </a:p>
        </p:txBody>
      </p:sp>
    </p:spTree>
    <p:extLst>
      <p:ext uri="{BB962C8B-B14F-4D97-AF65-F5344CB8AC3E}">
        <p14:creationId xmlns:p14="http://schemas.microsoft.com/office/powerpoint/2010/main" val="25225956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51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fld id="{CB3B3442-A4C6-40DC-A6C8-96CC4A0CC09D}" type="slidenum">
              <a:rPr lang="en-US" altLang="en-US" smtClean="0"/>
              <a:pPr/>
              <a:t>7</a:t>
            </a:fld>
            <a:endParaRPr lang="en-US" altLang="en-US" dirty="0"/>
          </a:p>
        </p:txBody>
      </p:sp>
    </p:spTree>
    <p:extLst>
      <p:ext uri="{BB962C8B-B14F-4D97-AF65-F5344CB8AC3E}">
        <p14:creationId xmlns:p14="http://schemas.microsoft.com/office/powerpoint/2010/main" val="24232315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51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fld id="{CB3B3442-A4C6-40DC-A6C8-96CC4A0CC09D}" type="slidenum">
              <a:rPr lang="en-US" altLang="en-US" smtClean="0"/>
              <a:pPr/>
              <a:t>8</a:t>
            </a:fld>
            <a:endParaRPr lang="en-US" altLang="en-US" dirty="0"/>
          </a:p>
        </p:txBody>
      </p:sp>
    </p:spTree>
    <p:extLst>
      <p:ext uri="{BB962C8B-B14F-4D97-AF65-F5344CB8AC3E}">
        <p14:creationId xmlns:p14="http://schemas.microsoft.com/office/powerpoint/2010/main" val="12180578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51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fld id="{CB3B3442-A4C6-40DC-A6C8-96CC4A0CC09D}" type="slidenum">
              <a:rPr lang="en-US" altLang="en-US" smtClean="0"/>
              <a:pPr/>
              <a:t>9</a:t>
            </a:fld>
            <a:endParaRPr lang="en-US" altLang="en-US" dirty="0"/>
          </a:p>
        </p:txBody>
      </p:sp>
    </p:spTree>
    <p:extLst>
      <p:ext uri="{BB962C8B-B14F-4D97-AF65-F5344CB8AC3E}">
        <p14:creationId xmlns:p14="http://schemas.microsoft.com/office/powerpoint/2010/main" val="41038851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51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fld id="{CB3B3442-A4C6-40DC-A6C8-96CC4A0CC09D}" type="slidenum">
              <a:rPr lang="en-US" altLang="en-US" smtClean="0"/>
              <a:pPr/>
              <a:t>10</a:t>
            </a:fld>
            <a:endParaRPr lang="en-US" altLang="en-US" dirty="0"/>
          </a:p>
        </p:txBody>
      </p:sp>
    </p:spTree>
    <p:extLst>
      <p:ext uri="{BB962C8B-B14F-4D97-AF65-F5344CB8AC3E}">
        <p14:creationId xmlns:p14="http://schemas.microsoft.com/office/powerpoint/2010/main" val="90686003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51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fld id="{CB3B3442-A4C6-40DC-A6C8-96CC4A0CC09D}" type="slidenum">
              <a:rPr lang="en-US" altLang="en-US" smtClean="0"/>
              <a:pPr/>
              <a:t>11</a:t>
            </a:fld>
            <a:endParaRPr lang="en-US" altLang="en-US" dirty="0"/>
          </a:p>
        </p:txBody>
      </p:sp>
    </p:spTree>
    <p:extLst>
      <p:ext uri="{BB962C8B-B14F-4D97-AF65-F5344CB8AC3E}">
        <p14:creationId xmlns:p14="http://schemas.microsoft.com/office/powerpoint/2010/main" val="22224934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51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fld id="{CB3B3442-A4C6-40DC-A6C8-96CC4A0CC09D}" type="slidenum">
              <a:rPr lang="en-US" altLang="en-US" smtClean="0"/>
              <a:pPr/>
              <a:t>12</a:t>
            </a:fld>
            <a:endParaRPr lang="en-US" altLang="en-US" dirty="0"/>
          </a:p>
        </p:txBody>
      </p:sp>
    </p:spTree>
    <p:extLst>
      <p:ext uri="{BB962C8B-B14F-4D97-AF65-F5344CB8AC3E}">
        <p14:creationId xmlns:p14="http://schemas.microsoft.com/office/powerpoint/2010/main" val="17082497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51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fld id="{CB3B3442-A4C6-40DC-A6C8-96CC4A0CC09D}" type="slidenum">
              <a:rPr lang="en-US" altLang="en-US" smtClean="0"/>
              <a:pPr/>
              <a:t>13</a:t>
            </a:fld>
            <a:endParaRPr lang="en-US" altLang="en-US" dirty="0"/>
          </a:p>
        </p:txBody>
      </p:sp>
    </p:spTree>
    <p:extLst>
      <p:ext uri="{BB962C8B-B14F-4D97-AF65-F5344CB8AC3E}">
        <p14:creationId xmlns:p14="http://schemas.microsoft.com/office/powerpoint/2010/main" val="159726931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51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fld id="{CB3B3442-A4C6-40DC-A6C8-96CC4A0CC09D}" type="slidenum">
              <a:rPr lang="en-US" altLang="en-US" smtClean="0">
                <a:solidFill>
                  <a:prstClr val="black"/>
                </a:solidFill>
              </a:rPr>
              <a:pPr/>
              <a:t>14</a:t>
            </a:fld>
            <a:endParaRPr lang="en-US" altLang="en-US" dirty="0">
              <a:solidFill>
                <a:prstClr val="black"/>
              </a:solidFill>
            </a:endParaRPr>
          </a:p>
        </p:txBody>
      </p:sp>
    </p:spTree>
    <p:extLst>
      <p:ext uri="{BB962C8B-B14F-4D97-AF65-F5344CB8AC3E}">
        <p14:creationId xmlns:p14="http://schemas.microsoft.com/office/powerpoint/2010/main" val="95765476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3E6A9BA-BE7E-4055-AA4A-735A1914CFA9}" type="slidenum">
              <a:rPr lang="en-US" smtClean="0"/>
              <a:t>15</a:t>
            </a:fld>
            <a:endParaRPr lang="en-US"/>
          </a:p>
        </p:txBody>
      </p:sp>
    </p:spTree>
    <p:extLst>
      <p:ext uri="{BB962C8B-B14F-4D97-AF65-F5344CB8AC3E}">
        <p14:creationId xmlns:p14="http://schemas.microsoft.com/office/powerpoint/2010/main" val="186711399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a:t>
            </a:r>
            <a:endParaRPr lang="en-US" dirty="0"/>
          </a:p>
        </p:txBody>
      </p:sp>
      <p:sp>
        <p:nvSpPr>
          <p:cNvPr id="4" name="Slide Number Placeholder 3"/>
          <p:cNvSpPr>
            <a:spLocks noGrp="1"/>
          </p:cNvSpPr>
          <p:nvPr>
            <p:ph type="sldNum" sz="quarter" idx="10"/>
          </p:nvPr>
        </p:nvSpPr>
        <p:spPr/>
        <p:txBody>
          <a:bodyPr/>
          <a:lstStyle/>
          <a:p>
            <a:fld id="{A3E6A9BA-BE7E-4055-AA4A-735A1914CFA9}" type="slidenum">
              <a:rPr lang="en-US" smtClean="0"/>
              <a:t>16</a:t>
            </a:fld>
            <a:endParaRPr lang="en-US"/>
          </a:p>
        </p:txBody>
      </p:sp>
    </p:spTree>
    <p:extLst>
      <p:ext uri="{BB962C8B-B14F-4D97-AF65-F5344CB8AC3E}">
        <p14:creationId xmlns:p14="http://schemas.microsoft.com/office/powerpoint/2010/main" val="345378676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a:t>
            </a:r>
            <a:endParaRPr lang="en-US" dirty="0"/>
          </a:p>
        </p:txBody>
      </p:sp>
      <p:sp>
        <p:nvSpPr>
          <p:cNvPr id="4" name="Slide Number Placeholder 3"/>
          <p:cNvSpPr>
            <a:spLocks noGrp="1"/>
          </p:cNvSpPr>
          <p:nvPr>
            <p:ph type="sldNum" sz="quarter" idx="10"/>
          </p:nvPr>
        </p:nvSpPr>
        <p:spPr/>
        <p:txBody>
          <a:bodyPr/>
          <a:lstStyle/>
          <a:p>
            <a:fld id="{A3E6A9BA-BE7E-4055-AA4A-735A1914CFA9}" type="slidenum">
              <a:rPr lang="en-US" smtClean="0"/>
              <a:t>17</a:t>
            </a:fld>
            <a:endParaRPr lang="en-US"/>
          </a:p>
        </p:txBody>
      </p:sp>
    </p:spTree>
    <p:extLst>
      <p:ext uri="{BB962C8B-B14F-4D97-AF65-F5344CB8AC3E}">
        <p14:creationId xmlns:p14="http://schemas.microsoft.com/office/powerpoint/2010/main" val="133614231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a:t>
            </a:r>
            <a:endParaRPr lang="en-US" dirty="0"/>
          </a:p>
        </p:txBody>
      </p:sp>
      <p:sp>
        <p:nvSpPr>
          <p:cNvPr id="4" name="Slide Number Placeholder 3"/>
          <p:cNvSpPr>
            <a:spLocks noGrp="1"/>
          </p:cNvSpPr>
          <p:nvPr>
            <p:ph type="sldNum" sz="quarter" idx="10"/>
          </p:nvPr>
        </p:nvSpPr>
        <p:spPr/>
        <p:txBody>
          <a:bodyPr/>
          <a:lstStyle/>
          <a:p>
            <a:fld id="{A3E6A9BA-BE7E-4055-AA4A-735A1914CFA9}" type="slidenum">
              <a:rPr lang="en-US" smtClean="0"/>
              <a:t>18</a:t>
            </a:fld>
            <a:endParaRPr lang="en-US"/>
          </a:p>
        </p:txBody>
      </p:sp>
    </p:spTree>
    <p:extLst>
      <p:ext uri="{BB962C8B-B14F-4D97-AF65-F5344CB8AC3E}">
        <p14:creationId xmlns:p14="http://schemas.microsoft.com/office/powerpoint/2010/main" val="352548736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51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fld id="{CB3B3442-A4C6-40DC-A6C8-96CC4A0CC09D}" type="slidenum">
              <a:rPr lang="en-US" altLang="en-US" smtClean="0"/>
              <a:pPr/>
              <a:t>19</a:t>
            </a:fld>
            <a:endParaRPr lang="en-US" altLang="en-US" dirty="0"/>
          </a:p>
        </p:txBody>
      </p:sp>
    </p:spTree>
    <p:extLst>
      <p:ext uri="{BB962C8B-B14F-4D97-AF65-F5344CB8AC3E}">
        <p14:creationId xmlns:p14="http://schemas.microsoft.com/office/powerpoint/2010/main" val="47417506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4CCCF2DF-31DB-44AF-A92E-B0BDDF848338}" type="slidenum">
              <a:rPr lang="en-US" altLang="en-US" smtClean="0"/>
              <a:pPr>
                <a:defRPr/>
              </a:pPr>
              <a:t>20</a:t>
            </a:fld>
            <a:endParaRPr lang="en-US" altLang="en-US" dirty="0"/>
          </a:p>
        </p:txBody>
      </p:sp>
    </p:spTree>
    <p:extLst>
      <p:ext uri="{BB962C8B-B14F-4D97-AF65-F5344CB8AC3E}">
        <p14:creationId xmlns:p14="http://schemas.microsoft.com/office/powerpoint/2010/main" val="145051106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4CCCF2DF-31DB-44AF-A92E-B0BDDF848338}" type="slidenum">
              <a:rPr lang="en-US" altLang="en-US" smtClean="0"/>
              <a:pPr>
                <a:defRPr/>
              </a:pPr>
              <a:t>21</a:t>
            </a:fld>
            <a:endParaRPr lang="en-US" altLang="en-US" dirty="0"/>
          </a:p>
        </p:txBody>
      </p:sp>
    </p:spTree>
    <p:extLst>
      <p:ext uri="{BB962C8B-B14F-4D97-AF65-F5344CB8AC3E}">
        <p14:creationId xmlns:p14="http://schemas.microsoft.com/office/powerpoint/2010/main" val="132186120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51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fld id="{CB3B3442-A4C6-40DC-A6C8-96CC4A0CC09D}" type="slidenum">
              <a:rPr lang="en-US" altLang="en-US" smtClean="0"/>
              <a:pPr/>
              <a:t>22</a:t>
            </a:fld>
            <a:endParaRPr lang="en-US" altLang="en-US" dirty="0"/>
          </a:p>
        </p:txBody>
      </p:sp>
    </p:spTree>
    <p:extLst>
      <p:ext uri="{BB962C8B-B14F-4D97-AF65-F5344CB8AC3E}">
        <p14:creationId xmlns:p14="http://schemas.microsoft.com/office/powerpoint/2010/main" val="427282130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51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fld id="{CB3B3442-A4C6-40DC-A6C8-96CC4A0CC09D}" type="slidenum">
              <a:rPr lang="en-US" altLang="en-US" smtClean="0"/>
              <a:pPr/>
              <a:t>23</a:t>
            </a:fld>
            <a:endParaRPr lang="en-US" altLang="en-US" dirty="0"/>
          </a:p>
        </p:txBody>
      </p:sp>
    </p:spTree>
    <p:extLst>
      <p:ext uri="{BB962C8B-B14F-4D97-AF65-F5344CB8AC3E}">
        <p14:creationId xmlns:p14="http://schemas.microsoft.com/office/powerpoint/2010/main" val="345459227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51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fld id="{CB3B3442-A4C6-40DC-A6C8-96CC4A0CC09D}" type="slidenum">
              <a:rPr lang="en-US" altLang="en-US" smtClean="0"/>
              <a:pPr/>
              <a:t>24</a:t>
            </a:fld>
            <a:endParaRPr lang="en-US" altLang="en-US" dirty="0"/>
          </a:p>
        </p:txBody>
      </p:sp>
    </p:spTree>
    <p:extLst>
      <p:ext uri="{BB962C8B-B14F-4D97-AF65-F5344CB8AC3E}">
        <p14:creationId xmlns:p14="http://schemas.microsoft.com/office/powerpoint/2010/main" val="342382217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51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cs typeface="Arial" panose="020B0604020202020204" pitchFamily="34" charset="0"/>
              </a:defRPr>
            </a:lvl1pPr>
            <a:lvl2pPr marL="757066" indent="-291179">
              <a:defRPr>
                <a:solidFill>
                  <a:schemeClr val="tx1"/>
                </a:solidFill>
                <a:latin typeface="Calibri" panose="020F0502020204030204" pitchFamily="34" charset="0"/>
                <a:cs typeface="Arial" panose="020B0604020202020204" pitchFamily="34" charset="0"/>
              </a:defRPr>
            </a:lvl2pPr>
            <a:lvl3pPr marL="1164717" indent="-232943">
              <a:defRPr>
                <a:solidFill>
                  <a:schemeClr val="tx1"/>
                </a:solidFill>
                <a:latin typeface="Calibri" panose="020F0502020204030204" pitchFamily="34" charset="0"/>
                <a:cs typeface="Arial" panose="020B0604020202020204" pitchFamily="34" charset="0"/>
              </a:defRPr>
            </a:lvl3pPr>
            <a:lvl4pPr marL="1630604" indent="-232943">
              <a:defRPr>
                <a:solidFill>
                  <a:schemeClr val="tx1"/>
                </a:solidFill>
                <a:latin typeface="Calibri" panose="020F0502020204030204" pitchFamily="34" charset="0"/>
                <a:cs typeface="Arial" panose="020B0604020202020204" pitchFamily="34" charset="0"/>
              </a:defRPr>
            </a:lvl4pPr>
            <a:lvl5pPr marL="2096491" indent="-232943">
              <a:defRPr>
                <a:solidFill>
                  <a:schemeClr val="tx1"/>
                </a:solidFill>
                <a:latin typeface="Calibri" panose="020F0502020204030204" pitchFamily="34" charset="0"/>
                <a:cs typeface="Arial" panose="020B0604020202020204" pitchFamily="34" charset="0"/>
              </a:defRPr>
            </a:lvl5pPr>
            <a:lvl6pPr marL="2562377" indent="-232943"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3028264" indent="-232943"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94151" indent="-232943"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960038" indent="-232943"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fld id="{CB3B3442-A4C6-40DC-A6C8-96CC4A0CC09D}" type="slidenum">
              <a:rPr lang="en-US" altLang="en-US" smtClean="0"/>
              <a:pPr/>
              <a:t>25</a:t>
            </a:fld>
            <a:endParaRPr lang="en-US" altLang="en-US" dirty="0"/>
          </a:p>
        </p:txBody>
      </p:sp>
    </p:spTree>
    <p:extLst>
      <p:ext uri="{BB962C8B-B14F-4D97-AF65-F5344CB8AC3E}">
        <p14:creationId xmlns:p14="http://schemas.microsoft.com/office/powerpoint/2010/main" val="28538877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51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fld id="{CB3B3442-A4C6-40DC-A6C8-96CC4A0CC09D}" type="slidenum">
              <a:rPr lang="en-US" altLang="en-US" smtClean="0"/>
              <a:pPr/>
              <a:t>26</a:t>
            </a:fld>
            <a:endParaRPr lang="en-US" altLang="en-US" dirty="0"/>
          </a:p>
        </p:txBody>
      </p:sp>
    </p:spTree>
    <p:extLst>
      <p:ext uri="{BB962C8B-B14F-4D97-AF65-F5344CB8AC3E}">
        <p14:creationId xmlns:p14="http://schemas.microsoft.com/office/powerpoint/2010/main" val="131313228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a:xfrm>
            <a:off x="1414463" y="1162050"/>
            <a:ext cx="4181475" cy="3136900"/>
          </a:xfrm>
          <a:ln/>
        </p:spPr>
      </p:sp>
      <p:sp>
        <p:nvSpPr>
          <p:cNvPr id="39939" name="Notes Placeholder 2"/>
          <p:cNvSpPr>
            <a:spLocks noGrp="1"/>
          </p:cNvSpPr>
          <p:nvPr>
            <p:ph type="body" idx="1"/>
          </p:nvPr>
        </p:nvSpPr>
        <p:spPr>
          <a:noFill/>
        </p:spPr>
        <p:txBody>
          <a:bodyPr/>
          <a:lstStyle/>
          <a:p>
            <a:endParaRPr lang="en-US" altLang="en-US" baseline="0" dirty="0">
              <a:latin typeface="Arial" panose="020B0604020202020204" pitchFamily="34" charset="0"/>
              <a:cs typeface="Arial" panose="020B0604020202020204" pitchFamily="34" charset="0"/>
            </a:endParaRPr>
          </a:p>
        </p:txBody>
      </p:sp>
      <p:sp>
        <p:nvSpPr>
          <p:cNvPr id="39940" name="Slide Number Placeholder 3"/>
          <p:cNvSpPr>
            <a:spLocks noGrp="1"/>
          </p:cNvSpPr>
          <p:nvPr>
            <p:ph type="sldNum" sz="quarter" idx="5"/>
          </p:nvPr>
        </p:nvSpPr>
        <p:spPr>
          <a:noFill/>
        </p:spPr>
        <p:txBody>
          <a:bodyPr/>
          <a:lstStyle>
            <a:lvl1pPr defTabSz="967610"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71450" indent="-296711" defTabSz="967610"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86847" indent="-237369" defTabSz="967610"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61585" indent="-237369" defTabSz="967610"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136324" indent="-237369" defTabSz="967610"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611062" indent="-237369" defTabSz="96761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3085801" indent="-237369" defTabSz="96761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560540" indent="-237369" defTabSz="96761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4035279" indent="-237369" defTabSz="96761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6840A458-62D7-48C3-955A-90470680D95A}" type="slidenum">
              <a:rPr lang="en-US" altLang="en-US" sz="1300"/>
              <a:pPr eaLnBrk="1" hangingPunct="1">
                <a:spcBef>
                  <a:spcPct val="0"/>
                </a:spcBef>
              </a:pPr>
              <a:t>27</a:t>
            </a:fld>
            <a:endParaRPr lang="en-US" altLang="en-US" sz="1300"/>
          </a:p>
        </p:txBody>
      </p:sp>
    </p:spTree>
    <p:extLst>
      <p:ext uri="{BB962C8B-B14F-4D97-AF65-F5344CB8AC3E}">
        <p14:creationId xmlns:p14="http://schemas.microsoft.com/office/powerpoint/2010/main" val="100259722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4CCCF2DF-31DB-44AF-A92E-B0BDDF848338}" type="slidenum">
              <a:rPr lang="en-US" altLang="en-US" smtClean="0"/>
              <a:pPr>
                <a:defRPr/>
              </a:pPr>
              <a:t>28</a:t>
            </a:fld>
            <a:endParaRPr lang="en-US" altLang="en-US" dirty="0"/>
          </a:p>
        </p:txBody>
      </p:sp>
    </p:spTree>
    <p:extLst>
      <p:ext uri="{BB962C8B-B14F-4D97-AF65-F5344CB8AC3E}">
        <p14:creationId xmlns:p14="http://schemas.microsoft.com/office/powerpoint/2010/main" val="428394551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4CCCF2DF-31DB-44AF-A92E-B0BDDF848338}" type="slidenum">
              <a:rPr lang="en-US" altLang="en-US" smtClean="0"/>
              <a:pPr>
                <a:defRPr/>
              </a:pPr>
              <a:t>29</a:t>
            </a:fld>
            <a:endParaRPr lang="en-US" altLang="en-US" dirty="0"/>
          </a:p>
        </p:txBody>
      </p:sp>
    </p:spTree>
    <p:extLst>
      <p:ext uri="{BB962C8B-B14F-4D97-AF65-F5344CB8AC3E}">
        <p14:creationId xmlns:p14="http://schemas.microsoft.com/office/powerpoint/2010/main" val="83349407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lvl="0" indent="0" algn="l" defTabSz="914400" rtl="0" eaLnBrk="1" fontAlgn="auto" latinLnBrk="0" hangingPunct="1">
              <a:spcBef>
                <a:spcPts val="0"/>
              </a:spcBef>
              <a:spcAft>
                <a:spcPts val="0"/>
              </a:spcAft>
              <a:buClrTx/>
              <a:buSzTx/>
              <a:buFont typeface="Arial" panose="020B0604020202020204" pitchFamily="34" charset="0"/>
              <a:buNone/>
              <a:tabLst/>
              <a:defRPr/>
            </a:pPr>
            <a:endParaRPr kumimoji="0" lang="en-US" sz="1100" b="0" i="0" u="none" strike="noStrike" kern="1200" cap="none" spc="0" normalizeH="0" baseline="0" noProof="0" dirty="0">
              <a:ln>
                <a:noFill/>
              </a:ln>
              <a:solidFill>
                <a:srgbClr val="007EA6"/>
              </a:solidFill>
              <a:effectLst/>
              <a:uLnTx/>
              <a:uFillTx/>
              <a:latin typeface="+mn-lt"/>
              <a:ea typeface="+mn-ea"/>
              <a:cs typeface="+mn-cs"/>
            </a:endParaRPr>
          </a:p>
          <a:p>
            <a:endParaRPr lang="en-US" altLang="en-US" dirty="0"/>
          </a:p>
        </p:txBody>
      </p:sp>
      <p:sp>
        <p:nvSpPr>
          <p:cNvPr id="51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fld id="{CB3B3442-A4C6-40DC-A6C8-96CC4A0CC09D}" type="slidenum">
              <a:rPr lang="en-US" altLang="en-US" smtClean="0"/>
              <a:pPr/>
              <a:t>30</a:t>
            </a:fld>
            <a:endParaRPr lang="en-US" altLang="en-US" dirty="0"/>
          </a:p>
        </p:txBody>
      </p:sp>
    </p:spTree>
    <p:extLst>
      <p:ext uri="{BB962C8B-B14F-4D97-AF65-F5344CB8AC3E}">
        <p14:creationId xmlns:p14="http://schemas.microsoft.com/office/powerpoint/2010/main" val="349869271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51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fld id="{CB3B3442-A4C6-40DC-A6C8-96CC4A0CC09D}" type="slidenum">
              <a:rPr lang="en-US" altLang="en-US" smtClean="0"/>
              <a:pPr/>
              <a:t>31</a:t>
            </a:fld>
            <a:endParaRPr lang="en-US" altLang="en-US" dirty="0"/>
          </a:p>
        </p:txBody>
      </p:sp>
    </p:spTree>
    <p:extLst>
      <p:ext uri="{BB962C8B-B14F-4D97-AF65-F5344CB8AC3E}">
        <p14:creationId xmlns:p14="http://schemas.microsoft.com/office/powerpoint/2010/main" val="262790774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51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fld id="{CB3B3442-A4C6-40DC-A6C8-96CC4A0CC09D}" type="slidenum">
              <a:rPr lang="en-US" altLang="en-US" smtClean="0"/>
              <a:pPr/>
              <a:t>32</a:t>
            </a:fld>
            <a:endParaRPr lang="en-US" altLang="en-US" dirty="0"/>
          </a:p>
        </p:txBody>
      </p:sp>
    </p:spTree>
    <p:extLst>
      <p:ext uri="{BB962C8B-B14F-4D97-AF65-F5344CB8AC3E}">
        <p14:creationId xmlns:p14="http://schemas.microsoft.com/office/powerpoint/2010/main" val="10302665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51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fld id="{CB3B3442-A4C6-40DC-A6C8-96CC4A0CC09D}" type="slidenum">
              <a:rPr lang="en-US" altLang="en-US" smtClean="0"/>
              <a:pPr/>
              <a:t>33</a:t>
            </a:fld>
            <a:endParaRPr lang="en-US" altLang="en-US" dirty="0"/>
          </a:p>
        </p:txBody>
      </p:sp>
    </p:spTree>
    <p:extLst>
      <p:ext uri="{BB962C8B-B14F-4D97-AF65-F5344CB8AC3E}">
        <p14:creationId xmlns:p14="http://schemas.microsoft.com/office/powerpoint/2010/main" val="176575263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4CCCF2DF-31DB-44AF-A92E-B0BDDF848338}" type="slidenum">
              <a:rPr lang="en-US" altLang="en-US" smtClean="0"/>
              <a:pPr>
                <a:defRPr/>
              </a:pPr>
              <a:t>34</a:t>
            </a:fld>
            <a:endParaRPr lang="en-US" altLang="en-US" dirty="0"/>
          </a:p>
        </p:txBody>
      </p:sp>
    </p:spTree>
    <p:extLst>
      <p:ext uri="{BB962C8B-B14F-4D97-AF65-F5344CB8AC3E}">
        <p14:creationId xmlns:p14="http://schemas.microsoft.com/office/powerpoint/2010/main" val="176368721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4CCCF2DF-31DB-44AF-A92E-B0BDDF848338}" type="slidenum">
              <a:rPr lang="en-US" altLang="en-US" smtClean="0"/>
              <a:pPr>
                <a:defRPr/>
              </a:pPr>
              <a:t>35</a:t>
            </a:fld>
            <a:endParaRPr lang="en-US" altLang="en-US" dirty="0"/>
          </a:p>
        </p:txBody>
      </p:sp>
    </p:spTree>
    <p:extLst>
      <p:ext uri="{BB962C8B-B14F-4D97-AF65-F5344CB8AC3E}">
        <p14:creationId xmlns:p14="http://schemas.microsoft.com/office/powerpoint/2010/main" val="316957594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4CCCF2DF-31DB-44AF-A92E-B0BDDF848338}" type="slidenum">
              <a:rPr lang="en-US" altLang="en-US" smtClean="0"/>
              <a:pPr>
                <a:defRPr/>
              </a:pPr>
              <a:t>36</a:t>
            </a:fld>
            <a:endParaRPr lang="en-US" altLang="en-US" dirty="0"/>
          </a:p>
        </p:txBody>
      </p:sp>
    </p:spTree>
    <p:extLst>
      <p:ext uri="{BB962C8B-B14F-4D97-AF65-F5344CB8AC3E}">
        <p14:creationId xmlns:p14="http://schemas.microsoft.com/office/powerpoint/2010/main" val="91183371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4CCCF2DF-31DB-44AF-A92E-B0BDDF848338}" type="slidenum">
              <a:rPr lang="en-US" altLang="en-US" smtClean="0"/>
              <a:pPr>
                <a:defRPr/>
              </a:pPr>
              <a:t>37</a:t>
            </a:fld>
            <a:endParaRPr lang="en-US" altLang="en-US" dirty="0"/>
          </a:p>
        </p:txBody>
      </p:sp>
    </p:spTree>
    <p:extLst>
      <p:ext uri="{BB962C8B-B14F-4D97-AF65-F5344CB8AC3E}">
        <p14:creationId xmlns:p14="http://schemas.microsoft.com/office/powerpoint/2010/main" val="297450343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4CCCF2DF-31DB-44AF-A92E-B0BDDF848338}" type="slidenum">
              <a:rPr lang="en-US" altLang="en-US" smtClean="0"/>
              <a:pPr>
                <a:defRPr/>
              </a:pPr>
              <a:t>38</a:t>
            </a:fld>
            <a:endParaRPr lang="en-US" altLang="en-US" dirty="0"/>
          </a:p>
        </p:txBody>
      </p:sp>
    </p:spTree>
    <p:extLst>
      <p:ext uri="{BB962C8B-B14F-4D97-AF65-F5344CB8AC3E}">
        <p14:creationId xmlns:p14="http://schemas.microsoft.com/office/powerpoint/2010/main" val="338810971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4CCCF2DF-31DB-44AF-A92E-B0BDDF848338}" type="slidenum">
              <a:rPr lang="en-US" altLang="en-US" smtClean="0"/>
              <a:pPr>
                <a:defRPr/>
              </a:pPr>
              <a:t>39</a:t>
            </a:fld>
            <a:endParaRPr lang="en-US" altLang="en-US" dirty="0"/>
          </a:p>
        </p:txBody>
      </p:sp>
    </p:spTree>
    <p:extLst>
      <p:ext uri="{BB962C8B-B14F-4D97-AF65-F5344CB8AC3E}">
        <p14:creationId xmlns:p14="http://schemas.microsoft.com/office/powerpoint/2010/main" val="61682625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4CCCF2DF-31DB-44AF-A92E-B0BDDF848338}" type="slidenum">
              <a:rPr lang="en-US" altLang="en-US" smtClean="0"/>
              <a:pPr>
                <a:defRPr/>
              </a:pPr>
              <a:t>40</a:t>
            </a:fld>
            <a:endParaRPr lang="en-US" altLang="en-US" dirty="0"/>
          </a:p>
        </p:txBody>
      </p:sp>
    </p:spTree>
    <p:extLst>
      <p:ext uri="{BB962C8B-B14F-4D97-AF65-F5344CB8AC3E}">
        <p14:creationId xmlns:p14="http://schemas.microsoft.com/office/powerpoint/2010/main" val="198225175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r>
              <a:rPr lang="en-US" dirty="0"/>
              <a:t>KEY POINTS ON WHAT IS BETTER</a:t>
            </a:r>
            <a:r>
              <a:rPr lang="en-US" baseline="0" dirty="0"/>
              <a:t> –</a:t>
            </a:r>
          </a:p>
          <a:p>
            <a:r>
              <a:rPr lang="en-US" baseline="0" dirty="0"/>
              <a:t>Isolators and bearings are key pain points </a:t>
            </a:r>
          </a:p>
          <a:p>
            <a:r>
              <a:rPr lang="en-US" baseline="0" dirty="0"/>
              <a:t>  </a:t>
            </a:r>
          </a:p>
          <a:p>
            <a:r>
              <a:rPr lang="en-US" baseline="0" dirty="0"/>
              <a:t>ISOLATORS – important because of operator fatigue (itchy hands) – “VIBRATIONAL INDUCED HYSTIMINE”    also can literally “shake machine apart”</a:t>
            </a:r>
          </a:p>
          <a:p>
            <a:r>
              <a:rPr lang="en-US" baseline="0" dirty="0"/>
              <a:t>BEARINGS – WATER GETTING OUT – tried to make sure that water wouldn’t get in, but if it does, it can get out.</a:t>
            </a:r>
          </a:p>
          <a:p>
            <a:r>
              <a:rPr lang="en-US" baseline="0" dirty="0"/>
              <a:t>RECTANGULAR HEAD – Allows for cut lines, getting into corners, along edges   </a:t>
            </a:r>
          </a:p>
          <a:p>
            <a:r>
              <a:rPr lang="en-US" baseline="0" dirty="0"/>
              <a:t>VIDEO ANIMATION - Mike</a:t>
            </a:r>
            <a:endParaRPr lang="en-US" dirty="0"/>
          </a:p>
          <a:p>
            <a:pPr defTabSz="949478">
              <a:defRPr/>
            </a:pPr>
            <a:endParaRPr lang="en-US" baseline="0" dirty="0"/>
          </a:p>
          <a:p>
            <a:endParaRPr lang="en-US" dirty="0"/>
          </a:p>
        </p:txBody>
      </p:sp>
      <p:sp>
        <p:nvSpPr>
          <p:cNvPr id="4" name="Slide Number Placeholder 3"/>
          <p:cNvSpPr>
            <a:spLocks noGrp="1"/>
          </p:cNvSpPr>
          <p:nvPr>
            <p:ph type="sldNum" sz="quarter" idx="10"/>
          </p:nvPr>
        </p:nvSpPr>
        <p:spPr/>
        <p:txBody>
          <a:bodyPr/>
          <a:lstStyle/>
          <a:p>
            <a:fld id="{75196675-41C1-495F-9A33-3B28947B8AB0}" type="slidenum">
              <a:rPr lang="en-US" smtClean="0"/>
              <a:t>41</a:t>
            </a:fld>
            <a:endParaRPr lang="en-US"/>
          </a:p>
        </p:txBody>
      </p:sp>
    </p:spTree>
    <p:extLst>
      <p:ext uri="{BB962C8B-B14F-4D97-AF65-F5344CB8AC3E}">
        <p14:creationId xmlns:p14="http://schemas.microsoft.com/office/powerpoint/2010/main" val="385958215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4CCCF2DF-31DB-44AF-A92E-B0BDDF848338}" type="slidenum">
              <a:rPr lang="en-US" altLang="en-US" smtClean="0"/>
              <a:pPr>
                <a:defRPr/>
              </a:pPr>
              <a:t>42</a:t>
            </a:fld>
            <a:endParaRPr lang="en-US" altLang="en-US" dirty="0"/>
          </a:p>
        </p:txBody>
      </p:sp>
    </p:spTree>
    <p:extLst>
      <p:ext uri="{BB962C8B-B14F-4D97-AF65-F5344CB8AC3E}">
        <p14:creationId xmlns:p14="http://schemas.microsoft.com/office/powerpoint/2010/main" val="117018852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51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fld id="{CB3B3442-A4C6-40DC-A6C8-96CC4A0CC09D}" type="slidenum">
              <a:rPr lang="en-US" altLang="en-US" smtClean="0"/>
              <a:pPr/>
              <a:t>43</a:t>
            </a:fld>
            <a:endParaRPr lang="en-US" altLang="en-US" dirty="0"/>
          </a:p>
        </p:txBody>
      </p:sp>
    </p:spTree>
    <p:extLst>
      <p:ext uri="{BB962C8B-B14F-4D97-AF65-F5344CB8AC3E}">
        <p14:creationId xmlns:p14="http://schemas.microsoft.com/office/powerpoint/2010/main" val="170622650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51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fld id="{CB3B3442-A4C6-40DC-A6C8-96CC4A0CC09D}" type="slidenum">
              <a:rPr lang="en-US" altLang="en-US" smtClean="0"/>
              <a:pPr/>
              <a:t>44</a:t>
            </a:fld>
            <a:endParaRPr lang="en-US" altLang="en-US" dirty="0"/>
          </a:p>
        </p:txBody>
      </p:sp>
    </p:spTree>
    <p:extLst>
      <p:ext uri="{BB962C8B-B14F-4D97-AF65-F5344CB8AC3E}">
        <p14:creationId xmlns:p14="http://schemas.microsoft.com/office/powerpoint/2010/main" val="404874538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4CCCF2DF-31DB-44AF-A92E-B0BDDF848338}" type="slidenum">
              <a:rPr lang="en-US" altLang="en-US" smtClean="0"/>
              <a:pPr>
                <a:defRPr/>
              </a:pPr>
              <a:t>45</a:t>
            </a:fld>
            <a:endParaRPr lang="en-US" altLang="en-US" dirty="0"/>
          </a:p>
        </p:txBody>
      </p:sp>
    </p:spTree>
    <p:extLst>
      <p:ext uri="{BB962C8B-B14F-4D97-AF65-F5344CB8AC3E}">
        <p14:creationId xmlns:p14="http://schemas.microsoft.com/office/powerpoint/2010/main" val="246371918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4CCCF2DF-31DB-44AF-A92E-B0BDDF848338}" type="slidenum">
              <a:rPr lang="en-US" altLang="en-US" smtClean="0"/>
              <a:pPr>
                <a:defRPr/>
              </a:pPr>
              <a:t>46</a:t>
            </a:fld>
            <a:endParaRPr lang="en-US" altLang="en-US" dirty="0"/>
          </a:p>
        </p:txBody>
      </p:sp>
    </p:spTree>
    <p:extLst>
      <p:ext uri="{BB962C8B-B14F-4D97-AF65-F5344CB8AC3E}">
        <p14:creationId xmlns:p14="http://schemas.microsoft.com/office/powerpoint/2010/main" val="298539754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4CCCF2DF-31DB-44AF-A92E-B0BDDF848338}" type="slidenum">
              <a:rPr lang="en-US" altLang="en-US" smtClean="0"/>
              <a:pPr>
                <a:defRPr/>
              </a:pPr>
              <a:t>47</a:t>
            </a:fld>
            <a:endParaRPr lang="en-US" altLang="en-US" dirty="0"/>
          </a:p>
        </p:txBody>
      </p:sp>
    </p:spTree>
    <p:extLst>
      <p:ext uri="{BB962C8B-B14F-4D97-AF65-F5344CB8AC3E}">
        <p14:creationId xmlns:p14="http://schemas.microsoft.com/office/powerpoint/2010/main" val="399326587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4CCCF2DF-31DB-44AF-A92E-B0BDDF848338}" type="slidenum">
              <a:rPr lang="en-US" altLang="en-US" smtClean="0"/>
              <a:pPr>
                <a:defRPr/>
              </a:pPr>
              <a:t>48</a:t>
            </a:fld>
            <a:endParaRPr lang="en-US" altLang="en-US" dirty="0"/>
          </a:p>
        </p:txBody>
      </p:sp>
    </p:spTree>
    <p:extLst>
      <p:ext uri="{BB962C8B-B14F-4D97-AF65-F5344CB8AC3E}">
        <p14:creationId xmlns:p14="http://schemas.microsoft.com/office/powerpoint/2010/main" val="268537866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4CCCF2DF-31DB-44AF-A92E-B0BDDF848338}" type="slidenum">
              <a:rPr lang="en-US" altLang="en-US" smtClean="0"/>
              <a:pPr>
                <a:defRPr/>
              </a:pPr>
              <a:t>49</a:t>
            </a:fld>
            <a:endParaRPr lang="en-US" altLang="en-US" dirty="0"/>
          </a:p>
        </p:txBody>
      </p:sp>
    </p:spTree>
    <p:extLst>
      <p:ext uri="{BB962C8B-B14F-4D97-AF65-F5344CB8AC3E}">
        <p14:creationId xmlns:p14="http://schemas.microsoft.com/office/powerpoint/2010/main" val="364836150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51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fld id="{CB3B3442-A4C6-40DC-A6C8-96CC4A0CC09D}" type="slidenum">
              <a:rPr lang="en-US" altLang="en-US" smtClean="0"/>
              <a:pPr/>
              <a:t>50</a:t>
            </a:fld>
            <a:endParaRPr lang="en-US" altLang="en-US" dirty="0"/>
          </a:p>
        </p:txBody>
      </p:sp>
    </p:spTree>
    <p:extLst>
      <p:ext uri="{BB962C8B-B14F-4D97-AF65-F5344CB8AC3E}">
        <p14:creationId xmlns:p14="http://schemas.microsoft.com/office/powerpoint/2010/main" val="289067577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51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fld id="{CB3B3442-A4C6-40DC-A6C8-96CC4A0CC09D}" type="slidenum">
              <a:rPr lang="en-US" altLang="en-US" smtClean="0"/>
              <a:pPr/>
              <a:t>51</a:t>
            </a:fld>
            <a:endParaRPr lang="en-US" altLang="en-US" dirty="0"/>
          </a:p>
        </p:txBody>
      </p:sp>
    </p:spTree>
    <p:extLst>
      <p:ext uri="{BB962C8B-B14F-4D97-AF65-F5344CB8AC3E}">
        <p14:creationId xmlns:p14="http://schemas.microsoft.com/office/powerpoint/2010/main" val="41374970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dirty="0"/>
              <a:t>Click to edit Master title style</a:t>
            </a:r>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7" name="Date Placeholder 6"/>
          <p:cNvSpPr>
            <a:spLocks noGrp="1"/>
          </p:cNvSpPr>
          <p:nvPr>
            <p:ph type="dt" sz="half" idx="10"/>
          </p:nvPr>
        </p:nvSpPr>
        <p:spPr/>
        <p:txBody>
          <a:bodyPr/>
          <a:lstStyle/>
          <a:p>
            <a:pPr>
              <a:defRPr/>
            </a:pPr>
            <a:r>
              <a:rPr lang="en-US" dirty="0"/>
              <a:t>©2018  The Tennant Company  Rev. Jan 2018</a:t>
            </a:r>
          </a:p>
        </p:txBody>
      </p:sp>
      <p:sp>
        <p:nvSpPr>
          <p:cNvPr id="8" name="Footer Placeholder 7"/>
          <p:cNvSpPr>
            <a:spLocks noGrp="1"/>
          </p:cNvSpPr>
          <p:nvPr>
            <p:ph type="ftr" sz="quarter" idx="11"/>
          </p:nvPr>
        </p:nvSpPr>
        <p:spPr/>
        <p:txBody>
          <a:bodyPr/>
          <a:lstStyle/>
          <a:p>
            <a:pPr>
              <a:defRPr/>
            </a:pPr>
            <a:r>
              <a:rPr lang="en-US"/>
              <a:t>CONFIDENTIAL - For Internal Use Only</a:t>
            </a:r>
            <a:endParaRPr lang="en-US" dirty="0"/>
          </a:p>
        </p:txBody>
      </p:sp>
      <p:sp>
        <p:nvSpPr>
          <p:cNvPr id="9" name="Slide Number Placeholder 8"/>
          <p:cNvSpPr>
            <a:spLocks noGrp="1"/>
          </p:cNvSpPr>
          <p:nvPr>
            <p:ph type="sldNum" sz="quarter" idx="12"/>
          </p:nvPr>
        </p:nvSpPr>
        <p:spPr/>
        <p:txBody>
          <a:bodyPr/>
          <a:lstStyle/>
          <a:p>
            <a:pPr>
              <a:defRPr/>
            </a:pPr>
            <a:fld id="{B1A9683B-B112-4496-A737-3130FD58388C}" type="slidenum">
              <a:rPr lang="en-US" altLang="en-US" smtClean="0"/>
              <a:pPr/>
              <a:t>‹#›</a:t>
            </a:fld>
            <a:endParaRPr lang="en-US" altLang="en-US" dirty="0"/>
          </a:p>
        </p:txBody>
      </p:sp>
    </p:spTree>
    <p:extLst>
      <p:ext uri="{BB962C8B-B14F-4D97-AF65-F5344CB8AC3E}">
        <p14:creationId xmlns:p14="http://schemas.microsoft.com/office/powerpoint/2010/main" val="1247876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133600"/>
            <a:ext cx="8229600" cy="4267200"/>
          </a:xfrm>
          <a:prstGeom prst="rect">
            <a:avLst/>
          </a:prstGeom>
        </p:spPr>
        <p:txBody>
          <a:bodyP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a:t>Click to edit </a:t>
            </a:r>
          </a:p>
        </p:txBody>
      </p:sp>
      <p:sp>
        <p:nvSpPr>
          <p:cNvPr id="10" name="Title Placeholder 1"/>
          <p:cNvSpPr>
            <a:spLocks noGrp="1"/>
          </p:cNvSpPr>
          <p:nvPr>
            <p:ph type="title"/>
          </p:nvPr>
        </p:nvSpPr>
        <p:spPr>
          <a:xfrm>
            <a:off x="457200" y="986411"/>
            <a:ext cx="8229600" cy="543325"/>
          </a:xfrm>
          <a:prstGeom prst="rect">
            <a:avLst/>
          </a:prstGeom>
        </p:spPr>
        <p:txBody>
          <a:bodyPr rtlCol="0">
            <a:normAutofit/>
          </a:bodyPr>
          <a:lstStyle/>
          <a:p>
            <a:r>
              <a:rPr lang="en-US" dirty="0"/>
              <a:t>Click to edit</a:t>
            </a:r>
          </a:p>
        </p:txBody>
      </p:sp>
      <p:sp>
        <p:nvSpPr>
          <p:cNvPr id="4" name="Date Placeholder 3"/>
          <p:cNvSpPr>
            <a:spLocks noGrp="1"/>
          </p:cNvSpPr>
          <p:nvPr>
            <p:ph type="dt" sz="half" idx="10"/>
          </p:nvPr>
        </p:nvSpPr>
        <p:spPr/>
        <p:txBody>
          <a:bodyPr/>
          <a:lstStyle>
            <a:lvl1pPr>
              <a:defRPr/>
            </a:lvl1pPr>
          </a:lstStyle>
          <a:p>
            <a:pPr>
              <a:defRPr/>
            </a:pPr>
            <a:r>
              <a:rPr lang="en-US" dirty="0"/>
              <a:t>©2018  The Tennant Company  Rev. Jan 2018</a:t>
            </a:r>
          </a:p>
        </p:txBody>
      </p:sp>
      <p:sp>
        <p:nvSpPr>
          <p:cNvPr id="5" name="Footer Placeholder 4"/>
          <p:cNvSpPr>
            <a:spLocks noGrp="1"/>
          </p:cNvSpPr>
          <p:nvPr>
            <p:ph type="ftr" sz="quarter" idx="11"/>
          </p:nvPr>
        </p:nvSpPr>
        <p:spPr/>
        <p:txBody>
          <a:bodyPr/>
          <a:lstStyle>
            <a:lvl1pPr>
              <a:defRPr>
                <a:solidFill>
                  <a:srgbClr val="FF0000"/>
                </a:solidFill>
              </a:defRPr>
            </a:lvl1pPr>
          </a:lstStyle>
          <a:p>
            <a:pPr>
              <a:defRPr/>
            </a:pPr>
            <a:r>
              <a:rPr lang="en-US" dirty="0"/>
              <a:t>CONFIDENTIAL - For Internal Use Only</a:t>
            </a:r>
          </a:p>
        </p:txBody>
      </p:sp>
      <p:sp>
        <p:nvSpPr>
          <p:cNvPr id="6" name="Slide Number Placeholder 5"/>
          <p:cNvSpPr>
            <a:spLocks noGrp="1"/>
          </p:cNvSpPr>
          <p:nvPr>
            <p:ph type="sldNum" sz="quarter" idx="12"/>
          </p:nvPr>
        </p:nvSpPr>
        <p:spPr/>
        <p:txBody>
          <a:bodyPr/>
          <a:lstStyle>
            <a:lvl1pPr>
              <a:defRPr/>
            </a:lvl1pPr>
          </a:lstStyle>
          <a:p>
            <a:pPr>
              <a:defRPr/>
            </a:pPr>
            <a:fld id="{B1A9683B-B112-4496-A737-3130FD58388C}" type="slidenum">
              <a:rPr lang="en-US" altLang="en-US" smtClean="0"/>
              <a:pPr/>
              <a:t>‹#›</a:t>
            </a:fld>
            <a:endParaRPr lang="en-US" altLang="en-US" dirty="0"/>
          </a:p>
        </p:txBody>
      </p:sp>
    </p:spTree>
    <p:extLst>
      <p:ext uri="{BB962C8B-B14F-4D97-AF65-F5344CB8AC3E}">
        <p14:creationId xmlns:p14="http://schemas.microsoft.com/office/powerpoint/2010/main" val="341189189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ext Placeholder 2"/>
          <p:cNvSpPr>
            <a:spLocks noGrp="1"/>
          </p:cNvSpPr>
          <p:nvPr>
            <p:ph type="body" idx="1"/>
          </p:nvPr>
        </p:nvSpPr>
        <p:spPr bwMode="auto">
          <a:xfrm>
            <a:off x="457200" y="1946275"/>
            <a:ext cx="8229600" cy="3916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3" name="Date Placeholder 3"/>
          <p:cNvSpPr>
            <a:spLocks noGrp="1"/>
          </p:cNvSpPr>
          <p:nvPr>
            <p:ph type="dt" sz="half" idx="2"/>
          </p:nvPr>
        </p:nvSpPr>
        <p:spPr>
          <a:xfrm>
            <a:off x="457200" y="6569075"/>
            <a:ext cx="2133600" cy="288925"/>
          </a:xfrm>
          <a:prstGeom prst="rect">
            <a:avLst/>
          </a:prstGeom>
        </p:spPr>
        <p:txBody>
          <a:bodyPr vert="horz" lIns="91440" tIns="45720" rIns="91440" bIns="45720" rtlCol="0" anchor="ctr"/>
          <a:lstStyle>
            <a:lvl1pPr marL="0" marR="0" indent="0" algn="l" defTabSz="914400" rtl="0" eaLnBrk="1" fontAlgn="auto" latinLnBrk="0" hangingPunct="1">
              <a:lnSpc>
                <a:spcPct val="100000"/>
              </a:lnSpc>
              <a:spcBef>
                <a:spcPts val="0"/>
              </a:spcBef>
              <a:spcAft>
                <a:spcPts val="0"/>
              </a:spcAft>
              <a:buClrTx/>
              <a:buSzTx/>
              <a:buFontTx/>
              <a:buNone/>
              <a:tabLst/>
              <a:defRPr sz="700">
                <a:solidFill>
                  <a:schemeClr val="tx1">
                    <a:tint val="75000"/>
                  </a:schemeClr>
                </a:solidFill>
                <a:latin typeface="Arial" pitchFamily="34" charset="0"/>
                <a:cs typeface="Arial" pitchFamily="34" charset="0"/>
              </a:defRPr>
            </a:lvl1pPr>
          </a:lstStyle>
          <a:p>
            <a:pPr>
              <a:defRPr/>
            </a:pPr>
            <a:r>
              <a:rPr lang="en-US" dirty="0"/>
              <a:t>©2018  The Tennant Company  Rev. Jan 2018</a:t>
            </a:r>
          </a:p>
        </p:txBody>
      </p:sp>
      <p:sp>
        <p:nvSpPr>
          <p:cNvPr id="14" name="Footer Placeholder 4"/>
          <p:cNvSpPr>
            <a:spLocks noGrp="1"/>
          </p:cNvSpPr>
          <p:nvPr>
            <p:ph type="ftr" sz="quarter" idx="3"/>
          </p:nvPr>
        </p:nvSpPr>
        <p:spPr>
          <a:xfrm>
            <a:off x="3124200" y="6569075"/>
            <a:ext cx="2895600" cy="288925"/>
          </a:xfrm>
          <a:prstGeom prst="rect">
            <a:avLst/>
          </a:prstGeom>
        </p:spPr>
        <p:txBody>
          <a:bodyPr vert="horz" lIns="91440" tIns="45720" rIns="91440" bIns="45720" rtlCol="0" anchor="ctr"/>
          <a:lstStyle>
            <a:lvl1pPr algn="ctr" eaLnBrk="1" fontAlgn="auto" hangingPunct="1">
              <a:spcBef>
                <a:spcPts val="0"/>
              </a:spcBef>
              <a:spcAft>
                <a:spcPts val="0"/>
              </a:spcAft>
              <a:defRPr sz="800" b="1">
                <a:solidFill>
                  <a:srgbClr val="FF0000"/>
                </a:solidFill>
                <a:latin typeface="Arial" pitchFamily="34" charset="0"/>
                <a:cs typeface="Arial" pitchFamily="34" charset="0"/>
              </a:defRPr>
            </a:lvl1pPr>
          </a:lstStyle>
          <a:p>
            <a:pPr>
              <a:defRPr/>
            </a:pPr>
            <a:r>
              <a:rPr lang="en-US"/>
              <a:t>CONFIDENTIAL - For Internal Use Only</a:t>
            </a:r>
            <a:endParaRPr lang="en-US" dirty="0"/>
          </a:p>
        </p:txBody>
      </p:sp>
      <p:sp>
        <p:nvSpPr>
          <p:cNvPr id="15" name="Slide Number Placeholder 5"/>
          <p:cNvSpPr>
            <a:spLocks noGrp="1"/>
          </p:cNvSpPr>
          <p:nvPr>
            <p:ph type="sldNum" sz="quarter" idx="4"/>
          </p:nvPr>
        </p:nvSpPr>
        <p:spPr>
          <a:xfrm>
            <a:off x="6553200" y="6569075"/>
            <a:ext cx="2133600" cy="2889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700">
                <a:solidFill>
                  <a:srgbClr val="898989"/>
                </a:solidFill>
                <a:latin typeface="Arial" panose="020B0604020202020204" pitchFamily="34" charset="0"/>
              </a:defRPr>
            </a:lvl1pPr>
          </a:lstStyle>
          <a:p>
            <a:pPr>
              <a:defRPr/>
            </a:pPr>
            <a:fld id="{B1A9683B-B112-4496-A737-3130FD58388C}" type="slidenum">
              <a:rPr lang="en-US" altLang="en-US" smtClean="0"/>
              <a:pPr/>
              <a:t>‹#›</a:t>
            </a:fld>
            <a:endParaRPr lang="en-US" altLang="en-US" dirty="0"/>
          </a:p>
        </p:txBody>
      </p:sp>
      <p:pic>
        <p:nvPicPr>
          <p:cNvPr id="1030" name="Picture 7"/>
          <p:cNvPicPr>
            <a:picLocks noChangeAspect="1"/>
          </p:cNvPicPr>
          <p:nvPr userDrawn="1"/>
        </p:nvPicPr>
        <p:blipFill>
          <a:blip r:embed="rId4" cstate="screen">
            <a:extLst>
              <a:ext uri="{28A0092B-C50C-407E-A947-70E740481C1C}">
                <a14:useLocalDpi xmlns:a14="http://schemas.microsoft.com/office/drawing/2010/main"/>
              </a:ext>
            </a:extLst>
          </a:blip>
          <a:srcRect/>
          <a:stretch>
            <a:fillRect/>
          </a:stretch>
        </p:blipFill>
        <p:spPr bwMode="auto">
          <a:xfrm>
            <a:off x="8162925" y="0"/>
            <a:ext cx="981075" cy="981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8"/>
          <p:cNvSpPr/>
          <p:nvPr userDrawn="1"/>
        </p:nvSpPr>
        <p:spPr>
          <a:xfrm>
            <a:off x="3175" y="0"/>
            <a:ext cx="177800" cy="1219200"/>
          </a:xfrm>
          <a:prstGeom prst="rect">
            <a:avLst/>
          </a:prstGeom>
          <a:solidFill>
            <a:srgbClr val="C1E3E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0" name="Rectangle 9"/>
          <p:cNvSpPr/>
          <p:nvPr userDrawn="1"/>
        </p:nvSpPr>
        <p:spPr>
          <a:xfrm>
            <a:off x="0" y="981075"/>
            <a:ext cx="9144000" cy="514350"/>
          </a:xfrm>
          <a:prstGeom prst="rect">
            <a:avLst/>
          </a:prstGeom>
          <a:solidFill>
            <a:srgbClr val="46B9D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033" name="Title Placeholder 1"/>
          <p:cNvSpPr>
            <a:spLocks noGrp="1"/>
          </p:cNvSpPr>
          <p:nvPr>
            <p:ph type="title"/>
          </p:nvPr>
        </p:nvSpPr>
        <p:spPr bwMode="auto">
          <a:xfrm>
            <a:off x="457200" y="985838"/>
            <a:ext cx="8229600" cy="544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a:t>
            </a:r>
          </a:p>
        </p:txBody>
      </p:sp>
      <p:sp>
        <p:nvSpPr>
          <p:cNvPr id="12" name="TextBox 11"/>
          <p:cNvSpPr txBox="1"/>
          <p:nvPr userDrawn="1"/>
        </p:nvSpPr>
        <p:spPr>
          <a:xfrm>
            <a:off x="354013" y="688975"/>
            <a:ext cx="5003800" cy="276225"/>
          </a:xfrm>
          <a:prstGeom prst="rect">
            <a:avLst/>
          </a:prstGeom>
          <a:noFill/>
          <a:ln>
            <a:noFill/>
          </a:ln>
        </p:spPr>
        <p:txBody>
          <a:bodyPr>
            <a:spAutoFit/>
          </a:bodyPr>
          <a:lstStyle/>
          <a:p>
            <a:pPr>
              <a:defRPr/>
            </a:pPr>
            <a:r>
              <a:rPr lang="en-US" sz="1200" spc="200" dirty="0">
                <a:solidFill>
                  <a:schemeClr val="bg1">
                    <a:lumMod val="65000"/>
                  </a:schemeClr>
                </a:solidFill>
              </a:rPr>
              <a:t>CREATING A CLEANER, SAFER, HEALTHIER WORLD.</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hdr="0" ftr="0"/>
  <p:txStyles>
    <p:titleStyle>
      <a:lvl1pPr algn="l" rtl="0" eaLnBrk="0" fontAlgn="base" hangingPunct="0">
        <a:spcBef>
          <a:spcPct val="0"/>
        </a:spcBef>
        <a:spcAft>
          <a:spcPct val="0"/>
        </a:spcAft>
        <a:defRPr sz="2400" kern="1200">
          <a:solidFill>
            <a:schemeClr val="bg1"/>
          </a:solidFill>
          <a:latin typeface="Arial" pitchFamily="34" charset="0"/>
          <a:ea typeface="+mj-ea"/>
          <a:cs typeface="Arial" pitchFamily="34" charset="0"/>
        </a:defRPr>
      </a:lvl1pPr>
      <a:lvl2pPr algn="l" rtl="0" eaLnBrk="0" fontAlgn="base" hangingPunct="0">
        <a:spcBef>
          <a:spcPct val="0"/>
        </a:spcBef>
        <a:spcAft>
          <a:spcPct val="0"/>
        </a:spcAft>
        <a:defRPr sz="2400">
          <a:solidFill>
            <a:schemeClr val="bg1"/>
          </a:solidFill>
          <a:latin typeface="Arial" charset="0"/>
          <a:cs typeface="Arial" charset="0"/>
        </a:defRPr>
      </a:lvl2pPr>
      <a:lvl3pPr algn="l" rtl="0" eaLnBrk="0" fontAlgn="base" hangingPunct="0">
        <a:spcBef>
          <a:spcPct val="0"/>
        </a:spcBef>
        <a:spcAft>
          <a:spcPct val="0"/>
        </a:spcAft>
        <a:defRPr sz="2400">
          <a:solidFill>
            <a:schemeClr val="bg1"/>
          </a:solidFill>
          <a:latin typeface="Arial" charset="0"/>
          <a:cs typeface="Arial" charset="0"/>
        </a:defRPr>
      </a:lvl3pPr>
      <a:lvl4pPr algn="l" rtl="0" eaLnBrk="0" fontAlgn="base" hangingPunct="0">
        <a:spcBef>
          <a:spcPct val="0"/>
        </a:spcBef>
        <a:spcAft>
          <a:spcPct val="0"/>
        </a:spcAft>
        <a:defRPr sz="2400">
          <a:solidFill>
            <a:schemeClr val="bg1"/>
          </a:solidFill>
          <a:latin typeface="Arial" charset="0"/>
          <a:cs typeface="Arial" charset="0"/>
        </a:defRPr>
      </a:lvl4pPr>
      <a:lvl5pPr algn="l" rtl="0" eaLnBrk="0" fontAlgn="base" hangingPunct="0">
        <a:spcBef>
          <a:spcPct val="0"/>
        </a:spcBef>
        <a:spcAft>
          <a:spcPct val="0"/>
        </a:spcAft>
        <a:defRPr sz="2400">
          <a:solidFill>
            <a:schemeClr val="bg1"/>
          </a:solidFill>
          <a:latin typeface="Arial" charset="0"/>
          <a:cs typeface="Arial" charset="0"/>
        </a:defRPr>
      </a:lvl5pPr>
      <a:lvl6pPr marL="457200" algn="l" rtl="0" fontAlgn="base">
        <a:spcBef>
          <a:spcPct val="0"/>
        </a:spcBef>
        <a:spcAft>
          <a:spcPct val="0"/>
        </a:spcAft>
        <a:defRPr sz="2400">
          <a:solidFill>
            <a:schemeClr val="bg1"/>
          </a:solidFill>
          <a:latin typeface="Arial" charset="0"/>
          <a:cs typeface="Arial" charset="0"/>
        </a:defRPr>
      </a:lvl6pPr>
      <a:lvl7pPr marL="914400" algn="l" rtl="0" fontAlgn="base">
        <a:spcBef>
          <a:spcPct val="0"/>
        </a:spcBef>
        <a:spcAft>
          <a:spcPct val="0"/>
        </a:spcAft>
        <a:defRPr sz="2400">
          <a:solidFill>
            <a:schemeClr val="bg1"/>
          </a:solidFill>
          <a:latin typeface="Arial" charset="0"/>
          <a:cs typeface="Arial" charset="0"/>
        </a:defRPr>
      </a:lvl7pPr>
      <a:lvl8pPr marL="1371600" algn="l" rtl="0" fontAlgn="base">
        <a:spcBef>
          <a:spcPct val="0"/>
        </a:spcBef>
        <a:spcAft>
          <a:spcPct val="0"/>
        </a:spcAft>
        <a:defRPr sz="2400">
          <a:solidFill>
            <a:schemeClr val="bg1"/>
          </a:solidFill>
          <a:latin typeface="Arial" charset="0"/>
          <a:cs typeface="Arial" charset="0"/>
        </a:defRPr>
      </a:lvl8pPr>
      <a:lvl9pPr marL="1828800" algn="l" rtl="0" fontAlgn="base">
        <a:spcBef>
          <a:spcPct val="0"/>
        </a:spcBef>
        <a:spcAft>
          <a:spcPct val="0"/>
        </a:spcAft>
        <a:defRPr sz="2400">
          <a:solidFill>
            <a:schemeClr val="bg1"/>
          </a:solidFill>
          <a:latin typeface="Arial" charset="0"/>
          <a:cs typeface="Arial"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kern="1200">
          <a:solidFill>
            <a:schemeClr val="tx1"/>
          </a:solidFill>
          <a:latin typeface="Arial" pitchFamily="34" charset="0"/>
          <a:ea typeface="+mn-ea"/>
          <a:cs typeface="Arial" pitchFamily="34" charset="0"/>
        </a:defRPr>
      </a:lvl1pPr>
      <a:lvl2pPr marL="742950" indent="-285750" algn="l" rtl="0" eaLnBrk="0" fontAlgn="base" hangingPunct="0">
        <a:spcBef>
          <a:spcPct val="20000"/>
        </a:spcBef>
        <a:spcAft>
          <a:spcPct val="0"/>
        </a:spcAft>
        <a:buFont typeface="Arial" panose="020B0604020202020204" pitchFamily="34" charset="0"/>
        <a:buChar char="–"/>
        <a:defRPr sz="1200" kern="1200">
          <a:solidFill>
            <a:schemeClr val="tx1"/>
          </a:solidFill>
          <a:latin typeface="Arial" pitchFamily="34" charset="0"/>
          <a:ea typeface="+mn-ea"/>
          <a:cs typeface="Arial" pitchFamily="34" charset="0"/>
        </a:defRPr>
      </a:lvl2pPr>
      <a:lvl3pPr marL="1143000" indent="-228600" algn="l" rtl="0" eaLnBrk="0" fontAlgn="base" hangingPunct="0">
        <a:spcBef>
          <a:spcPct val="20000"/>
        </a:spcBef>
        <a:spcAft>
          <a:spcPct val="0"/>
        </a:spcAft>
        <a:buFont typeface="Arial" panose="020B0604020202020204" pitchFamily="34" charset="0"/>
        <a:buChar char="•"/>
        <a:defRPr sz="1200" kern="1200">
          <a:solidFill>
            <a:schemeClr val="tx1"/>
          </a:solidFill>
          <a:latin typeface="Arial" pitchFamily="34" charset="0"/>
          <a:ea typeface="+mn-ea"/>
          <a:cs typeface="Arial" pitchFamily="34" charset="0"/>
        </a:defRPr>
      </a:lvl3pPr>
      <a:lvl4pPr marL="1600200" indent="-228600" algn="l" rtl="0" eaLnBrk="0" fontAlgn="base" hangingPunct="0">
        <a:spcBef>
          <a:spcPct val="20000"/>
        </a:spcBef>
        <a:spcAft>
          <a:spcPct val="0"/>
        </a:spcAft>
        <a:buFont typeface="Arial" panose="020B0604020202020204" pitchFamily="34" charset="0"/>
        <a:buChar char="–"/>
        <a:defRPr sz="1200" kern="1200">
          <a:solidFill>
            <a:schemeClr val="tx1"/>
          </a:solidFill>
          <a:latin typeface="Arial" pitchFamily="34" charset="0"/>
          <a:ea typeface="+mn-ea"/>
          <a:cs typeface="Arial" pitchFamily="34" charset="0"/>
        </a:defRPr>
      </a:lvl4pPr>
      <a:lvl5pPr marL="2057400" indent="-228600" algn="l" rtl="0" eaLnBrk="0" fontAlgn="base" hangingPunct="0">
        <a:spcBef>
          <a:spcPct val="20000"/>
        </a:spcBef>
        <a:spcAft>
          <a:spcPct val="0"/>
        </a:spcAft>
        <a:buFont typeface="Arial" panose="020B0604020202020204" pitchFamily="34" charset="0"/>
        <a:buChar char="»"/>
        <a:defRPr sz="12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tags" Target="../tags/tag2.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s/_rels/slide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jpeg"/><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6.jpeg"/><Relationship Id="rId4" Type="http://schemas.openxmlformats.org/officeDocument/2006/relationships/image" Target="../media/image15.jpeg"/></Relationships>
</file>

<file path=ppt/slides/_rels/slide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jpeg"/></Relationships>
</file>

<file path=ppt/slides/_rels/slide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1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6.jpeg"/></Relationships>
</file>

<file path=ppt/slides/_rels/slide1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29.jpeg"/><Relationship Id="rId4" Type="http://schemas.openxmlformats.org/officeDocument/2006/relationships/image" Target="../media/image28.jpeg"/></Relationships>
</file>

<file path=ppt/slides/_rels/slide12.xml.rels><?xml version="1.0" encoding="UTF-8" standalone="yes"?>
<Relationships xmlns="http://schemas.openxmlformats.org/package/2006/relationships"><Relationship Id="rId3" Type="http://schemas.openxmlformats.org/officeDocument/2006/relationships/image" Target="../media/image30.emf"/><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31.emf"/></Relationships>
</file>

<file path=ppt/slides/_rels/slide13.xml.rels><?xml version="1.0" encoding="UTF-8" standalone="yes"?>
<Relationships xmlns="http://schemas.openxmlformats.org/package/2006/relationships"><Relationship Id="rId8" Type="http://schemas.openxmlformats.org/officeDocument/2006/relationships/image" Target="../media/image37.jpeg"/><Relationship Id="rId3" Type="http://schemas.openxmlformats.org/officeDocument/2006/relationships/image" Target="../media/image32.jpeg"/><Relationship Id="rId7" Type="http://schemas.openxmlformats.org/officeDocument/2006/relationships/image" Target="../media/image36.jpe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35.jpeg"/><Relationship Id="rId5" Type="http://schemas.openxmlformats.org/officeDocument/2006/relationships/image" Target="../media/image34.jpeg"/><Relationship Id="rId4" Type="http://schemas.openxmlformats.org/officeDocument/2006/relationships/image" Target="../media/image33.jpeg"/><Relationship Id="rId9" Type="http://schemas.openxmlformats.org/officeDocument/2006/relationships/image" Target="../media/image38.jpeg"/></Relationships>
</file>

<file path=ppt/slides/_rels/slide14.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41.png"/><Relationship Id="rId4" Type="http://schemas.openxmlformats.org/officeDocument/2006/relationships/image" Target="../media/image40.jpeg"/></Relationships>
</file>

<file path=ppt/slides/_rels/slide15.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45.png"/><Relationship Id="rId4" Type="http://schemas.openxmlformats.org/officeDocument/2006/relationships/image" Target="../media/image44.png"/></Relationships>
</file>

<file path=ppt/slides/_rels/slide17.xml.rels><?xml version="1.0" encoding="UTF-8" standalone="yes"?>
<Relationships xmlns="http://schemas.openxmlformats.org/package/2006/relationships"><Relationship Id="rId3" Type="http://schemas.openxmlformats.org/officeDocument/2006/relationships/image" Target="../media/image46.png"/><Relationship Id="rId7" Type="http://schemas.openxmlformats.org/officeDocument/2006/relationships/image" Target="../media/image49.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48.png"/><Relationship Id="rId5" Type="http://schemas.openxmlformats.org/officeDocument/2006/relationships/image" Target="../media/image43.png"/><Relationship Id="rId4" Type="http://schemas.openxmlformats.org/officeDocument/2006/relationships/image" Target="../media/image47.png"/></Relationships>
</file>

<file path=ppt/slides/_rels/slide18.xml.rels><?xml version="1.0" encoding="UTF-8" standalone="yes"?>
<Relationships xmlns="http://schemas.openxmlformats.org/package/2006/relationships"><Relationship Id="rId3" Type="http://schemas.openxmlformats.org/officeDocument/2006/relationships/image" Target="../media/image47.png"/><Relationship Id="rId7" Type="http://schemas.openxmlformats.org/officeDocument/2006/relationships/image" Target="../media/image53.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50.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54.emf"/><Relationship Id="rId4" Type="http://schemas.openxmlformats.org/officeDocument/2006/relationships/package" Target="../embeddings/Microsoft_Excel_Worksheet.xlsx"/></Relationships>
</file>

<file path=ppt/slides/_rels/slide20.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56.emf"/><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59.jpeg"/><Relationship Id="rId4" Type="http://schemas.openxmlformats.org/officeDocument/2006/relationships/image" Target="../media/image58.jpeg"/></Relationships>
</file>

<file path=ppt/slides/_rels/slide23.xml.rels><?xml version="1.0" encoding="UTF-8" standalone="yes"?>
<Relationships xmlns="http://schemas.openxmlformats.org/package/2006/relationships"><Relationship Id="rId3" Type="http://schemas.openxmlformats.org/officeDocument/2006/relationships/image" Target="../media/image60.emf"/><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63.jpeg"/><Relationship Id="rId5" Type="http://schemas.openxmlformats.org/officeDocument/2006/relationships/image" Target="../media/image62.jpeg"/><Relationship Id="rId4" Type="http://schemas.openxmlformats.org/officeDocument/2006/relationships/image" Target="../media/image61.jpeg"/></Relationships>
</file>

<file path=ppt/slides/_rels/slide24.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65.jpeg"/></Relationships>
</file>

<file path=ppt/slides/_rels/slide25.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68.jpeg"/></Relationships>
</file>

<file path=ppt/slides/_rels/slide27.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8" Type="http://schemas.openxmlformats.org/officeDocument/2006/relationships/image" Target="../media/image77.png"/><Relationship Id="rId3" Type="http://schemas.openxmlformats.org/officeDocument/2006/relationships/image" Target="../media/image72.jpeg"/><Relationship Id="rId7" Type="http://schemas.openxmlformats.org/officeDocument/2006/relationships/image" Target="../media/image76.png"/><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image" Target="../media/image75.png"/><Relationship Id="rId5" Type="http://schemas.openxmlformats.org/officeDocument/2006/relationships/image" Target="../media/image74.png"/><Relationship Id="rId4" Type="http://schemas.openxmlformats.org/officeDocument/2006/relationships/image" Target="../media/image73.png"/><Relationship Id="rId9" Type="http://schemas.openxmlformats.org/officeDocument/2006/relationships/image" Target="../media/image78.jpeg"/></Relationships>
</file>

<file path=ppt/slides/_rels/slide31.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80.jpeg"/></Relationships>
</file>

<file path=ppt/slides/_rels/slide32.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81.jpeg"/><Relationship Id="rId7" Type="http://schemas.openxmlformats.org/officeDocument/2006/relationships/image" Target="../media/image84.png"/><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83.png"/><Relationship Id="rId4" Type="http://schemas.openxmlformats.org/officeDocument/2006/relationships/image" Target="../media/image82.jpeg"/></Relationships>
</file>

<file path=ppt/slides/_rels/slide33.xml.rels><?xml version="1.0" encoding="UTF-8" standalone="yes"?>
<Relationships xmlns="http://schemas.openxmlformats.org/package/2006/relationships"><Relationship Id="rId8" Type="http://schemas.openxmlformats.org/officeDocument/2006/relationships/image" Target="../media/image90.png"/><Relationship Id="rId13" Type="http://schemas.openxmlformats.org/officeDocument/2006/relationships/image" Target="../media/image95.png"/><Relationship Id="rId3" Type="http://schemas.openxmlformats.org/officeDocument/2006/relationships/image" Target="../media/image85.jpeg"/><Relationship Id="rId7" Type="http://schemas.openxmlformats.org/officeDocument/2006/relationships/image" Target="../media/image89.png"/><Relationship Id="rId12" Type="http://schemas.openxmlformats.org/officeDocument/2006/relationships/image" Target="../media/image94.png"/><Relationship Id="rId2" Type="http://schemas.openxmlformats.org/officeDocument/2006/relationships/notesSlide" Target="../notesSlides/notesSlide33.xml"/><Relationship Id="rId1" Type="http://schemas.openxmlformats.org/officeDocument/2006/relationships/slideLayout" Target="../slideLayouts/slideLayout2.xml"/><Relationship Id="rId6" Type="http://schemas.openxmlformats.org/officeDocument/2006/relationships/image" Target="../media/image88.png"/><Relationship Id="rId11" Type="http://schemas.openxmlformats.org/officeDocument/2006/relationships/image" Target="../media/image93.png"/><Relationship Id="rId5" Type="http://schemas.openxmlformats.org/officeDocument/2006/relationships/image" Target="../media/image87.png"/><Relationship Id="rId10" Type="http://schemas.openxmlformats.org/officeDocument/2006/relationships/image" Target="../media/image92.png"/><Relationship Id="rId4" Type="http://schemas.openxmlformats.org/officeDocument/2006/relationships/image" Target="../media/image86.png"/><Relationship Id="rId9" Type="http://schemas.openxmlformats.org/officeDocument/2006/relationships/image" Target="../media/image91.png"/></Relationships>
</file>

<file path=ppt/slides/_rels/slide3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5.xml"/><Relationship Id="rId1" Type="http://schemas.openxmlformats.org/officeDocument/2006/relationships/slideLayout" Target="../slideLayouts/slideLayout2.xml"/><Relationship Id="rId6" Type="http://schemas.openxmlformats.org/officeDocument/2006/relationships/image" Target="../media/image98.jpeg"/><Relationship Id="rId5" Type="http://schemas.openxmlformats.org/officeDocument/2006/relationships/image" Target="../media/image97.jpeg"/><Relationship Id="rId4" Type="http://schemas.openxmlformats.org/officeDocument/2006/relationships/image" Target="../media/image96.jpeg"/></Relationships>
</file>

<file path=ppt/slides/_rels/slide36.xml.rels><?xml version="1.0" encoding="UTF-8" standalone="yes"?>
<Relationships xmlns="http://schemas.openxmlformats.org/package/2006/relationships"><Relationship Id="rId8" Type="http://schemas.openxmlformats.org/officeDocument/2006/relationships/image" Target="../media/image104.jpeg"/><Relationship Id="rId3" Type="http://schemas.openxmlformats.org/officeDocument/2006/relationships/image" Target="../media/image99.jpeg"/><Relationship Id="rId7" Type="http://schemas.openxmlformats.org/officeDocument/2006/relationships/image" Target="../media/image103.jpeg"/><Relationship Id="rId2" Type="http://schemas.openxmlformats.org/officeDocument/2006/relationships/notesSlide" Target="../notesSlides/notesSlide36.xml"/><Relationship Id="rId1" Type="http://schemas.openxmlformats.org/officeDocument/2006/relationships/slideLayout" Target="../slideLayouts/slideLayout2.xml"/><Relationship Id="rId6" Type="http://schemas.openxmlformats.org/officeDocument/2006/relationships/image" Target="../media/image102.jpeg"/><Relationship Id="rId5" Type="http://schemas.openxmlformats.org/officeDocument/2006/relationships/image" Target="../media/image101.jpeg"/><Relationship Id="rId4" Type="http://schemas.openxmlformats.org/officeDocument/2006/relationships/image" Target="../media/image100.jpeg"/></Relationships>
</file>

<file path=ppt/slides/_rels/slide37.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37.xml"/><Relationship Id="rId1" Type="http://schemas.openxmlformats.org/officeDocument/2006/relationships/slideLayout" Target="../slideLayouts/slideLayout2.xml"/><Relationship Id="rId5" Type="http://schemas.openxmlformats.org/officeDocument/2006/relationships/image" Target="../media/image39.jpeg"/><Relationship Id="rId4" Type="http://schemas.openxmlformats.org/officeDocument/2006/relationships/image" Target="../media/image13.png"/></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image" Target="../media/image106.emf"/><Relationship Id="rId4" Type="http://schemas.openxmlformats.org/officeDocument/2006/relationships/package" Target="../embeddings/Microsoft_Excel_Worksheet1.xlsx"/></Relationships>
</file>

<file path=ppt/slides/_rels/slide39.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110.png"/><Relationship Id="rId7" Type="http://schemas.openxmlformats.org/officeDocument/2006/relationships/image" Target="../media/image114.png"/><Relationship Id="rId2" Type="http://schemas.openxmlformats.org/officeDocument/2006/relationships/notesSlide" Target="../notesSlides/notesSlide43.xml"/><Relationship Id="rId1" Type="http://schemas.openxmlformats.org/officeDocument/2006/relationships/slideLayout" Target="../slideLayouts/slideLayout2.xml"/><Relationship Id="rId6" Type="http://schemas.openxmlformats.org/officeDocument/2006/relationships/image" Target="../media/image113.png"/><Relationship Id="rId5" Type="http://schemas.openxmlformats.org/officeDocument/2006/relationships/image" Target="../media/image112.png"/><Relationship Id="rId4" Type="http://schemas.openxmlformats.org/officeDocument/2006/relationships/image" Target="../media/image111.png"/></Relationships>
</file>

<file path=ppt/slides/_rels/slide44.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notesSlide" Target="../notesSlides/notesSlide44.xml"/><Relationship Id="rId1" Type="http://schemas.openxmlformats.org/officeDocument/2006/relationships/slideLayout" Target="../slideLayouts/slideLayout2.xml"/><Relationship Id="rId5" Type="http://schemas.openxmlformats.org/officeDocument/2006/relationships/image" Target="../media/image117.png"/><Relationship Id="rId4" Type="http://schemas.openxmlformats.org/officeDocument/2006/relationships/image" Target="../media/image116.png"/></Relationships>
</file>

<file path=ppt/slides/_rels/slide45.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45.xml"/><Relationship Id="rId1" Type="http://schemas.openxmlformats.org/officeDocument/2006/relationships/slideLayout" Target="../slideLayouts/slideLayout2.xml"/><Relationship Id="rId5" Type="http://schemas.openxmlformats.org/officeDocument/2006/relationships/image" Target="../media/image115.png"/><Relationship Id="rId4" Type="http://schemas.openxmlformats.org/officeDocument/2006/relationships/image" Target="../media/image119.jpeg"/></Relationships>
</file>

<file path=ppt/slides/_rels/slide46.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notesSlide" Target="../notesSlides/notesSlide46.xml"/><Relationship Id="rId1" Type="http://schemas.openxmlformats.org/officeDocument/2006/relationships/slideLayout" Target="../slideLayouts/slideLayout2.xml"/><Relationship Id="rId4" Type="http://schemas.openxmlformats.org/officeDocument/2006/relationships/image" Target="../media/image117.png"/></Relationships>
</file>

<file path=ppt/slides/_rels/slide47.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notesSlide" Target="../notesSlides/notesSlide47.xml"/><Relationship Id="rId1" Type="http://schemas.openxmlformats.org/officeDocument/2006/relationships/slideLayout" Target="../slideLayouts/slideLayout2.xml"/><Relationship Id="rId4" Type="http://schemas.openxmlformats.org/officeDocument/2006/relationships/image" Target="../media/image116.png"/></Relationships>
</file>

<file path=ppt/slides/_rels/slide48.xml.rels><?xml version="1.0" encoding="UTF-8" standalone="yes"?>
<Relationships xmlns="http://schemas.openxmlformats.org/package/2006/relationships"><Relationship Id="rId3" Type="http://schemas.openxmlformats.org/officeDocument/2006/relationships/image" Target="../media/image122.wmf"/><Relationship Id="rId2" Type="http://schemas.openxmlformats.org/officeDocument/2006/relationships/notesSlide" Target="../notesSlides/notesSlide48.xml"/><Relationship Id="rId1" Type="http://schemas.openxmlformats.org/officeDocument/2006/relationships/slideLayout" Target="../slideLayouts/slideLayout2.xml"/><Relationship Id="rId6" Type="http://schemas.openxmlformats.org/officeDocument/2006/relationships/image" Target="../media/image124.jpeg"/><Relationship Id="rId5" Type="http://schemas.openxmlformats.org/officeDocument/2006/relationships/hyperlink" Target="http://images.search.yahoo.com/images/view;_ylt=A2KJkPukBqBQ8BYA.rujzbkF;_ylu=X3oDMTBsNXNqYzdwBHNlYwNmcC10aHVtYnMEc2xrA2ltZw--?back=http://search.yahoo.com/search?ei%3DUTF-8%26p%3DFloor%2BStripping%2BShoes%26vm%3Dr&amp;w=216&amp;h=187&amp;imgurl=www.etcpads.com/pics/GTRSHS.JPG&amp;rurl=http://www.etcpads.com/GATOR.HTML&amp;size=9.8+KB&amp;name=%3cb%3eStripping+Shoes%3c/b%3e&amp;p=Floor+Stripping+Shoes&amp;oid=1013460411c814220d1291bcc884e261&amp;fr2=&amp;fr=yfp-t-562-s&amp;tt=%3cb%3eStripping%2BShoes%3c/b%3e&amp;b=0&amp;ni=48&amp;no=4&amp;ts=&amp;tab=organic&amp;sigr=1112psvag&amp;sigb=124a4g5qf&amp;sigi=10v2ecde6&amp;.crumb=Oqukqp0acWf" TargetMode="External"/><Relationship Id="rId4" Type="http://schemas.openxmlformats.org/officeDocument/2006/relationships/image" Target="../media/image123.jpg"/></Relationships>
</file>

<file path=ppt/slides/_rels/slide49.xml.rels><?xml version="1.0" encoding="UTF-8" standalone="yes"?>
<Relationships xmlns="http://schemas.openxmlformats.org/package/2006/relationships"><Relationship Id="rId3" Type="http://schemas.openxmlformats.org/officeDocument/2006/relationships/image" Target="../media/image125.jpeg"/><Relationship Id="rId2" Type="http://schemas.openxmlformats.org/officeDocument/2006/relationships/notesSlide" Target="../notesSlides/notesSlide49.xml"/><Relationship Id="rId1" Type="http://schemas.openxmlformats.org/officeDocument/2006/relationships/slideLayout" Target="../slideLayouts/slideLayout2.xml"/><Relationship Id="rId6" Type="http://schemas.openxmlformats.org/officeDocument/2006/relationships/image" Target="../media/image128.jpeg"/><Relationship Id="rId5" Type="http://schemas.openxmlformats.org/officeDocument/2006/relationships/image" Target="../media/image127.png"/><Relationship Id="rId4" Type="http://schemas.openxmlformats.org/officeDocument/2006/relationships/image" Target="../media/image126.png"/></Relationships>
</file>

<file path=ppt/slides/_rels/slide50.xml.rels><?xml version="1.0" encoding="UTF-8" standalone="yes"?>
<Relationships xmlns="http://schemas.openxmlformats.org/package/2006/relationships"><Relationship Id="rId8" Type="http://schemas.openxmlformats.org/officeDocument/2006/relationships/image" Target="../media/image133.png"/><Relationship Id="rId3" Type="http://schemas.openxmlformats.org/officeDocument/2006/relationships/notesSlide" Target="../notesSlides/notesSlide50.xml"/><Relationship Id="rId7" Type="http://schemas.openxmlformats.org/officeDocument/2006/relationships/image" Target="../media/image132.jpeg"/><Relationship Id="rId2" Type="http://schemas.openxmlformats.org/officeDocument/2006/relationships/slideLayout" Target="../slideLayouts/slideLayout2.xml"/><Relationship Id="rId1" Type="http://schemas.openxmlformats.org/officeDocument/2006/relationships/tags" Target="../tags/tag3.xml"/><Relationship Id="rId6" Type="http://schemas.openxmlformats.org/officeDocument/2006/relationships/image" Target="../media/image131.jpeg"/><Relationship Id="rId5" Type="http://schemas.openxmlformats.org/officeDocument/2006/relationships/image" Target="../media/image130.jpeg"/><Relationship Id="rId4" Type="http://schemas.openxmlformats.org/officeDocument/2006/relationships/image" Target="../media/image129.jpeg"/></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Title 1"/>
          <p:cNvSpPr>
            <a:spLocks noGrp="1"/>
          </p:cNvSpPr>
          <p:nvPr>
            <p:ph type="title"/>
          </p:nvPr>
        </p:nvSpPr>
        <p:spPr>
          <a:xfrm>
            <a:off x="457200" y="911225"/>
            <a:ext cx="8229600" cy="685800"/>
          </a:xfrm>
        </p:spPr>
        <p:txBody>
          <a:bodyPr>
            <a:normAutofit/>
          </a:bodyPr>
          <a:lstStyle/>
          <a:p>
            <a:pPr eaLnBrk="1" hangingPunct="1"/>
            <a:r>
              <a:rPr lang="en-US" altLang="en-US" dirty="0"/>
              <a:t>Product Guide (PAS Guide)</a:t>
            </a:r>
          </a:p>
        </p:txBody>
      </p:sp>
      <p:sp>
        <p:nvSpPr>
          <p:cNvPr id="4100" name="Content Placeholder 2"/>
          <p:cNvSpPr>
            <a:spLocks noGrp="1"/>
          </p:cNvSpPr>
          <p:nvPr>
            <p:ph idx="1"/>
          </p:nvPr>
        </p:nvSpPr>
        <p:spPr>
          <a:xfrm>
            <a:off x="457200" y="1781173"/>
            <a:ext cx="8056485" cy="2773071"/>
          </a:xfrm>
        </p:spPr>
        <p:txBody>
          <a:bodyPr>
            <a:normAutofit/>
          </a:bodyPr>
          <a:lstStyle/>
          <a:p>
            <a:pPr>
              <a:spcBef>
                <a:spcPts val="300"/>
              </a:spcBef>
            </a:pPr>
            <a:r>
              <a:rPr lang="en-US" dirty="0"/>
              <a:t>Purpose of this internal product guide: Self-train and educate on T600/T600e</a:t>
            </a:r>
          </a:p>
          <a:p>
            <a:pPr>
              <a:spcBef>
                <a:spcPts val="300"/>
              </a:spcBef>
            </a:pPr>
            <a:endParaRPr lang="en-US" sz="1050" dirty="0"/>
          </a:p>
          <a:p>
            <a:pPr>
              <a:spcBef>
                <a:spcPts val="300"/>
              </a:spcBef>
            </a:pPr>
            <a:r>
              <a:rPr lang="en-US" dirty="0"/>
              <a:t>Other helpful sources for understanding these products:</a:t>
            </a:r>
          </a:p>
          <a:p>
            <a:pPr marL="346075" indent="-169863">
              <a:buClr>
                <a:srgbClr val="009AC7"/>
              </a:buClr>
              <a:buFont typeface="Wingdings" panose="05000000000000000000" pitchFamily="2" charset="2"/>
              <a:buChar char="§"/>
            </a:pPr>
            <a:r>
              <a:rPr lang="en-US" sz="1600" dirty="0"/>
              <a:t>Operator’s manual </a:t>
            </a:r>
          </a:p>
          <a:p>
            <a:pPr marL="346075" indent="-169863">
              <a:buClr>
                <a:srgbClr val="009AC7"/>
              </a:buClr>
              <a:buFont typeface="Wingdings" panose="05000000000000000000" pitchFamily="2" charset="2"/>
              <a:buChar char="§"/>
            </a:pPr>
            <a:r>
              <a:rPr lang="en-US" sz="1600" dirty="0"/>
              <a:t>Brochure</a:t>
            </a:r>
          </a:p>
          <a:p>
            <a:pPr marL="346075" indent="-169863">
              <a:buClr>
                <a:srgbClr val="009AC7"/>
              </a:buClr>
              <a:buFont typeface="Wingdings" panose="05000000000000000000" pitchFamily="2" charset="2"/>
              <a:buChar char="§"/>
            </a:pPr>
            <a:r>
              <a:rPr lang="en-US" sz="1600" dirty="0"/>
              <a:t>Public Website (videos available)</a:t>
            </a:r>
          </a:p>
        </p:txBody>
      </p:sp>
      <p:sp>
        <p:nvSpPr>
          <p:cNvPr id="4102" name="TextBox 10"/>
          <p:cNvSpPr txBox="1">
            <a:spLocks noChangeArrowheads="1"/>
          </p:cNvSpPr>
          <p:nvPr/>
        </p:nvSpPr>
        <p:spPr bwMode="auto">
          <a:xfrm>
            <a:off x="3967483" y="6032310"/>
            <a:ext cx="142859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b="1" dirty="0"/>
              <a:t>T600/T600e</a:t>
            </a:r>
          </a:p>
        </p:txBody>
      </p:sp>
      <p:sp>
        <p:nvSpPr>
          <p:cNvPr id="10" name="Slide Number Placeholder 5"/>
          <p:cNvSpPr txBox="1">
            <a:spLocks/>
          </p:cNvSpPr>
          <p:nvPr/>
        </p:nvSpPr>
        <p:spPr>
          <a:xfrm>
            <a:off x="3508639" y="6573788"/>
            <a:ext cx="2133600" cy="288925"/>
          </a:xfrm>
          <a:prstGeom prst="rect">
            <a:avLst/>
          </a:prstGeom>
          <a:ln>
            <a:noFill/>
          </a:ln>
        </p:spPr>
        <p:txBody>
          <a:bodyPr vert="horz" wrap="square" lIns="91440" tIns="45720" rIns="91440" bIns="45720" numCol="1" anchor="ctr" anchorCtr="0" compatLnSpc="1">
            <a:prstTxWarp prst="textNoShape">
              <a:avLst/>
            </a:prstTxWarp>
          </a:bodyPr>
          <a:lstStyle>
            <a:defPPr>
              <a:defRPr lang="en-US"/>
            </a:defPPr>
            <a:lvl1pPr algn="r" rtl="0" eaLnBrk="1" fontAlgn="base" hangingPunct="1">
              <a:spcBef>
                <a:spcPct val="0"/>
              </a:spcBef>
              <a:spcAft>
                <a:spcPct val="0"/>
              </a:spcAft>
              <a:defRPr sz="700" kern="1200">
                <a:solidFill>
                  <a:srgbClr val="898989"/>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lgn="ctr">
              <a:defRPr/>
            </a:pPr>
            <a:r>
              <a:rPr lang="en-US" altLang="en-US" sz="900" b="1" dirty="0">
                <a:solidFill>
                  <a:srgbClr val="FF0000"/>
                </a:solidFill>
              </a:rPr>
              <a:t>Confidential. Do not distribute.</a:t>
            </a:r>
          </a:p>
        </p:txBody>
      </p:sp>
      <p:sp>
        <p:nvSpPr>
          <p:cNvPr id="6" name="Slide Number Placeholder 5"/>
          <p:cNvSpPr>
            <a:spLocks noGrp="1"/>
          </p:cNvSpPr>
          <p:nvPr>
            <p:ph type="sldNum" sz="quarter" idx="12"/>
          </p:nvPr>
        </p:nvSpPr>
        <p:spPr/>
        <p:txBody>
          <a:bodyPr/>
          <a:lstStyle/>
          <a:p>
            <a:pPr>
              <a:defRPr/>
            </a:pPr>
            <a:fld id="{B1A9683B-B112-4496-A737-3130FD58388C}" type="slidenum">
              <a:rPr lang="en-US" altLang="en-US" smtClean="0"/>
              <a:pPr>
                <a:defRPr/>
              </a:pPr>
              <a:t>1</a:t>
            </a:fld>
            <a:endParaRPr lang="en-US" altLang="en-US" dirty="0"/>
          </a:p>
        </p:txBody>
      </p:sp>
      <p:sp>
        <p:nvSpPr>
          <p:cNvPr id="18" name="Date Placeholder 3"/>
          <p:cNvSpPr>
            <a:spLocks noGrp="1"/>
          </p:cNvSpPr>
          <p:nvPr>
            <p:ph type="dt" sz="half" idx="10"/>
          </p:nvPr>
        </p:nvSpPr>
        <p:spPr>
          <a:xfrm>
            <a:off x="80128" y="6572381"/>
            <a:ext cx="2133600" cy="288925"/>
          </a:xfrm>
        </p:spPr>
        <p:txBody>
          <a:bodyPr/>
          <a:lstStyle/>
          <a:p>
            <a:pPr>
              <a:defRPr/>
            </a:pPr>
            <a:r>
              <a:rPr lang="en-US" dirty="0"/>
              <a:t>©2018  The Tennant Company  Rev. Feb 2018</a:t>
            </a:r>
          </a:p>
        </p:txBody>
      </p:sp>
      <p:pic>
        <p:nvPicPr>
          <p:cNvPr id="9" name="Picture 8"/>
          <p:cNvPicPr>
            <a:picLocks noChangeAspect="1"/>
          </p:cNvPicPr>
          <p:nvPr/>
        </p:nvPicPr>
        <p:blipFill rotWithShape="1">
          <a:blip r:embed="rId4" cstate="print">
            <a:extLst>
              <a:ext uri="{28A0092B-C50C-407E-A947-70E740481C1C}">
                <a14:useLocalDpi xmlns:a14="http://schemas.microsoft.com/office/drawing/2010/main" val="0"/>
              </a:ext>
            </a:extLst>
          </a:blip>
          <a:srcRect l="22860" r="27572"/>
          <a:stretch/>
        </p:blipFill>
        <p:spPr>
          <a:xfrm>
            <a:off x="3777207" y="3744428"/>
            <a:ext cx="1637071" cy="2201809"/>
          </a:xfrm>
          <a:prstGeom prst="rect">
            <a:avLst/>
          </a:prstGeom>
        </p:spPr>
      </p:pic>
      <p:pic>
        <p:nvPicPr>
          <p:cNvPr id="11" name="Picture 10"/>
          <p:cNvPicPr>
            <a:picLocks noChangeAspect="1"/>
          </p:cNvPicPr>
          <p:nvPr/>
        </p:nvPicPr>
        <p:blipFill rotWithShape="1">
          <a:blip r:embed="rId5" cstate="print">
            <a:extLst>
              <a:ext uri="{28A0092B-C50C-407E-A947-70E740481C1C}">
                <a14:useLocalDpi xmlns:a14="http://schemas.microsoft.com/office/drawing/2010/main" val="0"/>
              </a:ext>
            </a:extLst>
          </a:blip>
          <a:srcRect l="16145" r="16020"/>
          <a:stretch/>
        </p:blipFill>
        <p:spPr>
          <a:xfrm>
            <a:off x="1217348" y="3744428"/>
            <a:ext cx="2291291" cy="2251835"/>
          </a:xfrm>
          <a:prstGeom prst="rect">
            <a:avLst/>
          </a:prstGeom>
        </p:spPr>
      </p:pic>
      <p:pic>
        <p:nvPicPr>
          <p:cNvPr id="12" name="Picture 11"/>
          <p:cNvPicPr>
            <a:picLocks noChangeAspect="1"/>
          </p:cNvPicPr>
          <p:nvPr/>
        </p:nvPicPr>
        <p:blipFill rotWithShape="1">
          <a:blip r:embed="rId6" cstate="print">
            <a:extLst>
              <a:ext uri="{28A0092B-C50C-407E-A947-70E740481C1C}">
                <a14:useLocalDpi xmlns:a14="http://schemas.microsoft.com/office/drawing/2010/main" val="0"/>
              </a:ext>
            </a:extLst>
          </a:blip>
          <a:srcRect l="14677" r="16613"/>
          <a:stretch/>
        </p:blipFill>
        <p:spPr>
          <a:xfrm>
            <a:off x="5827437" y="3786088"/>
            <a:ext cx="2315058" cy="2246222"/>
          </a:xfrm>
          <a:prstGeom prst="rect">
            <a:avLst/>
          </a:prstGeom>
        </p:spPr>
      </p:pic>
    </p:spTree>
    <p:custDataLst>
      <p:tags r:id="rId1"/>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Product Strategy and Value Proposition </a:t>
            </a:r>
          </a:p>
        </p:txBody>
      </p:sp>
      <p:sp>
        <p:nvSpPr>
          <p:cNvPr id="7" name="Content Placeholder 2"/>
          <p:cNvSpPr>
            <a:spLocks noGrp="1"/>
          </p:cNvSpPr>
          <p:nvPr>
            <p:ph idx="1"/>
          </p:nvPr>
        </p:nvSpPr>
        <p:spPr>
          <a:xfrm>
            <a:off x="457200" y="1781174"/>
            <a:ext cx="8296183" cy="1500187"/>
          </a:xfrm>
        </p:spPr>
        <p:txBody>
          <a:bodyPr>
            <a:normAutofit/>
          </a:bodyPr>
          <a:lstStyle/>
          <a:p>
            <a:r>
              <a:rPr lang="en-US" sz="2000" b="1" dirty="0"/>
              <a:t>Maintain Market Presence with 2-Tiered Product Strategy</a:t>
            </a:r>
            <a:endParaRPr lang="en-US" sz="2000" dirty="0"/>
          </a:p>
          <a:p>
            <a:pPr marL="342900" indent="-342900">
              <a:buClr>
                <a:srgbClr val="009AC7"/>
              </a:buClr>
              <a:buFont typeface="Wingdings" panose="05000000000000000000" pitchFamily="2" charset="2"/>
              <a:buChar char="§"/>
            </a:pPr>
            <a:r>
              <a:rPr lang="en-US" sz="1600" dirty="0"/>
              <a:t>T600 – New technologies and features to grow new business and revenue per unit</a:t>
            </a:r>
          </a:p>
          <a:p>
            <a:pPr marL="342900" indent="-342900">
              <a:buClr>
                <a:srgbClr val="009AC7"/>
              </a:buClr>
              <a:buFont typeface="Wingdings" panose="05000000000000000000" pitchFamily="2" charset="2"/>
              <a:buChar char="§"/>
            </a:pPr>
            <a:r>
              <a:rPr lang="en-US" sz="1600" dirty="0"/>
              <a:t>T600e – Simple, rugged and affordable</a:t>
            </a:r>
          </a:p>
        </p:txBody>
      </p:sp>
      <p:sp>
        <p:nvSpPr>
          <p:cNvPr id="9" name="TextBox 10"/>
          <p:cNvSpPr txBox="1">
            <a:spLocks noChangeArrowheads="1"/>
          </p:cNvSpPr>
          <p:nvPr/>
        </p:nvSpPr>
        <p:spPr bwMode="auto">
          <a:xfrm>
            <a:off x="6473386" y="4601921"/>
            <a:ext cx="83869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dirty="0"/>
              <a:t>T600e</a:t>
            </a:r>
          </a:p>
        </p:txBody>
      </p:sp>
      <p:sp>
        <p:nvSpPr>
          <p:cNvPr id="8" name="TextBox 10"/>
          <p:cNvSpPr txBox="1">
            <a:spLocks noChangeArrowheads="1"/>
          </p:cNvSpPr>
          <p:nvPr/>
        </p:nvSpPr>
        <p:spPr bwMode="auto">
          <a:xfrm>
            <a:off x="1802781" y="4616677"/>
            <a:ext cx="7104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dirty="0"/>
              <a:t>T600</a:t>
            </a:r>
          </a:p>
        </p:txBody>
      </p:sp>
      <p:sp>
        <p:nvSpPr>
          <p:cNvPr id="6" name="TextBox 5"/>
          <p:cNvSpPr txBox="1"/>
          <p:nvPr/>
        </p:nvSpPr>
        <p:spPr>
          <a:xfrm>
            <a:off x="173963" y="5046669"/>
            <a:ext cx="4131703" cy="1400383"/>
          </a:xfrm>
          <a:prstGeom prst="rect">
            <a:avLst/>
          </a:prstGeom>
          <a:noFill/>
          <a:ln w="19050">
            <a:solidFill>
              <a:schemeClr val="tx1"/>
            </a:solidFill>
          </a:ln>
        </p:spPr>
        <p:txBody>
          <a:bodyPr wrap="square" rtlCol="0">
            <a:spAutoFit/>
          </a:bodyPr>
          <a:lstStyle/>
          <a:p>
            <a:pPr lvl="0"/>
            <a:r>
              <a:rPr lang="en-US" sz="1400" b="1" dirty="0">
                <a:latin typeface="Arial" panose="020B0604020202020204" pitchFamily="34" charset="0"/>
              </a:rPr>
              <a:t>Value Proposition:</a:t>
            </a:r>
            <a:r>
              <a:rPr lang="en-US" sz="1400" dirty="0">
                <a:latin typeface="Arial" panose="020B0604020202020204" pitchFamily="34" charset="0"/>
              </a:rPr>
              <a:t> </a:t>
            </a:r>
          </a:p>
          <a:p>
            <a:pPr lvl="0"/>
            <a:r>
              <a:rPr lang="en-US" sz="1400" dirty="0">
                <a:latin typeface="Arial" panose="020B0604020202020204" pitchFamily="34" charset="0"/>
              </a:rPr>
              <a:t>Tennant’s new T600 scrubber, with productivity enhancing features, provides high performance on virtually any hard floor surface condition, delivering unmatched versatility and consistent results while lowering cleaning costs.</a:t>
            </a:r>
          </a:p>
        </p:txBody>
      </p:sp>
      <p:sp>
        <p:nvSpPr>
          <p:cNvPr id="14" name="TextBox 13"/>
          <p:cNvSpPr txBox="1"/>
          <p:nvPr/>
        </p:nvSpPr>
        <p:spPr>
          <a:xfrm>
            <a:off x="5133667" y="5046669"/>
            <a:ext cx="3619716" cy="1400383"/>
          </a:xfrm>
          <a:prstGeom prst="rect">
            <a:avLst/>
          </a:prstGeom>
          <a:noFill/>
          <a:ln w="19050">
            <a:solidFill>
              <a:schemeClr val="tx1"/>
            </a:solidFill>
          </a:ln>
        </p:spPr>
        <p:txBody>
          <a:bodyPr wrap="square" rtlCol="0">
            <a:spAutoFit/>
          </a:bodyPr>
          <a:lstStyle/>
          <a:p>
            <a:pPr lvl="0"/>
            <a:r>
              <a:rPr lang="en-US" sz="1400" b="1" dirty="0">
                <a:latin typeface="Arial" panose="020B0604020202020204" pitchFamily="34" charset="0"/>
              </a:rPr>
              <a:t>Value Proposition:</a:t>
            </a:r>
            <a:r>
              <a:rPr lang="en-US" sz="1400" dirty="0">
                <a:latin typeface="Arial" panose="020B0604020202020204" pitchFamily="34" charset="0"/>
              </a:rPr>
              <a:t> </a:t>
            </a:r>
          </a:p>
          <a:p>
            <a:pPr lvl="0"/>
            <a:r>
              <a:rPr lang="en-US" sz="1400" dirty="0">
                <a:latin typeface="Arial" panose="020B0604020202020204" pitchFamily="34" charset="0"/>
              </a:rPr>
              <a:t>The new Tennant T600e offers effective cleaning results in a no-nonsense, easy to use, rugged design.</a:t>
            </a:r>
          </a:p>
          <a:p>
            <a:pPr lvl="0"/>
            <a:endParaRPr lang="en-US" sz="1400" dirty="0">
              <a:latin typeface="Arial" panose="020B0604020202020204" pitchFamily="34" charset="0"/>
            </a:endParaRPr>
          </a:p>
          <a:p>
            <a:pPr lvl="0"/>
            <a:endParaRPr lang="en-US" sz="1400" dirty="0">
              <a:latin typeface="Arial" panose="020B0604020202020204" pitchFamily="34" charset="0"/>
            </a:endParaRPr>
          </a:p>
        </p:txBody>
      </p:sp>
      <p:sp>
        <p:nvSpPr>
          <p:cNvPr id="12" name="Slide Number Placeholder 5"/>
          <p:cNvSpPr txBox="1">
            <a:spLocks/>
          </p:cNvSpPr>
          <p:nvPr/>
        </p:nvSpPr>
        <p:spPr>
          <a:xfrm>
            <a:off x="3508639" y="6573788"/>
            <a:ext cx="2133600" cy="288925"/>
          </a:xfrm>
          <a:prstGeom prst="rect">
            <a:avLst/>
          </a:prstGeom>
          <a:ln>
            <a:noFill/>
          </a:ln>
        </p:spPr>
        <p:txBody>
          <a:bodyPr vert="horz" wrap="square" lIns="91440" tIns="45720" rIns="91440" bIns="45720" numCol="1" anchor="ctr" anchorCtr="0" compatLnSpc="1">
            <a:prstTxWarp prst="textNoShape">
              <a:avLst/>
            </a:prstTxWarp>
          </a:bodyPr>
          <a:lstStyle>
            <a:defPPr>
              <a:defRPr lang="en-US"/>
            </a:defPPr>
            <a:lvl1pPr algn="r" rtl="0" eaLnBrk="1" fontAlgn="base" hangingPunct="1">
              <a:spcBef>
                <a:spcPct val="0"/>
              </a:spcBef>
              <a:spcAft>
                <a:spcPct val="0"/>
              </a:spcAft>
              <a:defRPr sz="700" kern="1200">
                <a:solidFill>
                  <a:srgbClr val="898989"/>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lgn="ctr">
              <a:defRPr/>
            </a:pPr>
            <a:r>
              <a:rPr lang="en-US" altLang="en-US" sz="900" b="1" dirty="0">
                <a:solidFill>
                  <a:srgbClr val="FF0000"/>
                </a:solidFill>
              </a:rPr>
              <a:t>Confidential. Do not distribute.</a:t>
            </a:r>
          </a:p>
        </p:txBody>
      </p:sp>
      <p:sp>
        <p:nvSpPr>
          <p:cNvPr id="15" name="Slide Number Placeholder 14"/>
          <p:cNvSpPr>
            <a:spLocks noGrp="1"/>
          </p:cNvSpPr>
          <p:nvPr>
            <p:ph type="sldNum" sz="quarter" idx="12"/>
          </p:nvPr>
        </p:nvSpPr>
        <p:spPr/>
        <p:txBody>
          <a:bodyPr/>
          <a:lstStyle/>
          <a:p>
            <a:pPr>
              <a:defRPr/>
            </a:pPr>
            <a:fld id="{B1A9683B-B112-4496-A737-3130FD58388C}" type="slidenum">
              <a:rPr lang="en-US" altLang="en-US" smtClean="0"/>
              <a:pPr>
                <a:defRPr/>
              </a:pPr>
              <a:t>2</a:t>
            </a:fld>
            <a:endParaRPr lang="en-US" altLang="en-US" dirty="0"/>
          </a:p>
        </p:txBody>
      </p:sp>
      <p:sp>
        <p:nvSpPr>
          <p:cNvPr id="21" name="Date Placeholder 3"/>
          <p:cNvSpPr>
            <a:spLocks noGrp="1"/>
          </p:cNvSpPr>
          <p:nvPr>
            <p:ph type="dt" sz="half" idx="10"/>
          </p:nvPr>
        </p:nvSpPr>
        <p:spPr>
          <a:xfrm>
            <a:off x="80128" y="6572381"/>
            <a:ext cx="2133600" cy="288925"/>
          </a:xfrm>
        </p:spPr>
        <p:txBody>
          <a:bodyPr/>
          <a:lstStyle/>
          <a:p>
            <a:pPr>
              <a:defRPr/>
            </a:pPr>
            <a:r>
              <a:rPr lang="en-US" dirty="0"/>
              <a:t>©2018  The Tennant Company  Rev. Feb 2018</a:t>
            </a:r>
          </a:p>
        </p:txBody>
      </p:sp>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3639" y="3028614"/>
            <a:ext cx="2360177" cy="1573307"/>
          </a:xfrm>
          <a:prstGeom prst="rect">
            <a:avLst/>
          </a:prstGeom>
        </p:spPr>
      </p:pic>
      <p:pic>
        <p:nvPicPr>
          <p:cNvPr id="2" name="Pictur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709383" y="3024123"/>
            <a:ext cx="2366696" cy="1577798"/>
          </a:xfrm>
          <a:prstGeom prst="rect">
            <a:avLst/>
          </a:prstGeom>
        </p:spPr>
      </p:pic>
    </p:spTree>
    <p:extLst>
      <p:ext uri="{BB962C8B-B14F-4D97-AF65-F5344CB8AC3E}">
        <p14:creationId xmlns:p14="http://schemas.microsoft.com/office/powerpoint/2010/main" val="15954408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a:xfrm>
            <a:off x="363538" y="949325"/>
            <a:ext cx="8229600" cy="606425"/>
          </a:xfrm>
        </p:spPr>
        <p:txBody>
          <a:bodyPr/>
          <a:lstStyle/>
          <a:p>
            <a:r>
              <a:rPr lang="en-US" altLang="en-US" dirty="0"/>
              <a:t>Markets and Applications</a:t>
            </a:r>
          </a:p>
        </p:txBody>
      </p:sp>
      <p:graphicFrame>
        <p:nvGraphicFramePr>
          <p:cNvPr id="10" name="Table 9"/>
          <p:cNvGraphicFramePr>
            <a:graphicFrameLocks noGrp="1"/>
          </p:cNvGraphicFramePr>
          <p:nvPr>
            <p:extLst>
              <p:ext uri="{D42A27DB-BD31-4B8C-83A1-F6EECF244321}">
                <p14:modId xmlns:p14="http://schemas.microsoft.com/office/powerpoint/2010/main" val="2437226635"/>
              </p:ext>
            </p:extLst>
          </p:nvPr>
        </p:nvGraphicFramePr>
        <p:xfrm>
          <a:off x="457200" y="1753149"/>
          <a:ext cx="8382000" cy="3147322"/>
        </p:xfrm>
        <a:graphic>
          <a:graphicData uri="http://schemas.openxmlformats.org/drawingml/2006/table">
            <a:tbl>
              <a:tblPr firstRow="1" bandRow="1">
                <a:tableStyleId>{073A0DAA-6AF3-43AB-8588-CEC1D06C72B9}</a:tableStyleId>
              </a:tblPr>
              <a:tblGrid>
                <a:gridCol w="1870982">
                  <a:extLst>
                    <a:ext uri="{9D8B030D-6E8A-4147-A177-3AD203B41FA5}">
                      <a16:colId xmlns:a16="http://schemas.microsoft.com/office/drawing/2014/main" val="20000"/>
                    </a:ext>
                  </a:extLst>
                </a:gridCol>
                <a:gridCol w="3068411">
                  <a:extLst>
                    <a:ext uri="{9D8B030D-6E8A-4147-A177-3AD203B41FA5}">
                      <a16:colId xmlns:a16="http://schemas.microsoft.com/office/drawing/2014/main" val="20001"/>
                    </a:ext>
                  </a:extLst>
                </a:gridCol>
                <a:gridCol w="3442607">
                  <a:extLst>
                    <a:ext uri="{9D8B030D-6E8A-4147-A177-3AD203B41FA5}">
                      <a16:colId xmlns:a16="http://schemas.microsoft.com/office/drawing/2014/main" val="20002"/>
                    </a:ext>
                  </a:extLst>
                </a:gridCol>
              </a:tblGrid>
              <a:tr h="342351">
                <a:tc>
                  <a:txBody>
                    <a:bodyPr/>
                    <a:lstStyle/>
                    <a:p>
                      <a:pPr algn="ctr"/>
                      <a:r>
                        <a:rPr lang="en-US" sz="1200" dirty="0">
                          <a:latin typeface="Arial" panose="020B0604020202020204" pitchFamily="34" charset="0"/>
                          <a:cs typeface="Arial" panose="020B0604020202020204" pitchFamily="34" charset="0"/>
                        </a:rPr>
                        <a:t>MARKET</a:t>
                      </a:r>
                      <a:endParaRPr lang="en-US" sz="1200" b="1" dirty="0">
                        <a:solidFill>
                          <a:schemeClr val="bg1"/>
                        </a:solidFill>
                        <a:latin typeface="Arial" pitchFamily="34" charset="0"/>
                        <a:cs typeface="Arial" pitchFamily="34" charset="0"/>
                      </a:endParaRPr>
                    </a:p>
                  </a:txBody>
                  <a:tcPr marL="91439" marR="91439" marT="45724" marB="45724">
                    <a:solidFill>
                      <a:srgbClr val="B4CC95"/>
                    </a:solidFill>
                  </a:tcPr>
                </a:tc>
                <a:tc>
                  <a:txBody>
                    <a:bodyPr/>
                    <a:lstStyle/>
                    <a:p>
                      <a:pPr algn="ctr"/>
                      <a:r>
                        <a:rPr lang="en-US" sz="1200" dirty="0">
                          <a:latin typeface="Arial" panose="020B0604020202020204" pitchFamily="34" charset="0"/>
                          <a:cs typeface="Arial" panose="020B0604020202020204" pitchFamily="34" charset="0"/>
                        </a:rPr>
                        <a:t>APPLICATION</a:t>
                      </a:r>
                      <a:endParaRPr lang="en-US" sz="1200" b="1" dirty="0">
                        <a:latin typeface="Arial" pitchFamily="34" charset="0"/>
                        <a:cs typeface="Arial" pitchFamily="34" charset="0"/>
                      </a:endParaRPr>
                    </a:p>
                  </a:txBody>
                  <a:tcPr marL="91439" marR="91439" marT="45724" marB="45724">
                    <a:solidFill>
                      <a:srgbClr val="B4CC95"/>
                    </a:solidFill>
                  </a:tcPr>
                </a:tc>
                <a:tc>
                  <a:txBody>
                    <a:bodyPr/>
                    <a:lstStyle/>
                    <a:p>
                      <a:pPr algn="ctr"/>
                      <a:r>
                        <a:rPr lang="en-US" sz="1200" dirty="0">
                          <a:latin typeface="Arial" panose="020B0604020202020204" pitchFamily="34" charset="0"/>
                          <a:cs typeface="Arial" panose="020B0604020202020204" pitchFamily="34" charset="0"/>
                        </a:rPr>
                        <a:t>FLOOR TYPES</a:t>
                      </a:r>
                      <a:endParaRPr lang="en-US" sz="1200" b="1" dirty="0">
                        <a:latin typeface="Arial" pitchFamily="34" charset="0"/>
                        <a:cs typeface="Arial" pitchFamily="34" charset="0"/>
                      </a:endParaRPr>
                    </a:p>
                  </a:txBody>
                  <a:tcPr marL="91439" marR="91439" marT="45724" marB="45724">
                    <a:solidFill>
                      <a:srgbClr val="B4CC95"/>
                    </a:solidFill>
                  </a:tcPr>
                </a:tc>
                <a:extLst>
                  <a:ext uri="{0D108BD9-81ED-4DB2-BD59-A6C34878D82A}">
                    <a16:rowId xmlns:a16="http://schemas.microsoft.com/office/drawing/2014/main" val="10000"/>
                  </a:ext>
                </a:extLst>
              </a:tr>
              <a:tr h="468073">
                <a:tc>
                  <a:txBody>
                    <a:bodyPr/>
                    <a:lstStyle/>
                    <a:p>
                      <a:r>
                        <a:rPr lang="en-US" sz="1200" dirty="0">
                          <a:latin typeface="Arial" panose="020B0604020202020204" pitchFamily="34" charset="0"/>
                          <a:cs typeface="Arial" panose="020B0604020202020204" pitchFamily="34" charset="0"/>
                        </a:rPr>
                        <a:t>Retail</a:t>
                      </a:r>
                    </a:p>
                  </a:txBody>
                  <a:tcPr marL="91439" marR="91439" marT="45730" marB="45730"/>
                </a:tc>
                <a:tc>
                  <a:txBody>
                    <a:bodyPr/>
                    <a:lstStyle/>
                    <a:p>
                      <a:r>
                        <a:rPr lang="en-US" sz="1200" dirty="0">
                          <a:latin typeface="Arial" panose="020B0604020202020204" pitchFamily="34" charset="0"/>
                          <a:cs typeface="Arial" panose="020B0604020202020204" pitchFamily="34" charset="0"/>
                        </a:rPr>
                        <a:t>Aisle</a:t>
                      </a:r>
                      <a:r>
                        <a:rPr lang="en-US" sz="1200" baseline="0" dirty="0">
                          <a:latin typeface="Arial" panose="020B0604020202020204" pitchFamily="34" charset="0"/>
                          <a:cs typeface="Arial" panose="020B0604020202020204" pitchFamily="34" charset="0"/>
                        </a:rPr>
                        <a:t> ways, check out counters, deli/cafeteria areas</a:t>
                      </a:r>
                      <a:endParaRPr lang="en-US" sz="1200" dirty="0">
                        <a:latin typeface="Arial" pitchFamily="34" charset="0"/>
                        <a:cs typeface="Arial" pitchFamily="34" charset="0"/>
                      </a:endParaRPr>
                    </a:p>
                  </a:txBody>
                  <a:tcPr marL="91439" marR="91439" marT="45730" marB="45730"/>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dirty="0">
                          <a:latin typeface="Arial" panose="020B0604020202020204" pitchFamily="34" charset="0"/>
                          <a:cs typeface="Arial" panose="020B0604020202020204" pitchFamily="34" charset="0"/>
                        </a:rPr>
                        <a:t>VCT,</a:t>
                      </a:r>
                      <a:r>
                        <a:rPr lang="en-US" sz="1200" baseline="0" dirty="0">
                          <a:latin typeface="Arial" panose="020B0604020202020204" pitchFamily="34" charset="0"/>
                          <a:cs typeface="Arial" panose="020B0604020202020204" pitchFamily="34" charset="0"/>
                        </a:rPr>
                        <a:t> </a:t>
                      </a:r>
                      <a:r>
                        <a:rPr lang="en-US" sz="1200" dirty="0">
                          <a:latin typeface="Arial" panose="020B0604020202020204" pitchFamily="34" charset="0"/>
                          <a:cs typeface="Arial" panose="020B0604020202020204" pitchFamily="34" charset="0"/>
                        </a:rPr>
                        <a:t>polished stone, terrazzo, grouted ceramic</a:t>
                      </a:r>
                      <a:r>
                        <a:rPr lang="en-US" sz="1200" baseline="0" dirty="0">
                          <a:latin typeface="Arial" panose="020B0604020202020204" pitchFamily="34" charset="0"/>
                          <a:cs typeface="Arial" panose="020B0604020202020204" pitchFamily="34" charset="0"/>
                        </a:rPr>
                        <a:t> and porcelain tile, </a:t>
                      </a:r>
                      <a:r>
                        <a:rPr lang="en-US" sz="1200" dirty="0">
                          <a:latin typeface="Arial" panose="020B0604020202020204" pitchFamily="34" charset="0"/>
                          <a:cs typeface="Arial" panose="020B0604020202020204" pitchFamily="34" charset="0"/>
                        </a:rPr>
                        <a:t>polished concrete</a:t>
                      </a:r>
                    </a:p>
                  </a:txBody>
                  <a:tcPr marL="91439" marR="91439" marT="45730" marB="45730"/>
                </a:tc>
                <a:extLst>
                  <a:ext uri="{0D108BD9-81ED-4DB2-BD59-A6C34878D82A}">
                    <a16:rowId xmlns:a16="http://schemas.microsoft.com/office/drawing/2014/main" val="10001"/>
                  </a:ext>
                </a:extLst>
              </a:tr>
              <a:tr h="468073">
                <a:tc>
                  <a:txBody>
                    <a:bodyPr/>
                    <a:lstStyle/>
                    <a:p>
                      <a:r>
                        <a:rPr lang="en-US" sz="1200" dirty="0">
                          <a:latin typeface="Arial" pitchFamily="34" charset="0"/>
                          <a:cs typeface="Arial" pitchFamily="34" charset="0"/>
                        </a:rPr>
                        <a:t>Schools and Universities</a:t>
                      </a:r>
                    </a:p>
                  </a:txBody>
                  <a:tcPr marL="91439" marR="91439" marT="45730" marB="45730"/>
                </a:tc>
                <a:tc>
                  <a:txBody>
                    <a:bodyPr/>
                    <a:lstStyle/>
                    <a:p>
                      <a:r>
                        <a:rPr lang="en-US" sz="1200" dirty="0">
                          <a:latin typeface="Arial" panose="020B0604020202020204" pitchFamily="34" charset="0"/>
                          <a:cs typeface="Arial" panose="020B0604020202020204" pitchFamily="34" charset="0"/>
                        </a:rPr>
                        <a:t>Hallways,</a:t>
                      </a:r>
                      <a:r>
                        <a:rPr lang="en-US" sz="1200" baseline="0" dirty="0">
                          <a:latin typeface="Arial" panose="020B0604020202020204" pitchFamily="34" charset="0"/>
                          <a:cs typeface="Arial" panose="020B0604020202020204" pitchFamily="34" charset="0"/>
                        </a:rPr>
                        <a:t> </a:t>
                      </a:r>
                      <a:r>
                        <a:rPr lang="en-US" sz="1200" dirty="0">
                          <a:latin typeface="Arial" panose="020B0604020202020204" pitchFamily="34" charset="0"/>
                          <a:cs typeface="Arial" panose="020B0604020202020204" pitchFamily="34" charset="0"/>
                        </a:rPr>
                        <a:t>entryways, kitchens, </a:t>
                      </a:r>
                      <a:r>
                        <a:rPr lang="en-US" sz="1200" baseline="0" dirty="0">
                          <a:latin typeface="Arial" panose="020B0604020202020204" pitchFamily="34" charset="0"/>
                          <a:cs typeface="Arial" panose="020B0604020202020204" pitchFamily="34" charset="0"/>
                        </a:rPr>
                        <a:t>classrooms, cafeterias</a:t>
                      </a:r>
                      <a:endParaRPr lang="en-US" sz="1200" dirty="0">
                        <a:latin typeface="Arial" pitchFamily="34" charset="0"/>
                        <a:cs typeface="Arial" pitchFamily="34" charset="0"/>
                      </a:endParaRPr>
                    </a:p>
                  </a:txBody>
                  <a:tcPr marL="91439" marR="91439" marT="45730" marB="45730"/>
                </a:tc>
                <a:tc>
                  <a:txBody>
                    <a:bodyPr/>
                    <a:lstStyle/>
                    <a:p>
                      <a:r>
                        <a:rPr lang="en-US" sz="1200" dirty="0">
                          <a:latin typeface="Arial" panose="020B0604020202020204" pitchFamily="34" charset="0"/>
                          <a:cs typeface="Arial" panose="020B0604020202020204" pitchFamily="34" charset="0"/>
                        </a:rPr>
                        <a:t>VCT,</a:t>
                      </a:r>
                      <a:r>
                        <a:rPr lang="en-US" sz="1200" baseline="0" dirty="0">
                          <a:latin typeface="Arial" panose="020B0604020202020204" pitchFamily="34" charset="0"/>
                          <a:cs typeface="Arial" panose="020B0604020202020204" pitchFamily="34" charset="0"/>
                        </a:rPr>
                        <a:t> </a:t>
                      </a:r>
                      <a:r>
                        <a:rPr lang="en-US" sz="1200" dirty="0">
                          <a:latin typeface="Arial" panose="020B0604020202020204" pitchFamily="34" charset="0"/>
                          <a:cs typeface="Arial" panose="020B0604020202020204" pitchFamily="34" charset="0"/>
                        </a:rPr>
                        <a:t>polished stone, terrazzo, grouted ceramic</a:t>
                      </a:r>
                      <a:r>
                        <a:rPr lang="en-US" sz="1200" baseline="0" dirty="0">
                          <a:latin typeface="Arial" panose="020B0604020202020204" pitchFamily="34" charset="0"/>
                          <a:cs typeface="Arial" panose="020B0604020202020204" pitchFamily="34" charset="0"/>
                        </a:rPr>
                        <a:t> and porcelain tile</a:t>
                      </a:r>
                      <a:endParaRPr lang="en-US" sz="1200" dirty="0">
                        <a:latin typeface="Arial" pitchFamily="34" charset="0"/>
                        <a:cs typeface="Arial" pitchFamily="34" charset="0"/>
                      </a:endParaRPr>
                    </a:p>
                  </a:txBody>
                  <a:tcPr marL="91439" marR="91439" marT="45730" marB="45730"/>
                </a:tc>
                <a:extLst>
                  <a:ext uri="{0D108BD9-81ED-4DB2-BD59-A6C34878D82A}">
                    <a16:rowId xmlns:a16="http://schemas.microsoft.com/office/drawing/2014/main" val="10002"/>
                  </a:ext>
                </a:extLst>
              </a:tr>
              <a:tr h="448401">
                <a:tc>
                  <a:txBody>
                    <a:bodyPr/>
                    <a:lstStyle/>
                    <a:p>
                      <a:r>
                        <a:rPr lang="en-US" sz="1200" dirty="0">
                          <a:latin typeface="Arial" panose="020B0604020202020204" pitchFamily="34" charset="0"/>
                          <a:cs typeface="Arial" panose="020B0604020202020204" pitchFamily="34" charset="0"/>
                        </a:rPr>
                        <a:t>Healthcare</a:t>
                      </a:r>
                    </a:p>
                  </a:txBody>
                  <a:tcPr marL="91439" marR="91439" marT="45730" marB="45730"/>
                </a:tc>
                <a:tc>
                  <a:txBody>
                    <a:bodyPr/>
                    <a:lstStyle/>
                    <a:p>
                      <a:r>
                        <a:rPr lang="en-US" sz="1200" dirty="0">
                          <a:latin typeface="Arial" panose="020B0604020202020204" pitchFamily="34" charset="0"/>
                          <a:cs typeface="Arial" panose="020B0604020202020204" pitchFamily="34" charset="0"/>
                        </a:rPr>
                        <a:t>Hallways, entryways, patient</a:t>
                      </a:r>
                      <a:r>
                        <a:rPr lang="en-US" sz="1200" baseline="0" dirty="0">
                          <a:latin typeface="Arial" panose="020B0604020202020204" pitchFamily="34" charset="0"/>
                          <a:cs typeface="Arial" panose="020B0604020202020204" pitchFamily="34" charset="0"/>
                        </a:rPr>
                        <a:t> rooms, surgical suites, cafeterias, labs, handicapped ramps</a:t>
                      </a:r>
                      <a:endParaRPr lang="en-US" sz="1200" dirty="0">
                        <a:latin typeface="Arial" pitchFamily="34" charset="0"/>
                        <a:cs typeface="Arial" pitchFamily="34" charset="0"/>
                      </a:endParaRPr>
                    </a:p>
                  </a:txBody>
                  <a:tcPr marL="91439" marR="91439" marT="45730" marB="45730"/>
                </a:tc>
                <a:tc>
                  <a:txBody>
                    <a:bodyPr/>
                    <a:lstStyle/>
                    <a:p>
                      <a:r>
                        <a:rPr lang="en-US" sz="1200" dirty="0">
                          <a:latin typeface="Arial" panose="020B0604020202020204" pitchFamily="34" charset="0"/>
                          <a:cs typeface="Arial" panose="020B0604020202020204" pitchFamily="34" charset="0"/>
                        </a:rPr>
                        <a:t>VCT,</a:t>
                      </a:r>
                      <a:r>
                        <a:rPr lang="en-US" sz="1200" baseline="0" dirty="0">
                          <a:latin typeface="Arial" panose="020B0604020202020204" pitchFamily="34" charset="0"/>
                          <a:cs typeface="Arial" panose="020B0604020202020204" pitchFamily="34" charset="0"/>
                        </a:rPr>
                        <a:t> </a:t>
                      </a:r>
                      <a:r>
                        <a:rPr lang="en-US" sz="1200" dirty="0">
                          <a:latin typeface="Arial" panose="020B0604020202020204" pitchFamily="34" charset="0"/>
                          <a:cs typeface="Arial" panose="020B0604020202020204" pitchFamily="34" charset="0"/>
                        </a:rPr>
                        <a:t>polished stone, terrazzo, resilient</a:t>
                      </a:r>
                    </a:p>
                    <a:p>
                      <a:r>
                        <a:rPr lang="en-US" sz="1200" baseline="0" dirty="0">
                          <a:latin typeface="Arial" panose="020B0604020202020204" pitchFamily="34" charset="0"/>
                          <a:cs typeface="Arial" panose="020B0604020202020204" pitchFamily="34" charset="0"/>
                        </a:rPr>
                        <a:t>flooring, grouted </a:t>
                      </a:r>
                      <a:r>
                        <a:rPr lang="en-US" sz="1200" dirty="0">
                          <a:latin typeface="Arial" panose="020B0604020202020204" pitchFamily="34" charset="0"/>
                          <a:cs typeface="Arial" panose="020B0604020202020204" pitchFamily="34" charset="0"/>
                        </a:rPr>
                        <a:t>ceramic</a:t>
                      </a:r>
                      <a:r>
                        <a:rPr lang="en-US" sz="1200" baseline="0" dirty="0">
                          <a:latin typeface="Arial" panose="020B0604020202020204" pitchFamily="34" charset="0"/>
                          <a:cs typeface="Arial" panose="020B0604020202020204" pitchFamily="34" charset="0"/>
                        </a:rPr>
                        <a:t> and porcelain tile</a:t>
                      </a:r>
                      <a:endParaRPr lang="en-US" sz="1200" dirty="0">
                        <a:latin typeface="Arial" pitchFamily="34" charset="0"/>
                        <a:cs typeface="Arial" pitchFamily="34" charset="0"/>
                      </a:endParaRPr>
                    </a:p>
                  </a:txBody>
                  <a:tcPr marL="91439" marR="91439" marT="45730" marB="45730"/>
                </a:tc>
                <a:extLst>
                  <a:ext uri="{0D108BD9-81ED-4DB2-BD59-A6C34878D82A}">
                    <a16:rowId xmlns:a16="http://schemas.microsoft.com/office/drawing/2014/main" val="10003"/>
                  </a:ext>
                </a:extLst>
              </a:tr>
              <a:tr h="685800">
                <a:tc>
                  <a:txBody>
                    <a:bodyPr/>
                    <a:lstStyle/>
                    <a:p>
                      <a:r>
                        <a:rPr lang="en-US" sz="1200" dirty="0">
                          <a:latin typeface="Arial" panose="020B0604020202020204" pitchFamily="34" charset="0"/>
                          <a:cs typeface="Arial" panose="020B0604020202020204" pitchFamily="34" charset="0"/>
                        </a:rPr>
                        <a:t>Hospitality</a:t>
                      </a:r>
                    </a:p>
                  </a:txBody>
                  <a:tcPr marL="91439" marR="91439" marT="45730" marB="45730"/>
                </a:tc>
                <a:tc>
                  <a:txBody>
                    <a:bodyPr/>
                    <a:lstStyle/>
                    <a:p>
                      <a:r>
                        <a:rPr lang="en-US" sz="1200" dirty="0">
                          <a:latin typeface="Arial" panose="020B0604020202020204" pitchFamily="34" charset="0"/>
                          <a:cs typeface="Arial" panose="020B0604020202020204" pitchFamily="34" charset="0"/>
                        </a:rPr>
                        <a:t>Lobbies, hallways, elevator areas</a:t>
                      </a:r>
                    </a:p>
                  </a:txBody>
                  <a:tcPr marL="91439" marR="91439" marT="45730" marB="45730"/>
                </a:tc>
                <a:tc>
                  <a:txBody>
                    <a:bodyPr/>
                    <a:lstStyle/>
                    <a:p>
                      <a:r>
                        <a:rPr lang="en-US" sz="1200" dirty="0">
                          <a:latin typeface="Arial" panose="020B0604020202020204" pitchFamily="34" charset="0"/>
                          <a:cs typeface="Arial" panose="020B0604020202020204" pitchFamily="34" charset="0"/>
                        </a:rPr>
                        <a:t>VCT,</a:t>
                      </a:r>
                      <a:r>
                        <a:rPr lang="en-US" sz="1200" baseline="0" dirty="0">
                          <a:latin typeface="Arial" panose="020B0604020202020204" pitchFamily="34" charset="0"/>
                          <a:cs typeface="Arial" panose="020B0604020202020204" pitchFamily="34" charset="0"/>
                        </a:rPr>
                        <a:t> </a:t>
                      </a:r>
                      <a:r>
                        <a:rPr lang="en-US" sz="1200" dirty="0">
                          <a:latin typeface="Arial" panose="020B0604020202020204" pitchFamily="34" charset="0"/>
                          <a:cs typeface="Arial" panose="020B0604020202020204" pitchFamily="34" charset="0"/>
                        </a:rPr>
                        <a:t>polished stone, terrazzo, grouted ceramic</a:t>
                      </a:r>
                      <a:r>
                        <a:rPr lang="en-US" sz="1200" baseline="0" dirty="0">
                          <a:latin typeface="Arial" panose="020B0604020202020204" pitchFamily="34" charset="0"/>
                          <a:cs typeface="Arial" panose="020B0604020202020204" pitchFamily="34" charset="0"/>
                        </a:rPr>
                        <a:t> and porcelain tile</a:t>
                      </a:r>
                      <a:endParaRPr lang="en-US" sz="1200" dirty="0">
                        <a:latin typeface="Arial" pitchFamily="34" charset="0"/>
                        <a:cs typeface="Arial" pitchFamily="34" charset="0"/>
                      </a:endParaRPr>
                    </a:p>
                  </a:txBody>
                  <a:tcPr marL="91439" marR="91439" marT="45730" marB="45730"/>
                </a:tc>
                <a:extLst>
                  <a:ext uri="{0D108BD9-81ED-4DB2-BD59-A6C34878D82A}">
                    <a16:rowId xmlns:a16="http://schemas.microsoft.com/office/drawing/2014/main" val="10004"/>
                  </a:ext>
                </a:extLst>
              </a:tr>
              <a:tr h="542925">
                <a:tc>
                  <a:txBody>
                    <a:bodyPr/>
                    <a:lstStyle/>
                    <a:p>
                      <a:r>
                        <a:rPr lang="en-US" sz="1200" dirty="0">
                          <a:latin typeface="Arial" panose="020B0604020202020204" pitchFamily="34" charset="0"/>
                          <a:cs typeface="Arial" panose="020B0604020202020204" pitchFamily="34" charset="0"/>
                        </a:rPr>
                        <a:t>Logistics/Manufacturing</a:t>
                      </a:r>
                    </a:p>
                  </a:txBody>
                  <a:tcPr marL="91439" marR="91439" marT="45730" marB="4573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aseline="0">
                          <a:latin typeface="Arial" panose="020B0604020202020204" pitchFamily="34" charset="0"/>
                          <a:cs typeface="Arial" panose="020B0604020202020204" pitchFamily="34" charset="0"/>
                        </a:rPr>
                        <a:t>Aisles</a:t>
                      </a:r>
                      <a:r>
                        <a:rPr lang="en-US" sz="1200" baseline="0" dirty="0">
                          <a:latin typeface="Arial" panose="020B0604020202020204" pitchFamily="34" charset="0"/>
                          <a:cs typeface="Arial" panose="020B0604020202020204" pitchFamily="34" charset="0"/>
                        </a:rPr>
                        <a:t>, in-and-around equipment, employee cafeterias</a:t>
                      </a:r>
                      <a:endParaRPr lang="en-US" sz="1200" dirty="0">
                        <a:latin typeface="Arial" pitchFamily="34" charset="0"/>
                        <a:cs typeface="Arial" pitchFamily="34" charset="0"/>
                      </a:endParaRPr>
                    </a:p>
                  </a:txBody>
                  <a:tcPr marL="91439" marR="91439" marT="45730" marB="45730"/>
                </a:tc>
                <a:tc>
                  <a:txBody>
                    <a:bodyPr/>
                    <a:lstStyle/>
                    <a:p>
                      <a:r>
                        <a:rPr lang="en-US" sz="1200" dirty="0">
                          <a:latin typeface="Arial" panose="020B0604020202020204" pitchFamily="34" charset="0"/>
                          <a:cs typeface="Arial" panose="020B0604020202020204" pitchFamily="34" charset="0"/>
                        </a:rPr>
                        <a:t>Sealed concrete,</a:t>
                      </a:r>
                      <a:r>
                        <a:rPr lang="en-US" sz="1200" baseline="0" dirty="0">
                          <a:latin typeface="Arial" panose="020B0604020202020204" pitchFamily="34" charset="0"/>
                          <a:cs typeface="Arial" panose="020B0604020202020204" pitchFamily="34" charset="0"/>
                        </a:rPr>
                        <a:t> polished concrete, coated floors</a:t>
                      </a:r>
                      <a:endParaRPr lang="en-US" sz="1200" dirty="0">
                        <a:latin typeface="Arial" pitchFamily="34" charset="0"/>
                        <a:cs typeface="Arial" pitchFamily="34" charset="0"/>
                      </a:endParaRPr>
                    </a:p>
                  </a:txBody>
                  <a:tcPr marL="91439" marR="91439" marT="45730" marB="45730"/>
                </a:tc>
                <a:extLst>
                  <a:ext uri="{0D108BD9-81ED-4DB2-BD59-A6C34878D82A}">
                    <a16:rowId xmlns:a16="http://schemas.microsoft.com/office/drawing/2014/main" val="10005"/>
                  </a:ext>
                </a:extLst>
              </a:tr>
            </a:tbl>
          </a:graphicData>
        </a:graphic>
      </p:graphicFrame>
      <p:sp>
        <p:nvSpPr>
          <p:cNvPr id="11" name="Slide Number Placeholder 5"/>
          <p:cNvSpPr txBox="1">
            <a:spLocks/>
          </p:cNvSpPr>
          <p:nvPr/>
        </p:nvSpPr>
        <p:spPr>
          <a:xfrm>
            <a:off x="3508639" y="6573788"/>
            <a:ext cx="2133600" cy="288925"/>
          </a:xfrm>
          <a:prstGeom prst="rect">
            <a:avLst/>
          </a:prstGeom>
          <a:ln>
            <a:noFill/>
          </a:ln>
        </p:spPr>
        <p:txBody>
          <a:bodyPr vert="horz" wrap="square" lIns="91440" tIns="45720" rIns="91440" bIns="45720" numCol="1" anchor="ctr" anchorCtr="0" compatLnSpc="1">
            <a:prstTxWarp prst="textNoShape">
              <a:avLst/>
            </a:prstTxWarp>
          </a:bodyPr>
          <a:lstStyle>
            <a:defPPr>
              <a:defRPr lang="en-US"/>
            </a:defPPr>
            <a:lvl1pPr algn="r" rtl="0" eaLnBrk="1" fontAlgn="base" hangingPunct="1">
              <a:spcBef>
                <a:spcPct val="0"/>
              </a:spcBef>
              <a:spcAft>
                <a:spcPct val="0"/>
              </a:spcAft>
              <a:defRPr sz="700" kern="1200">
                <a:solidFill>
                  <a:srgbClr val="898989"/>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lgn="ctr">
              <a:defRPr/>
            </a:pPr>
            <a:r>
              <a:rPr lang="en-US" altLang="en-US" sz="900" b="1" dirty="0">
                <a:solidFill>
                  <a:srgbClr val="FF0000"/>
                </a:solidFill>
              </a:rPr>
              <a:t>Confidential. Do not distribute.</a:t>
            </a:r>
          </a:p>
        </p:txBody>
      </p:sp>
      <p:sp>
        <p:nvSpPr>
          <p:cNvPr id="12" name="Slide Number Placeholder 11"/>
          <p:cNvSpPr>
            <a:spLocks noGrp="1"/>
          </p:cNvSpPr>
          <p:nvPr>
            <p:ph type="sldNum" sz="quarter" idx="12"/>
          </p:nvPr>
        </p:nvSpPr>
        <p:spPr/>
        <p:txBody>
          <a:bodyPr/>
          <a:lstStyle/>
          <a:p>
            <a:pPr>
              <a:defRPr/>
            </a:pPr>
            <a:fld id="{B1A9683B-B112-4496-A737-3130FD58388C}" type="slidenum">
              <a:rPr lang="en-US" altLang="en-US" smtClean="0"/>
              <a:pPr>
                <a:defRPr/>
              </a:pPr>
              <a:t>3</a:t>
            </a:fld>
            <a:endParaRPr lang="en-US" altLang="en-US" dirty="0"/>
          </a:p>
        </p:txBody>
      </p:sp>
      <p:sp>
        <p:nvSpPr>
          <p:cNvPr id="14" name="Date Placeholder 3"/>
          <p:cNvSpPr>
            <a:spLocks noGrp="1"/>
          </p:cNvSpPr>
          <p:nvPr>
            <p:ph type="dt" sz="half" idx="10"/>
          </p:nvPr>
        </p:nvSpPr>
        <p:spPr>
          <a:xfrm>
            <a:off x="80128" y="6572381"/>
            <a:ext cx="2133600" cy="288925"/>
          </a:xfrm>
        </p:spPr>
        <p:txBody>
          <a:bodyPr/>
          <a:lstStyle/>
          <a:p>
            <a:pPr>
              <a:defRPr/>
            </a:pPr>
            <a:r>
              <a:rPr lang="en-US" dirty="0"/>
              <a:t>©2018  The Tennant Company  Rev. Feb 2018</a:t>
            </a:r>
          </a:p>
        </p:txBody>
      </p:sp>
      <p:pic>
        <p:nvPicPr>
          <p:cNvPr id="3" name="Picture 2"/>
          <p:cNvPicPr>
            <a:picLocks noChangeAspect="1"/>
          </p:cNvPicPr>
          <p:nvPr/>
        </p:nvPicPr>
        <p:blipFill rotWithShape="1">
          <a:blip r:embed="rId3" cstate="print">
            <a:extLst>
              <a:ext uri="{28A0092B-C50C-407E-A947-70E740481C1C}">
                <a14:useLocalDpi xmlns:a14="http://schemas.microsoft.com/office/drawing/2010/main" val="0"/>
              </a:ext>
            </a:extLst>
          </a:blip>
          <a:srcRect r="21197"/>
          <a:stretch/>
        </p:blipFill>
        <p:spPr>
          <a:xfrm>
            <a:off x="457199" y="4952089"/>
            <a:ext cx="1850923" cy="1595492"/>
          </a:xfrm>
          <a:prstGeom prst="rect">
            <a:avLst/>
          </a:prstGeom>
        </p:spPr>
      </p:pic>
      <p:pic>
        <p:nvPicPr>
          <p:cNvPr id="4" name="Picture 3"/>
          <p:cNvPicPr>
            <a:picLocks noChangeAspect="1"/>
          </p:cNvPicPr>
          <p:nvPr/>
        </p:nvPicPr>
        <p:blipFill rotWithShape="1">
          <a:blip r:embed="rId4" cstate="print">
            <a:extLst>
              <a:ext uri="{28A0092B-C50C-407E-A947-70E740481C1C}">
                <a14:useLocalDpi xmlns:a14="http://schemas.microsoft.com/office/drawing/2010/main" val="0"/>
              </a:ext>
            </a:extLst>
          </a:blip>
          <a:srcRect l="10416" t="10005" r="26763" b="8599"/>
          <a:stretch/>
        </p:blipFill>
        <p:spPr>
          <a:xfrm>
            <a:off x="4668047" y="4947171"/>
            <a:ext cx="1895121" cy="1638891"/>
          </a:xfrm>
          <a:prstGeom prst="rect">
            <a:avLst/>
          </a:prstGeom>
        </p:spPr>
      </p:pic>
      <p:pic>
        <p:nvPicPr>
          <p:cNvPr id="15" name="Picture 14"/>
          <p:cNvPicPr>
            <a:picLocks noChangeAspect="1"/>
          </p:cNvPicPr>
          <p:nvPr/>
        </p:nvPicPr>
        <p:blipFill rotWithShape="1">
          <a:blip r:embed="rId5" cstate="print">
            <a:extLst>
              <a:ext uri="{28A0092B-C50C-407E-A947-70E740481C1C}">
                <a14:useLocalDpi xmlns:a14="http://schemas.microsoft.com/office/drawing/2010/main" val="0"/>
              </a:ext>
            </a:extLst>
          </a:blip>
          <a:srcRect l="16694" t="25333" r="23871" b="7028"/>
          <a:stretch/>
        </p:blipFill>
        <p:spPr>
          <a:xfrm>
            <a:off x="6821435" y="4957066"/>
            <a:ext cx="2017765" cy="1628996"/>
          </a:xfrm>
          <a:prstGeom prst="rect">
            <a:avLst/>
          </a:prstGeom>
        </p:spPr>
      </p:pic>
      <p:pic>
        <p:nvPicPr>
          <p:cNvPr id="18" name="Picture 17"/>
          <p:cNvPicPr>
            <a:picLocks noChangeAspect="1"/>
          </p:cNvPicPr>
          <p:nvPr/>
        </p:nvPicPr>
        <p:blipFill rotWithShape="1">
          <a:blip r:embed="rId6" cstate="print">
            <a:extLst>
              <a:ext uri="{28A0092B-C50C-407E-A947-70E740481C1C}">
                <a14:useLocalDpi xmlns:a14="http://schemas.microsoft.com/office/drawing/2010/main" val="0"/>
              </a:ext>
            </a:extLst>
          </a:blip>
          <a:srcRect l="6484" t="28756" r="36045"/>
          <a:stretch/>
        </p:blipFill>
        <p:spPr>
          <a:xfrm>
            <a:off x="2647166" y="4952089"/>
            <a:ext cx="1722945" cy="1633974"/>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Title 1"/>
          <p:cNvSpPr>
            <a:spLocks noGrp="1"/>
          </p:cNvSpPr>
          <p:nvPr>
            <p:ph type="title"/>
          </p:nvPr>
        </p:nvSpPr>
        <p:spPr>
          <a:xfrm>
            <a:off x="457199" y="911225"/>
            <a:ext cx="8438225" cy="685800"/>
          </a:xfrm>
        </p:spPr>
        <p:txBody>
          <a:bodyPr>
            <a:normAutofit/>
          </a:bodyPr>
          <a:lstStyle/>
          <a:p>
            <a:pPr eaLnBrk="1" hangingPunct="1"/>
            <a:r>
              <a:rPr lang="en-US" altLang="en-US" dirty="0"/>
              <a:t>Product Offering – High-Level Overview</a:t>
            </a:r>
          </a:p>
        </p:txBody>
      </p:sp>
      <p:sp>
        <p:nvSpPr>
          <p:cNvPr id="4100" name="Content Placeholder 2"/>
          <p:cNvSpPr>
            <a:spLocks noGrp="1"/>
          </p:cNvSpPr>
          <p:nvPr>
            <p:ph idx="1"/>
          </p:nvPr>
        </p:nvSpPr>
        <p:spPr>
          <a:xfrm>
            <a:off x="653598" y="1351437"/>
            <a:ext cx="5397265" cy="4924339"/>
          </a:xfrm>
        </p:spPr>
        <p:txBody>
          <a:bodyPr>
            <a:noAutofit/>
          </a:bodyPr>
          <a:lstStyle/>
          <a:p>
            <a:pPr marL="169863" indent="-169863">
              <a:buClr>
                <a:srgbClr val="009AC7"/>
              </a:buClr>
              <a:buFont typeface="Wingdings" panose="05000000000000000000" pitchFamily="2" charset="2"/>
              <a:buChar char="§"/>
            </a:pPr>
            <a:endParaRPr lang="en-US" sz="1600" b="1" dirty="0"/>
          </a:p>
          <a:p>
            <a:pPr marL="169863" indent="-169863">
              <a:buClr>
                <a:srgbClr val="009AC7"/>
              </a:buClr>
              <a:buFont typeface="Wingdings" panose="05000000000000000000" pitchFamily="2" charset="2"/>
              <a:buChar char="§"/>
            </a:pPr>
            <a:r>
              <a:rPr lang="en-US" sz="1600" b="1" dirty="0"/>
              <a:t>Scrub decks:</a:t>
            </a:r>
          </a:p>
          <a:p>
            <a:pPr>
              <a:buClr>
                <a:srgbClr val="009AC7"/>
              </a:buClr>
            </a:pPr>
            <a:endParaRPr lang="en-US" b="1" dirty="0"/>
          </a:p>
          <a:p>
            <a:pPr>
              <a:buClr>
                <a:srgbClr val="009AC7"/>
              </a:buClr>
            </a:pPr>
            <a:endParaRPr lang="en-US" sz="1600" b="1" dirty="0"/>
          </a:p>
          <a:p>
            <a:pPr>
              <a:buClr>
                <a:srgbClr val="009AC7"/>
              </a:buClr>
            </a:pPr>
            <a:endParaRPr lang="en-US" b="1" dirty="0"/>
          </a:p>
          <a:p>
            <a:pPr>
              <a:buClr>
                <a:srgbClr val="009AC7"/>
              </a:buClr>
            </a:pPr>
            <a:endParaRPr lang="en-US" sz="1600" b="1" dirty="0"/>
          </a:p>
          <a:p>
            <a:pPr>
              <a:buClr>
                <a:srgbClr val="009AC7"/>
              </a:buClr>
            </a:pPr>
            <a:endParaRPr lang="en-US" sz="1600" b="1" dirty="0"/>
          </a:p>
          <a:p>
            <a:pPr>
              <a:buClr>
                <a:srgbClr val="009AC7"/>
              </a:buClr>
            </a:pPr>
            <a:endParaRPr lang="en-US" b="1" dirty="0"/>
          </a:p>
          <a:p>
            <a:pPr marL="169863" indent="-169863">
              <a:buClr>
                <a:srgbClr val="009AC7"/>
              </a:buClr>
              <a:buFont typeface="Wingdings" panose="05000000000000000000" pitchFamily="2" charset="2"/>
              <a:buChar char="§"/>
            </a:pPr>
            <a:endParaRPr lang="en-US" sz="1600" b="1" dirty="0"/>
          </a:p>
          <a:p>
            <a:pPr marL="169863" indent="-169863">
              <a:buClr>
                <a:srgbClr val="009AC7"/>
              </a:buClr>
              <a:buFont typeface="Wingdings" panose="05000000000000000000" pitchFamily="2" charset="2"/>
              <a:buChar char="§"/>
            </a:pPr>
            <a:r>
              <a:rPr lang="en-US" sz="1600" b="1" dirty="0"/>
              <a:t>Battery Offering:</a:t>
            </a:r>
          </a:p>
          <a:p>
            <a:pPr marL="398463" lvl="1" indent="-165100">
              <a:buClr>
                <a:srgbClr val="009AC7"/>
              </a:buClr>
              <a:buFont typeface="Wingdings" panose="05000000000000000000" pitchFamily="2" charset="2"/>
              <a:buChar char="§"/>
            </a:pPr>
            <a:r>
              <a:rPr lang="en-US" dirty="0"/>
              <a:t>Standard 240AH battery</a:t>
            </a:r>
          </a:p>
          <a:p>
            <a:pPr marL="398463" lvl="1" indent="-165100">
              <a:buClr>
                <a:srgbClr val="009AC7"/>
              </a:buClr>
              <a:buFont typeface="Wingdings" panose="05000000000000000000" pitchFamily="2" charset="2"/>
              <a:buChar char="§"/>
            </a:pPr>
            <a:r>
              <a:rPr lang="en-US" dirty="0"/>
              <a:t>Optional 360AH wet battery</a:t>
            </a:r>
          </a:p>
          <a:p>
            <a:pPr marL="398463" lvl="1" indent="-165100">
              <a:buClr>
                <a:srgbClr val="009AC7"/>
              </a:buClr>
              <a:buFont typeface="Wingdings" panose="05000000000000000000" pitchFamily="2" charset="2"/>
              <a:buChar char="§"/>
            </a:pPr>
            <a:r>
              <a:rPr lang="en-US" dirty="0"/>
              <a:t>Optional 210AH Thin Plate Pure Lead battery (sealed) </a:t>
            </a:r>
          </a:p>
          <a:p>
            <a:pPr marL="398463" lvl="1" indent="-165100">
              <a:buClr>
                <a:srgbClr val="009AC7"/>
              </a:buClr>
              <a:buFont typeface="Wingdings" panose="05000000000000000000" pitchFamily="2" charset="2"/>
              <a:buChar char="§"/>
            </a:pPr>
            <a:r>
              <a:rPr lang="en-US" dirty="0"/>
              <a:t>No gel batteries – custom solution if desired</a:t>
            </a:r>
            <a:endParaRPr lang="en-US" sz="1600" b="1" dirty="0"/>
          </a:p>
          <a:p>
            <a:pPr marL="169863" indent="-169863">
              <a:buClr>
                <a:srgbClr val="009AC7"/>
              </a:buClr>
              <a:buFont typeface="Wingdings" panose="05000000000000000000" pitchFamily="2" charset="2"/>
              <a:buChar char="§"/>
            </a:pPr>
            <a:endParaRPr lang="en-US" sz="800" b="1" dirty="0"/>
          </a:p>
          <a:p>
            <a:pPr marL="169863" indent="-169863">
              <a:buClr>
                <a:srgbClr val="009AC7"/>
              </a:buClr>
              <a:buFont typeface="Wingdings" panose="05000000000000000000" pitchFamily="2" charset="2"/>
              <a:buChar char="§"/>
            </a:pPr>
            <a:r>
              <a:rPr lang="en-US" sz="1600" b="1" dirty="0"/>
              <a:t>Cleaning Technology:</a:t>
            </a:r>
          </a:p>
          <a:p>
            <a:pPr marL="398463" lvl="1" indent="-165100">
              <a:buClr>
                <a:srgbClr val="009AC7"/>
              </a:buClr>
              <a:buFont typeface="Wingdings" panose="05000000000000000000" pitchFamily="2" charset="2"/>
              <a:buChar char="§"/>
            </a:pPr>
            <a:r>
              <a:rPr lang="en-US" dirty="0"/>
              <a:t>ec-H2O NanoClean® </a:t>
            </a:r>
          </a:p>
          <a:p>
            <a:pPr marL="398463" lvl="1" indent="-165100">
              <a:buClr>
                <a:srgbClr val="009AC7"/>
              </a:buClr>
              <a:buFont typeface="Wingdings" panose="05000000000000000000" pitchFamily="2" charset="2"/>
              <a:buChar char="§"/>
            </a:pPr>
            <a:r>
              <a:rPr lang="en-US" dirty="0"/>
              <a:t>Severe Environment™ Switch available only with ec-H2O NanoClean</a:t>
            </a:r>
          </a:p>
          <a:p>
            <a:pPr marL="398463" lvl="1" indent="-165100">
              <a:buClr>
                <a:srgbClr val="009AC7"/>
              </a:buClr>
              <a:buFont typeface="Wingdings" panose="05000000000000000000" pitchFamily="2" charset="2"/>
              <a:buChar char="§"/>
            </a:pPr>
            <a:r>
              <a:rPr lang="en-US" dirty="0" err="1"/>
              <a:t>FaST</a:t>
            </a:r>
            <a:r>
              <a:rPr lang="en-US" dirty="0"/>
              <a:t>® no longer available (January ‘18)</a:t>
            </a:r>
          </a:p>
          <a:p>
            <a:endParaRPr lang="en-US" sz="1600" dirty="0"/>
          </a:p>
        </p:txBody>
      </p:sp>
      <p:sp>
        <p:nvSpPr>
          <p:cNvPr id="8" name="TextBox 7"/>
          <p:cNvSpPr txBox="1"/>
          <p:nvPr/>
        </p:nvSpPr>
        <p:spPr>
          <a:xfrm>
            <a:off x="722135" y="3217049"/>
            <a:ext cx="1491392" cy="830997"/>
          </a:xfrm>
          <a:prstGeom prst="rect">
            <a:avLst/>
          </a:prstGeom>
          <a:noFill/>
        </p:spPr>
        <p:txBody>
          <a:bodyPr wrap="square" rtlCol="0">
            <a:spAutoFit/>
          </a:bodyPr>
          <a:lstStyle/>
          <a:p>
            <a:pPr algn="ctr"/>
            <a:r>
              <a:rPr lang="en-US" sz="1200" b="1" dirty="0">
                <a:latin typeface="Arial" panose="020B0604020202020204" pitchFamily="34" charset="0"/>
              </a:rPr>
              <a:t>Dual Disk</a:t>
            </a:r>
            <a:endParaRPr lang="en-US" sz="1200" dirty="0">
              <a:latin typeface="Arial" panose="020B0604020202020204" pitchFamily="34" charset="0"/>
            </a:endParaRPr>
          </a:p>
          <a:p>
            <a:pPr algn="ctr"/>
            <a:r>
              <a:rPr lang="en-US" sz="1200" dirty="0">
                <a:latin typeface="Arial" panose="020B0604020202020204" pitchFamily="34" charset="0"/>
              </a:rPr>
              <a:t>28 in / 700 mm</a:t>
            </a:r>
          </a:p>
          <a:p>
            <a:pPr algn="ctr"/>
            <a:r>
              <a:rPr lang="en-US" sz="1200" dirty="0">
                <a:latin typeface="Arial" panose="020B0604020202020204" pitchFamily="34" charset="0"/>
              </a:rPr>
              <a:t>32 in / 800 mm</a:t>
            </a:r>
          </a:p>
          <a:p>
            <a:pPr algn="ctr"/>
            <a:r>
              <a:rPr lang="en-US" sz="1200" dirty="0">
                <a:latin typeface="Arial" panose="020B0604020202020204" pitchFamily="34" charset="0"/>
              </a:rPr>
              <a:t>36 in/ 900 mm</a:t>
            </a:r>
          </a:p>
        </p:txBody>
      </p:sp>
      <p:sp>
        <p:nvSpPr>
          <p:cNvPr id="10" name="TextBox 9"/>
          <p:cNvSpPr txBox="1"/>
          <p:nvPr/>
        </p:nvSpPr>
        <p:spPr>
          <a:xfrm>
            <a:off x="6602069" y="3192475"/>
            <a:ext cx="1435218" cy="461665"/>
          </a:xfrm>
          <a:prstGeom prst="rect">
            <a:avLst/>
          </a:prstGeom>
          <a:noFill/>
        </p:spPr>
        <p:txBody>
          <a:bodyPr wrap="square" rtlCol="0">
            <a:spAutoFit/>
          </a:bodyPr>
          <a:lstStyle/>
          <a:p>
            <a:pPr algn="ctr"/>
            <a:r>
              <a:rPr lang="en-US" sz="1200" b="1" dirty="0">
                <a:latin typeface="Arial" panose="020B0604020202020204" pitchFamily="34" charset="0"/>
              </a:rPr>
              <a:t>Orbital</a:t>
            </a:r>
            <a:br>
              <a:rPr lang="en-US" sz="1200" dirty="0">
                <a:latin typeface="Arial" panose="020B0604020202020204" pitchFamily="34" charset="0"/>
              </a:rPr>
            </a:br>
            <a:r>
              <a:rPr lang="en-US" sz="1200" dirty="0">
                <a:latin typeface="Arial" panose="020B0604020202020204" pitchFamily="34" charset="0"/>
              </a:rPr>
              <a:t>28 in / 700 mm</a:t>
            </a:r>
          </a:p>
        </p:txBody>
      </p:sp>
      <p:sp>
        <p:nvSpPr>
          <p:cNvPr id="12" name="TextBox 11"/>
          <p:cNvSpPr txBox="1"/>
          <p:nvPr/>
        </p:nvSpPr>
        <p:spPr>
          <a:xfrm>
            <a:off x="3486817" y="3227741"/>
            <a:ext cx="1670268" cy="646331"/>
          </a:xfrm>
          <a:prstGeom prst="rect">
            <a:avLst/>
          </a:prstGeom>
          <a:noFill/>
        </p:spPr>
        <p:txBody>
          <a:bodyPr wrap="square" rtlCol="0">
            <a:spAutoFit/>
          </a:bodyPr>
          <a:lstStyle/>
          <a:p>
            <a:pPr algn="ctr"/>
            <a:r>
              <a:rPr lang="en-US" sz="1200" b="1" dirty="0">
                <a:latin typeface="Arial" panose="020B0604020202020204" pitchFamily="34" charset="0"/>
              </a:rPr>
              <a:t>Dual Cylindrical</a:t>
            </a:r>
            <a:br>
              <a:rPr lang="en-US" sz="1200" dirty="0">
                <a:latin typeface="Arial" panose="020B0604020202020204" pitchFamily="34" charset="0"/>
              </a:rPr>
            </a:br>
            <a:r>
              <a:rPr lang="en-US" sz="1200" dirty="0">
                <a:latin typeface="Arial" panose="020B0604020202020204" pitchFamily="34" charset="0"/>
              </a:rPr>
              <a:t>28 in / 700 mm</a:t>
            </a:r>
          </a:p>
          <a:p>
            <a:pPr algn="ctr"/>
            <a:r>
              <a:rPr lang="en-US" sz="1200" dirty="0">
                <a:latin typeface="Arial" panose="020B0604020202020204" pitchFamily="34" charset="0"/>
              </a:rPr>
              <a:t>32 in/ 800 mm</a:t>
            </a:r>
          </a:p>
        </p:txBody>
      </p:sp>
      <p:sp>
        <p:nvSpPr>
          <p:cNvPr id="16" name="TextBox 15"/>
          <p:cNvSpPr txBox="1"/>
          <p:nvPr/>
        </p:nvSpPr>
        <p:spPr>
          <a:xfrm>
            <a:off x="7837008" y="3351201"/>
            <a:ext cx="709683" cy="338554"/>
          </a:xfrm>
          <a:prstGeom prst="rect">
            <a:avLst/>
          </a:prstGeom>
          <a:noFill/>
        </p:spPr>
        <p:txBody>
          <a:bodyPr wrap="square" rtlCol="0">
            <a:spAutoFit/>
          </a:bodyPr>
          <a:lstStyle/>
          <a:p>
            <a:pPr algn="ctr"/>
            <a:r>
              <a:rPr lang="en-US" sz="1600" b="1" i="1" dirty="0">
                <a:solidFill>
                  <a:srgbClr val="0070C0"/>
                </a:solidFill>
              </a:rPr>
              <a:t>New</a:t>
            </a:r>
          </a:p>
        </p:txBody>
      </p:sp>
      <p:sp>
        <p:nvSpPr>
          <p:cNvPr id="19" name="Slide Number Placeholder 5"/>
          <p:cNvSpPr txBox="1">
            <a:spLocks/>
          </p:cNvSpPr>
          <p:nvPr/>
        </p:nvSpPr>
        <p:spPr>
          <a:xfrm>
            <a:off x="3508639" y="6573788"/>
            <a:ext cx="2133600" cy="288925"/>
          </a:xfrm>
          <a:prstGeom prst="rect">
            <a:avLst/>
          </a:prstGeom>
          <a:ln>
            <a:noFill/>
          </a:ln>
        </p:spPr>
        <p:txBody>
          <a:bodyPr vert="horz" wrap="square" lIns="91440" tIns="45720" rIns="91440" bIns="45720" numCol="1" anchor="ctr" anchorCtr="0" compatLnSpc="1">
            <a:prstTxWarp prst="textNoShape">
              <a:avLst/>
            </a:prstTxWarp>
          </a:bodyPr>
          <a:lstStyle>
            <a:defPPr>
              <a:defRPr lang="en-US"/>
            </a:defPPr>
            <a:lvl1pPr algn="r" rtl="0" eaLnBrk="1" fontAlgn="base" hangingPunct="1">
              <a:spcBef>
                <a:spcPct val="0"/>
              </a:spcBef>
              <a:spcAft>
                <a:spcPct val="0"/>
              </a:spcAft>
              <a:defRPr sz="700" kern="1200">
                <a:solidFill>
                  <a:srgbClr val="898989"/>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lgn="ctr">
              <a:defRPr/>
            </a:pPr>
            <a:r>
              <a:rPr lang="en-US" altLang="en-US" sz="900" b="1" dirty="0">
                <a:solidFill>
                  <a:srgbClr val="FF0000"/>
                </a:solidFill>
              </a:rPr>
              <a:t>Confidential. Do not distribute.</a:t>
            </a:r>
          </a:p>
        </p:txBody>
      </p:sp>
      <p:sp>
        <p:nvSpPr>
          <p:cNvPr id="7" name="Slide Number Placeholder 6"/>
          <p:cNvSpPr>
            <a:spLocks noGrp="1"/>
          </p:cNvSpPr>
          <p:nvPr>
            <p:ph type="sldNum" sz="quarter" idx="12"/>
          </p:nvPr>
        </p:nvSpPr>
        <p:spPr/>
        <p:txBody>
          <a:bodyPr/>
          <a:lstStyle/>
          <a:p>
            <a:pPr>
              <a:defRPr/>
            </a:pPr>
            <a:fld id="{B1A9683B-B112-4496-A737-3130FD58388C}" type="slidenum">
              <a:rPr lang="en-US" altLang="en-US" smtClean="0"/>
              <a:pPr>
                <a:defRPr/>
              </a:pPr>
              <a:t>4</a:t>
            </a:fld>
            <a:endParaRPr lang="en-US" altLang="en-US" dirty="0"/>
          </a:p>
        </p:txBody>
      </p:sp>
      <p:sp>
        <p:nvSpPr>
          <p:cNvPr id="17" name="Date Placeholder 3"/>
          <p:cNvSpPr>
            <a:spLocks noGrp="1"/>
          </p:cNvSpPr>
          <p:nvPr>
            <p:ph type="dt" sz="half" idx="10"/>
          </p:nvPr>
        </p:nvSpPr>
        <p:spPr>
          <a:xfrm>
            <a:off x="80128" y="6572381"/>
            <a:ext cx="2133600" cy="288925"/>
          </a:xfrm>
        </p:spPr>
        <p:txBody>
          <a:bodyPr/>
          <a:lstStyle/>
          <a:p>
            <a:pPr>
              <a:defRPr/>
            </a:pPr>
            <a:r>
              <a:rPr lang="en-US" dirty="0"/>
              <a:t>©2018  The Tennant Company  Rev. Feb 2018</a:t>
            </a:r>
          </a:p>
        </p:txBody>
      </p:sp>
      <p:pic>
        <p:nvPicPr>
          <p:cNvPr id="21" name="Picture 20"/>
          <p:cNvPicPr>
            <a:picLocks noChangeAspect="1"/>
          </p:cNvPicPr>
          <p:nvPr/>
        </p:nvPicPr>
        <p:blipFill rotWithShape="1">
          <a:blip r:embed="rId3" cstate="print">
            <a:extLst>
              <a:ext uri="{28A0092B-C50C-407E-A947-70E740481C1C}">
                <a14:useLocalDpi xmlns:a14="http://schemas.microsoft.com/office/drawing/2010/main" val="0"/>
              </a:ext>
            </a:extLst>
          </a:blip>
          <a:srcRect l="22860" t="69068" r="27572"/>
          <a:stretch/>
        </p:blipFill>
        <p:spPr>
          <a:xfrm>
            <a:off x="6354066" y="2433059"/>
            <a:ext cx="1910177" cy="794682"/>
          </a:xfrm>
          <a:prstGeom prst="rect">
            <a:avLst/>
          </a:prstGeom>
        </p:spPr>
      </p:pic>
      <p:pic>
        <p:nvPicPr>
          <p:cNvPr id="22" name="Picture 21"/>
          <p:cNvPicPr>
            <a:picLocks noChangeAspect="1"/>
          </p:cNvPicPr>
          <p:nvPr/>
        </p:nvPicPr>
        <p:blipFill rotWithShape="1">
          <a:blip r:embed="rId4" cstate="print">
            <a:extLst>
              <a:ext uri="{28A0092B-C50C-407E-A947-70E740481C1C}">
                <a14:useLocalDpi xmlns:a14="http://schemas.microsoft.com/office/drawing/2010/main" val="0"/>
              </a:ext>
            </a:extLst>
          </a:blip>
          <a:srcRect l="14677" t="62237" r="31099"/>
          <a:stretch/>
        </p:blipFill>
        <p:spPr>
          <a:xfrm>
            <a:off x="3352231" y="2406260"/>
            <a:ext cx="1826976" cy="848252"/>
          </a:xfrm>
          <a:prstGeom prst="rect">
            <a:avLst/>
          </a:prstGeom>
        </p:spPr>
      </p:pic>
      <p:pic>
        <p:nvPicPr>
          <p:cNvPr id="23" name="Picture 22"/>
          <p:cNvPicPr>
            <a:picLocks noChangeAspect="1"/>
          </p:cNvPicPr>
          <p:nvPr/>
        </p:nvPicPr>
        <p:blipFill rotWithShape="1">
          <a:blip r:embed="rId5" cstate="print">
            <a:extLst>
              <a:ext uri="{28A0092B-C50C-407E-A947-70E740481C1C}">
                <a14:useLocalDpi xmlns:a14="http://schemas.microsoft.com/office/drawing/2010/main" val="0"/>
              </a:ext>
            </a:extLst>
          </a:blip>
          <a:srcRect l="39268" t="66879" r="16020"/>
          <a:stretch/>
        </p:blipFill>
        <p:spPr>
          <a:xfrm>
            <a:off x="788648" y="2347862"/>
            <a:ext cx="1715067" cy="846995"/>
          </a:xfrm>
          <a:prstGeom prst="rect">
            <a:avLst/>
          </a:prstGeom>
        </p:spPr>
      </p:pic>
      <p:pic>
        <p:nvPicPr>
          <p:cNvPr id="25" name="Picture 2"/>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a:stretch/>
        </p:blipFill>
        <p:spPr bwMode="auto">
          <a:xfrm>
            <a:off x="5566428" y="5035417"/>
            <a:ext cx="2583636" cy="78282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650892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Title 1"/>
          <p:cNvSpPr>
            <a:spLocks noGrp="1"/>
          </p:cNvSpPr>
          <p:nvPr>
            <p:ph type="title"/>
          </p:nvPr>
        </p:nvSpPr>
        <p:spPr>
          <a:xfrm>
            <a:off x="457199" y="911225"/>
            <a:ext cx="8438225" cy="685800"/>
          </a:xfrm>
        </p:spPr>
        <p:txBody>
          <a:bodyPr>
            <a:normAutofit/>
          </a:bodyPr>
          <a:lstStyle/>
          <a:p>
            <a:pPr eaLnBrk="1" hangingPunct="1"/>
            <a:r>
              <a:rPr lang="en-US" altLang="en-US" dirty="0"/>
              <a:t>T600/T600e Key Highlights Summary</a:t>
            </a:r>
          </a:p>
        </p:txBody>
      </p:sp>
      <p:sp>
        <p:nvSpPr>
          <p:cNvPr id="4100" name="Content Placeholder 2"/>
          <p:cNvSpPr>
            <a:spLocks noGrp="1"/>
          </p:cNvSpPr>
          <p:nvPr>
            <p:ph idx="1"/>
          </p:nvPr>
        </p:nvSpPr>
        <p:spPr>
          <a:xfrm>
            <a:off x="341480" y="1976315"/>
            <a:ext cx="4997436" cy="4592760"/>
          </a:xfrm>
        </p:spPr>
        <p:txBody>
          <a:bodyPr>
            <a:noAutofit/>
          </a:bodyPr>
          <a:lstStyle/>
          <a:p>
            <a:pPr marL="169863" indent="-169863">
              <a:buClr>
                <a:srgbClr val="009AC7"/>
              </a:buClr>
              <a:buFont typeface="Wingdings" panose="05000000000000000000" pitchFamily="2" charset="2"/>
              <a:buChar char="§"/>
            </a:pPr>
            <a:r>
              <a:rPr lang="en-US" sz="1400" b="1" dirty="0"/>
              <a:t>New Orbital Scrub Head</a:t>
            </a:r>
          </a:p>
          <a:p>
            <a:pPr lvl="1" indent="-169863">
              <a:buClr>
                <a:srgbClr val="009AC7"/>
              </a:buClr>
              <a:buFont typeface="Wingdings" panose="05000000000000000000" pitchFamily="2" charset="2"/>
              <a:buChar char="§"/>
            </a:pPr>
            <a:r>
              <a:rPr lang="en-US" sz="1400" dirty="0"/>
              <a:t>Featuring one of the industry’s highest standard down pressures at 170lbs / 77kg, and one of the best isolator warranties – 3 years/2000 hours</a:t>
            </a:r>
          </a:p>
          <a:p>
            <a:pPr marL="169863" indent="-169863">
              <a:buClr>
                <a:srgbClr val="009AC7"/>
              </a:buClr>
              <a:buFont typeface="Wingdings" panose="05000000000000000000" pitchFamily="2" charset="2"/>
              <a:buChar char="§"/>
            </a:pPr>
            <a:r>
              <a:rPr lang="en-US" sz="1400" b="1" dirty="0"/>
              <a:t>Specific configurations tested to UL 583 standard for Type E or Type EE, noted with ETL mark</a:t>
            </a:r>
          </a:p>
          <a:p>
            <a:pPr marL="169863" indent="-169863">
              <a:buClr>
                <a:srgbClr val="009AC7"/>
              </a:buClr>
              <a:buFont typeface="Wingdings" panose="05000000000000000000" pitchFamily="2" charset="2"/>
              <a:buChar char="§"/>
            </a:pPr>
            <a:r>
              <a:rPr lang="en-US" sz="1400" b="1" dirty="0"/>
              <a:t>New controls and improved ergonomic bail design</a:t>
            </a:r>
          </a:p>
          <a:p>
            <a:pPr marL="627063" lvl="1" indent="-169863">
              <a:buClr>
                <a:srgbClr val="009AC7"/>
              </a:buClr>
              <a:buFont typeface="Wingdings" panose="05000000000000000000" pitchFamily="2" charset="2"/>
              <a:buChar char="§"/>
            </a:pPr>
            <a:r>
              <a:rPr lang="en-US" sz="1400" dirty="0"/>
              <a:t>Variable bail &amp; green speed control dial with rubber over mold</a:t>
            </a:r>
          </a:p>
          <a:p>
            <a:pPr marL="627063" lvl="1" indent="-169863">
              <a:buClr>
                <a:srgbClr val="009AC7"/>
              </a:buClr>
              <a:buFont typeface="Wingdings" panose="05000000000000000000" pitchFamily="2" charset="2"/>
              <a:buChar char="§"/>
            </a:pPr>
            <a:r>
              <a:rPr lang="en-US" sz="1400" dirty="0"/>
              <a:t>Scrub, down-force and water controls centralized on dash panel.</a:t>
            </a:r>
          </a:p>
          <a:p>
            <a:pPr marL="169863" indent="-169863">
              <a:buClr>
                <a:srgbClr val="009AC7"/>
              </a:buClr>
              <a:buFont typeface="Wingdings" panose="05000000000000000000" pitchFamily="2" charset="2"/>
              <a:buChar char="§"/>
            </a:pPr>
            <a:r>
              <a:rPr lang="en-US" sz="1400" b="1" dirty="0"/>
              <a:t>New daily maintenance yellow touch points, including debris tray</a:t>
            </a:r>
          </a:p>
          <a:p>
            <a:pPr marL="169863" indent="-169863">
              <a:buClr>
                <a:srgbClr val="009AC7"/>
              </a:buClr>
              <a:buFont typeface="Wingdings" panose="05000000000000000000" pitchFamily="2" charset="2"/>
              <a:buChar char="§"/>
            </a:pPr>
            <a:r>
              <a:rPr lang="en-US" sz="1400" b="1" dirty="0"/>
              <a:t>Improved water pick-up – re-use of T500/e foot-activated squeegee </a:t>
            </a:r>
          </a:p>
          <a:p>
            <a:pPr marL="169863" indent="-169863">
              <a:buClr>
                <a:srgbClr val="009AC7"/>
              </a:buClr>
              <a:buFont typeface="Wingdings" panose="05000000000000000000" pitchFamily="2" charset="2"/>
              <a:buChar char="§"/>
            </a:pPr>
            <a:r>
              <a:rPr lang="en-US" sz="1400" b="1" dirty="0"/>
              <a:t>New battery compartment drain hose for controlled release of liquids</a:t>
            </a:r>
          </a:p>
          <a:p>
            <a:pPr marL="169863" indent="-169863">
              <a:buClr>
                <a:srgbClr val="009AC7"/>
              </a:buClr>
              <a:buFont typeface="Wingdings" panose="05000000000000000000" pitchFamily="2" charset="2"/>
              <a:buChar char="§"/>
            </a:pPr>
            <a:endParaRPr lang="en-US" sz="1600" b="1" dirty="0"/>
          </a:p>
          <a:p>
            <a:endParaRPr lang="en-US" sz="1600" dirty="0"/>
          </a:p>
        </p:txBody>
      </p:sp>
      <p:sp>
        <p:nvSpPr>
          <p:cNvPr id="19" name="Slide Number Placeholder 5"/>
          <p:cNvSpPr txBox="1">
            <a:spLocks/>
          </p:cNvSpPr>
          <p:nvPr/>
        </p:nvSpPr>
        <p:spPr>
          <a:xfrm>
            <a:off x="3508639" y="6573788"/>
            <a:ext cx="2133600" cy="288925"/>
          </a:xfrm>
          <a:prstGeom prst="rect">
            <a:avLst/>
          </a:prstGeom>
          <a:ln>
            <a:noFill/>
          </a:ln>
        </p:spPr>
        <p:txBody>
          <a:bodyPr vert="horz" wrap="square" lIns="91440" tIns="45720" rIns="91440" bIns="45720" numCol="1" anchor="ctr" anchorCtr="0" compatLnSpc="1">
            <a:prstTxWarp prst="textNoShape">
              <a:avLst/>
            </a:prstTxWarp>
          </a:bodyPr>
          <a:lstStyle>
            <a:defPPr>
              <a:defRPr lang="en-US"/>
            </a:defPPr>
            <a:lvl1pPr algn="r" rtl="0" eaLnBrk="1" fontAlgn="base" hangingPunct="1">
              <a:spcBef>
                <a:spcPct val="0"/>
              </a:spcBef>
              <a:spcAft>
                <a:spcPct val="0"/>
              </a:spcAft>
              <a:defRPr sz="700" kern="1200">
                <a:solidFill>
                  <a:srgbClr val="898989"/>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lgn="ctr">
              <a:defRPr/>
            </a:pPr>
            <a:r>
              <a:rPr lang="en-US" altLang="en-US" sz="900" b="1" dirty="0">
                <a:solidFill>
                  <a:srgbClr val="FF0000"/>
                </a:solidFill>
              </a:rPr>
              <a:t>Confidential. Do not distribute.</a:t>
            </a:r>
          </a:p>
        </p:txBody>
      </p:sp>
      <p:sp>
        <p:nvSpPr>
          <p:cNvPr id="4" name="Slide Number Placeholder 3"/>
          <p:cNvSpPr>
            <a:spLocks noGrp="1"/>
          </p:cNvSpPr>
          <p:nvPr>
            <p:ph type="sldNum" sz="quarter" idx="12"/>
          </p:nvPr>
        </p:nvSpPr>
        <p:spPr/>
        <p:txBody>
          <a:bodyPr/>
          <a:lstStyle/>
          <a:p>
            <a:pPr>
              <a:defRPr/>
            </a:pPr>
            <a:fld id="{B1A9683B-B112-4496-A737-3130FD58388C}" type="slidenum">
              <a:rPr lang="en-US" altLang="en-US" smtClean="0"/>
              <a:pPr>
                <a:defRPr/>
              </a:pPr>
              <a:t>5</a:t>
            </a:fld>
            <a:endParaRPr lang="en-US" altLang="en-US" dirty="0"/>
          </a:p>
        </p:txBody>
      </p:sp>
      <p:sp>
        <p:nvSpPr>
          <p:cNvPr id="7" name="Date Placeholder 3"/>
          <p:cNvSpPr>
            <a:spLocks noGrp="1"/>
          </p:cNvSpPr>
          <p:nvPr>
            <p:ph type="dt" sz="half" idx="10"/>
          </p:nvPr>
        </p:nvSpPr>
        <p:spPr>
          <a:xfrm>
            <a:off x="80128" y="6572381"/>
            <a:ext cx="2133600" cy="288925"/>
          </a:xfrm>
        </p:spPr>
        <p:txBody>
          <a:bodyPr/>
          <a:lstStyle/>
          <a:p>
            <a:pPr>
              <a:defRPr/>
            </a:pPr>
            <a:r>
              <a:rPr lang="en-US" dirty="0"/>
              <a:t>©2018  The Tennant Company  Rev. Feb 2018</a:t>
            </a:r>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14201" y="3185652"/>
            <a:ext cx="2481223" cy="1653998"/>
          </a:xfrm>
          <a:prstGeom prst="rect">
            <a:avLst/>
          </a:prstGeom>
        </p:spPr>
      </p:pic>
      <p:pic>
        <p:nvPicPr>
          <p:cNvPr id="10" name="Picture 9"/>
          <p:cNvPicPr>
            <a:picLocks noChangeAspect="1"/>
          </p:cNvPicPr>
          <p:nvPr/>
        </p:nvPicPr>
        <p:blipFill rotWithShape="1">
          <a:blip r:embed="rId4" cstate="print">
            <a:extLst>
              <a:ext uri="{28A0092B-C50C-407E-A947-70E740481C1C}">
                <a14:useLocalDpi xmlns:a14="http://schemas.microsoft.com/office/drawing/2010/main" val="0"/>
              </a:ext>
            </a:extLst>
          </a:blip>
          <a:srcRect l="7217" r="3561" b="22165"/>
          <a:stretch/>
        </p:blipFill>
        <p:spPr>
          <a:xfrm>
            <a:off x="6473195" y="4962027"/>
            <a:ext cx="2552818" cy="1484670"/>
          </a:xfrm>
          <a:prstGeom prst="rect">
            <a:avLst/>
          </a:prstGeom>
        </p:spPr>
      </p:pic>
      <p:pic>
        <p:nvPicPr>
          <p:cNvPr id="15" name="Picture 14"/>
          <p:cNvPicPr>
            <a:picLocks noChangeAspect="1"/>
          </p:cNvPicPr>
          <p:nvPr/>
        </p:nvPicPr>
        <p:blipFill rotWithShape="1">
          <a:blip r:embed="rId5" cstate="print">
            <a:extLst>
              <a:ext uri="{28A0092B-C50C-407E-A947-70E740481C1C}">
                <a14:useLocalDpi xmlns:a14="http://schemas.microsoft.com/office/drawing/2010/main" val="0"/>
              </a:ext>
            </a:extLst>
          </a:blip>
          <a:srcRect l="22860" t="69068" r="27572"/>
          <a:stretch/>
        </p:blipFill>
        <p:spPr>
          <a:xfrm>
            <a:off x="6294979" y="2103801"/>
            <a:ext cx="2600445" cy="1081851"/>
          </a:xfrm>
          <a:prstGeom prst="rect">
            <a:avLst/>
          </a:prstGeom>
        </p:spPr>
      </p:pic>
    </p:spTree>
    <p:extLst>
      <p:ext uri="{BB962C8B-B14F-4D97-AF65-F5344CB8AC3E}">
        <p14:creationId xmlns:p14="http://schemas.microsoft.com/office/powerpoint/2010/main" val="29739282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Title 1"/>
          <p:cNvSpPr>
            <a:spLocks noGrp="1"/>
          </p:cNvSpPr>
          <p:nvPr>
            <p:ph type="title"/>
          </p:nvPr>
        </p:nvSpPr>
        <p:spPr>
          <a:xfrm>
            <a:off x="457199" y="911225"/>
            <a:ext cx="8438225" cy="685800"/>
          </a:xfrm>
        </p:spPr>
        <p:txBody>
          <a:bodyPr>
            <a:normAutofit/>
          </a:bodyPr>
          <a:lstStyle/>
          <a:p>
            <a:pPr eaLnBrk="1" hangingPunct="1"/>
            <a:r>
              <a:rPr lang="en-US" altLang="en-US" dirty="0"/>
              <a:t>T600/T600e Key Highlights Summary Continued</a:t>
            </a:r>
          </a:p>
        </p:txBody>
      </p:sp>
      <p:sp>
        <p:nvSpPr>
          <p:cNvPr id="4100" name="Content Placeholder 2"/>
          <p:cNvSpPr>
            <a:spLocks noGrp="1"/>
          </p:cNvSpPr>
          <p:nvPr>
            <p:ph idx="1"/>
          </p:nvPr>
        </p:nvSpPr>
        <p:spPr>
          <a:xfrm>
            <a:off x="329035" y="1976315"/>
            <a:ext cx="4680347" cy="4592760"/>
          </a:xfrm>
        </p:spPr>
        <p:txBody>
          <a:bodyPr>
            <a:noAutofit/>
          </a:bodyPr>
          <a:lstStyle/>
          <a:p>
            <a:pPr marL="169863" indent="-169863">
              <a:buClr>
                <a:srgbClr val="009AC7"/>
              </a:buClr>
              <a:buFont typeface="Wingdings" panose="05000000000000000000" pitchFamily="2" charset="2"/>
              <a:buChar char="§"/>
            </a:pPr>
            <a:r>
              <a:rPr lang="en-US" sz="1400" b="1" dirty="0"/>
              <a:t>New technologies for increased productivity and reduced costs</a:t>
            </a:r>
          </a:p>
          <a:p>
            <a:pPr lvl="1" indent="-169863">
              <a:buClr>
                <a:srgbClr val="009AC7"/>
              </a:buClr>
              <a:buFont typeface="Wingdings" panose="05000000000000000000" pitchFamily="2" charset="2"/>
              <a:buChar char="§"/>
            </a:pPr>
            <a:r>
              <a:rPr lang="en-US" sz="1400" dirty="0"/>
              <a:t>ec-H2O NanoClean® </a:t>
            </a:r>
          </a:p>
          <a:p>
            <a:pPr lvl="1" indent="-169863">
              <a:buClr>
                <a:srgbClr val="009AC7"/>
              </a:buClr>
              <a:buFont typeface="Wingdings" panose="05000000000000000000" pitchFamily="2" charset="2"/>
              <a:buChar char="§"/>
            </a:pPr>
            <a:r>
              <a:rPr lang="en-US" sz="1400" dirty="0"/>
              <a:t>Exclusive Smart-Fill™ Automatic Battery Watering System option (v 2.0)</a:t>
            </a:r>
          </a:p>
          <a:p>
            <a:pPr lvl="1" indent="-169863">
              <a:buClr>
                <a:srgbClr val="009AC7"/>
              </a:buClr>
              <a:buFont typeface="Wingdings" panose="05000000000000000000" pitchFamily="2" charset="2"/>
              <a:buChar char="§"/>
            </a:pPr>
            <a:r>
              <a:rPr lang="en-US" sz="1400" dirty="0"/>
              <a:t>IRIS</a:t>
            </a:r>
            <a:r>
              <a:rPr lang="en-US" sz="1400" baseline="30000" dirty="0"/>
              <a:t>®</a:t>
            </a:r>
            <a:r>
              <a:rPr lang="en-US" sz="1400" dirty="0"/>
              <a:t> Asset Manager option</a:t>
            </a:r>
          </a:p>
          <a:p>
            <a:pPr lvl="1" indent="-169863">
              <a:buClr>
                <a:srgbClr val="009AC7"/>
              </a:buClr>
              <a:buFont typeface="Wingdings" panose="05000000000000000000" pitchFamily="2" charset="2"/>
              <a:buChar char="§"/>
            </a:pPr>
            <a:r>
              <a:rPr lang="en-US" sz="1400" dirty="0"/>
              <a:t>Heavy Duty Down Pressure Option (800 mm disk only)</a:t>
            </a:r>
          </a:p>
          <a:p>
            <a:pPr marL="169863" indent="-169863">
              <a:buClr>
                <a:srgbClr val="009AC7"/>
              </a:buClr>
              <a:buFont typeface="Wingdings" panose="05000000000000000000" pitchFamily="2" charset="2"/>
              <a:buChar char="§"/>
            </a:pPr>
            <a:r>
              <a:rPr lang="en-US" sz="1400" b="1" dirty="0"/>
              <a:t>T600 only new options:</a:t>
            </a:r>
          </a:p>
          <a:p>
            <a:pPr lvl="1" indent="-169863">
              <a:buClr>
                <a:srgbClr val="009AC7"/>
              </a:buClr>
              <a:buFont typeface="Wingdings" panose="05000000000000000000" pitchFamily="2" charset="2"/>
              <a:buChar char="§"/>
            </a:pPr>
            <a:r>
              <a:rPr lang="en-US" sz="1400" dirty="0"/>
              <a:t>EE version </a:t>
            </a:r>
          </a:p>
          <a:p>
            <a:pPr lvl="1" indent="-169863">
              <a:buClr>
                <a:srgbClr val="009AC7"/>
              </a:buClr>
              <a:buFont typeface="Wingdings" panose="05000000000000000000" pitchFamily="2" charset="2"/>
              <a:buChar char="§"/>
            </a:pPr>
            <a:r>
              <a:rPr lang="en-US" sz="1400" dirty="0"/>
              <a:t>Pro-Panel® LCD Touch Panel Controls option</a:t>
            </a:r>
          </a:p>
          <a:p>
            <a:pPr lvl="1" indent="-169863">
              <a:buClr>
                <a:srgbClr val="009AC7"/>
              </a:buClr>
              <a:buFont typeface="Wingdings" panose="05000000000000000000" pitchFamily="2" charset="2"/>
              <a:buChar char="§"/>
            </a:pPr>
            <a:r>
              <a:rPr lang="en-US" sz="1400" dirty="0"/>
              <a:t>Severe Environment™ switch for tackling trouble spots more efficiently</a:t>
            </a:r>
          </a:p>
          <a:p>
            <a:pPr lvl="1" indent="-169863">
              <a:buClr>
                <a:srgbClr val="009AC7"/>
              </a:buClr>
              <a:buFont typeface="Wingdings" panose="05000000000000000000" pitchFamily="2" charset="2"/>
              <a:buChar char="§"/>
            </a:pPr>
            <a:r>
              <a:rPr lang="en-US" sz="1400" dirty="0"/>
              <a:t>Tank Rinse-Out option – Spray nozzle with hose for remote water access </a:t>
            </a:r>
          </a:p>
          <a:p>
            <a:pPr marL="169863" indent="-169863">
              <a:buClr>
                <a:srgbClr val="009AC7"/>
              </a:buClr>
              <a:buFont typeface="Wingdings" panose="05000000000000000000" pitchFamily="2" charset="2"/>
              <a:buChar char="§"/>
            </a:pPr>
            <a:endParaRPr lang="en-US" sz="1600" b="1" dirty="0"/>
          </a:p>
          <a:p>
            <a:endParaRPr lang="en-US" sz="1600" dirty="0"/>
          </a:p>
        </p:txBody>
      </p:sp>
      <p:sp>
        <p:nvSpPr>
          <p:cNvPr id="19" name="Slide Number Placeholder 5"/>
          <p:cNvSpPr txBox="1">
            <a:spLocks/>
          </p:cNvSpPr>
          <p:nvPr/>
        </p:nvSpPr>
        <p:spPr>
          <a:xfrm>
            <a:off x="3508639" y="6573788"/>
            <a:ext cx="2133600" cy="288925"/>
          </a:xfrm>
          <a:prstGeom prst="rect">
            <a:avLst/>
          </a:prstGeom>
          <a:ln>
            <a:noFill/>
          </a:ln>
        </p:spPr>
        <p:txBody>
          <a:bodyPr vert="horz" wrap="square" lIns="91440" tIns="45720" rIns="91440" bIns="45720" numCol="1" anchor="ctr" anchorCtr="0" compatLnSpc="1">
            <a:prstTxWarp prst="textNoShape">
              <a:avLst/>
            </a:prstTxWarp>
          </a:bodyPr>
          <a:lstStyle>
            <a:defPPr>
              <a:defRPr lang="en-US"/>
            </a:defPPr>
            <a:lvl1pPr algn="r" rtl="0" eaLnBrk="1" fontAlgn="base" hangingPunct="1">
              <a:spcBef>
                <a:spcPct val="0"/>
              </a:spcBef>
              <a:spcAft>
                <a:spcPct val="0"/>
              </a:spcAft>
              <a:defRPr sz="700" kern="1200">
                <a:solidFill>
                  <a:srgbClr val="898989"/>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lgn="ctr">
              <a:defRPr/>
            </a:pPr>
            <a:r>
              <a:rPr lang="en-US" altLang="en-US" sz="900" b="1" dirty="0">
                <a:solidFill>
                  <a:srgbClr val="FF0000"/>
                </a:solidFill>
              </a:rPr>
              <a:t>Confidential. Do not distribute.</a:t>
            </a:r>
          </a:p>
        </p:txBody>
      </p:sp>
      <p:sp>
        <p:nvSpPr>
          <p:cNvPr id="4" name="Slide Number Placeholder 3"/>
          <p:cNvSpPr>
            <a:spLocks noGrp="1"/>
          </p:cNvSpPr>
          <p:nvPr>
            <p:ph type="sldNum" sz="quarter" idx="12"/>
          </p:nvPr>
        </p:nvSpPr>
        <p:spPr/>
        <p:txBody>
          <a:bodyPr/>
          <a:lstStyle/>
          <a:p>
            <a:pPr>
              <a:defRPr/>
            </a:pPr>
            <a:fld id="{B1A9683B-B112-4496-A737-3130FD58388C}" type="slidenum">
              <a:rPr lang="en-US" altLang="en-US" smtClean="0"/>
              <a:pPr>
                <a:defRPr/>
              </a:pPr>
              <a:t>6</a:t>
            </a:fld>
            <a:endParaRPr lang="en-US" altLang="en-US" dirty="0"/>
          </a:p>
        </p:txBody>
      </p:sp>
      <p:sp>
        <p:nvSpPr>
          <p:cNvPr id="7" name="Date Placeholder 3"/>
          <p:cNvSpPr>
            <a:spLocks noGrp="1"/>
          </p:cNvSpPr>
          <p:nvPr>
            <p:ph type="dt" sz="half" idx="10"/>
          </p:nvPr>
        </p:nvSpPr>
        <p:spPr>
          <a:xfrm>
            <a:off x="80128" y="6572381"/>
            <a:ext cx="2133600" cy="288925"/>
          </a:xfrm>
        </p:spPr>
        <p:txBody>
          <a:bodyPr/>
          <a:lstStyle/>
          <a:p>
            <a:pPr>
              <a:defRPr/>
            </a:pPr>
            <a:r>
              <a:rPr lang="en-US" dirty="0"/>
              <a:t>©2018  The Tennant Company  Rev. Feb 2018</a:t>
            </a: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24600" y="1879997"/>
            <a:ext cx="2259264" cy="2657957"/>
          </a:xfrm>
          <a:prstGeom prst="rect">
            <a:avLst/>
          </a:prstGeom>
        </p:spPr>
      </p:pic>
      <p:pic>
        <p:nvPicPr>
          <p:cNvPr id="8" name="Picture 7"/>
          <p:cNvPicPr>
            <a:picLocks noChangeAspect="1"/>
          </p:cNvPicPr>
          <p:nvPr/>
        </p:nvPicPr>
        <p:blipFill rotWithShape="1">
          <a:blip r:embed="rId4" cstate="print">
            <a:extLst>
              <a:ext uri="{28A0092B-C50C-407E-A947-70E740481C1C}">
                <a14:useLocalDpi xmlns:a14="http://schemas.microsoft.com/office/drawing/2010/main" val="0"/>
              </a:ext>
            </a:extLst>
          </a:blip>
          <a:srcRect l="5339" r="7898"/>
          <a:stretch/>
        </p:blipFill>
        <p:spPr>
          <a:xfrm>
            <a:off x="6312310" y="4644088"/>
            <a:ext cx="2271554" cy="1540083"/>
          </a:xfrm>
          <a:prstGeom prst="rect">
            <a:avLst/>
          </a:prstGeom>
        </p:spPr>
      </p:pic>
    </p:spTree>
    <p:extLst>
      <p:ext uri="{BB962C8B-B14F-4D97-AF65-F5344CB8AC3E}">
        <p14:creationId xmlns:p14="http://schemas.microsoft.com/office/powerpoint/2010/main" val="13920624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Title 1"/>
          <p:cNvSpPr>
            <a:spLocks noGrp="1"/>
          </p:cNvSpPr>
          <p:nvPr>
            <p:ph type="title"/>
          </p:nvPr>
        </p:nvSpPr>
        <p:spPr>
          <a:xfrm>
            <a:off x="457199" y="911225"/>
            <a:ext cx="8466667" cy="685800"/>
          </a:xfrm>
        </p:spPr>
        <p:txBody>
          <a:bodyPr>
            <a:normAutofit/>
          </a:bodyPr>
          <a:lstStyle/>
          <a:p>
            <a:pPr eaLnBrk="1" hangingPunct="1"/>
            <a:r>
              <a:rPr lang="en-US" altLang="en-US" dirty="0"/>
              <a:t>T600/T600e Complete Standard Features Overview List</a:t>
            </a:r>
          </a:p>
        </p:txBody>
      </p:sp>
      <p:sp>
        <p:nvSpPr>
          <p:cNvPr id="6" name="Content Placeholder 2"/>
          <p:cNvSpPr txBox="1">
            <a:spLocks/>
          </p:cNvSpPr>
          <p:nvPr/>
        </p:nvSpPr>
        <p:spPr bwMode="auto">
          <a:xfrm>
            <a:off x="194733" y="1783876"/>
            <a:ext cx="4351867" cy="4337523"/>
          </a:xfrm>
          <a:prstGeom prst="rect">
            <a:avLst/>
          </a:prstGeo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normAutofit fontScale="47500" lnSpcReduction="20000"/>
          </a:bodyPr>
          <a:lstStyle>
            <a:lvl1pPr marL="0" indent="0" algn="l" rtl="0" eaLnBrk="0" fontAlgn="base" hangingPunct="0">
              <a:spcBef>
                <a:spcPct val="20000"/>
              </a:spcBef>
              <a:spcAft>
                <a:spcPct val="0"/>
              </a:spcAft>
              <a:buFontTx/>
              <a:buNone/>
              <a:defRPr sz="1800" kern="1200">
                <a:solidFill>
                  <a:schemeClr val="tx1"/>
                </a:solidFill>
                <a:latin typeface="Arial" pitchFamily="34" charset="0"/>
                <a:ea typeface="+mn-ea"/>
                <a:cs typeface="Arial" pitchFamily="34" charset="0"/>
              </a:defRPr>
            </a:lvl1pPr>
            <a:lvl2pPr marL="457200" indent="0" algn="l" rtl="0" eaLnBrk="0" fontAlgn="base" hangingPunct="0">
              <a:spcBef>
                <a:spcPct val="20000"/>
              </a:spcBef>
              <a:spcAft>
                <a:spcPct val="0"/>
              </a:spcAft>
              <a:buFontTx/>
              <a:buNone/>
              <a:defRPr sz="1200" kern="1200">
                <a:solidFill>
                  <a:schemeClr val="tx1"/>
                </a:solidFill>
                <a:latin typeface="Arial" pitchFamily="34" charset="0"/>
                <a:ea typeface="+mn-ea"/>
                <a:cs typeface="Arial" pitchFamily="34" charset="0"/>
              </a:defRPr>
            </a:lvl2pPr>
            <a:lvl3pPr marL="914400" indent="0" algn="l" rtl="0" eaLnBrk="0" fontAlgn="base" hangingPunct="0">
              <a:spcBef>
                <a:spcPct val="20000"/>
              </a:spcBef>
              <a:spcAft>
                <a:spcPct val="0"/>
              </a:spcAft>
              <a:buFontTx/>
              <a:buNone/>
              <a:defRPr sz="1200" kern="1200">
                <a:solidFill>
                  <a:schemeClr val="tx1"/>
                </a:solidFill>
                <a:latin typeface="Arial" pitchFamily="34" charset="0"/>
                <a:ea typeface="+mn-ea"/>
                <a:cs typeface="Arial" pitchFamily="34" charset="0"/>
              </a:defRPr>
            </a:lvl3pPr>
            <a:lvl4pPr marL="1371600" indent="0" algn="l" rtl="0" eaLnBrk="0" fontAlgn="base" hangingPunct="0">
              <a:spcBef>
                <a:spcPct val="20000"/>
              </a:spcBef>
              <a:spcAft>
                <a:spcPct val="0"/>
              </a:spcAft>
              <a:buFontTx/>
              <a:buNone/>
              <a:defRPr sz="1200" kern="1200">
                <a:solidFill>
                  <a:schemeClr val="tx1"/>
                </a:solidFill>
                <a:latin typeface="Arial" pitchFamily="34" charset="0"/>
                <a:ea typeface="+mn-ea"/>
                <a:cs typeface="Arial" pitchFamily="34" charset="0"/>
              </a:defRPr>
            </a:lvl4pPr>
            <a:lvl5pPr marL="1828800" indent="0" algn="l" rtl="0" eaLnBrk="0" fontAlgn="base" hangingPunct="0">
              <a:spcBef>
                <a:spcPct val="20000"/>
              </a:spcBef>
              <a:spcAft>
                <a:spcPct val="0"/>
              </a:spcAft>
              <a:buFontTx/>
              <a:buNone/>
              <a:defRPr sz="12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69863" indent="-169863">
              <a:buClr>
                <a:srgbClr val="009AC7"/>
              </a:buClr>
              <a:buFont typeface="Wingdings" panose="05000000000000000000" pitchFamily="2" charset="2"/>
              <a:buChar char="§"/>
            </a:pPr>
            <a:r>
              <a:rPr lang="en-US" dirty="0"/>
              <a:t>1-STEP™ Green Start Scrub Button </a:t>
            </a:r>
          </a:p>
          <a:p>
            <a:pPr marL="169863" indent="-169863">
              <a:buClr>
                <a:srgbClr val="009AC7"/>
              </a:buClr>
              <a:buFont typeface="Wingdings" panose="05000000000000000000" pitchFamily="2" charset="2"/>
              <a:buChar char="§"/>
            </a:pPr>
            <a:r>
              <a:rPr lang="en-US" dirty="0"/>
              <a:t>Tanks: 32gal/121 L Solution &amp; 37 gal/141 L Recovery</a:t>
            </a:r>
          </a:p>
          <a:p>
            <a:pPr marL="169863" indent="-169863">
              <a:buClr>
                <a:srgbClr val="009AC7"/>
              </a:buClr>
              <a:buFont typeface="Wingdings" panose="05000000000000000000" pitchFamily="2" charset="2"/>
              <a:buChar char="§"/>
            </a:pPr>
            <a:r>
              <a:rPr lang="en-US" dirty="0"/>
              <a:t>Yellow Debris Tray</a:t>
            </a:r>
          </a:p>
          <a:p>
            <a:pPr marL="169863" indent="-169863">
              <a:buClr>
                <a:srgbClr val="009AC7"/>
              </a:buClr>
              <a:buFont typeface="Wingdings" panose="05000000000000000000" pitchFamily="2" charset="2"/>
              <a:buChar char="§"/>
            </a:pPr>
            <a:r>
              <a:rPr lang="en-US" dirty="0"/>
              <a:t>Black PVC Pinch Drain Hose w/ Cap</a:t>
            </a:r>
          </a:p>
          <a:p>
            <a:pPr marL="169863" indent="-169863">
              <a:buClr>
                <a:srgbClr val="009AC7"/>
              </a:buClr>
              <a:buFont typeface="Wingdings" panose="05000000000000000000" pitchFamily="2" charset="2"/>
              <a:buChar char="§"/>
            </a:pPr>
            <a:r>
              <a:rPr lang="en-US" dirty="0"/>
              <a:t>Solution Tank Sight Gauge Hose</a:t>
            </a:r>
          </a:p>
          <a:p>
            <a:pPr marL="169863" indent="-169863">
              <a:buClr>
                <a:srgbClr val="009AC7"/>
              </a:buClr>
              <a:buFont typeface="Wingdings" panose="05000000000000000000" pitchFamily="2" charset="2"/>
              <a:buChar char="§"/>
            </a:pPr>
            <a:r>
              <a:rPr lang="en-US" dirty="0"/>
              <a:t>Standard (6) 6V 240AH Batteries (Opt. 360 Wet)</a:t>
            </a:r>
          </a:p>
          <a:p>
            <a:pPr marL="169863" indent="-169863">
              <a:buClr>
                <a:srgbClr val="009AC7"/>
              </a:buClr>
              <a:buFont typeface="Wingdings" panose="05000000000000000000" pitchFamily="2" charset="2"/>
              <a:buChar char="§"/>
            </a:pPr>
            <a:r>
              <a:rPr lang="en-US" dirty="0"/>
              <a:t>On-Board Charger with Power Cord</a:t>
            </a:r>
          </a:p>
          <a:p>
            <a:pPr marL="169863" indent="-169863">
              <a:buClr>
                <a:srgbClr val="009AC7"/>
              </a:buClr>
              <a:buFont typeface="Wingdings" panose="05000000000000000000" pitchFamily="2" charset="2"/>
              <a:buChar char="§"/>
            </a:pPr>
            <a:r>
              <a:rPr lang="en-US" dirty="0"/>
              <a:t>Closed Machine Venting for Battery Charging</a:t>
            </a:r>
          </a:p>
          <a:p>
            <a:pPr marL="169863" indent="-169863">
              <a:buClr>
                <a:srgbClr val="009AC7"/>
              </a:buClr>
              <a:buFont typeface="Wingdings" panose="05000000000000000000" pitchFamily="2" charset="2"/>
              <a:buChar char="§"/>
            </a:pPr>
            <a:r>
              <a:rPr lang="en-US" dirty="0"/>
              <a:t>LEED Qualifying Noise Levels Standard  </a:t>
            </a:r>
          </a:p>
          <a:p>
            <a:pPr marL="627063" lvl="1" indent="-169863">
              <a:buClr>
                <a:srgbClr val="009AC7"/>
              </a:buClr>
              <a:buFont typeface="Wingdings" panose="05000000000000000000" pitchFamily="2" charset="2"/>
              <a:buChar char="§"/>
            </a:pPr>
            <a:r>
              <a:rPr lang="en-US" sz="1800" dirty="0"/>
              <a:t>T600/e – &lt; 69.2 Cylindrical and 69.5 </a:t>
            </a:r>
            <a:r>
              <a:rPr lang="en-US" sz="1800" dirty="0" err="1"/>
              <a:t>dBA</a:t>
            </a:r>
            <a:r>
              <a:rPr lang="en-US" sz="1800" dirty="0"/>
              <a:t> Disk and Orbital </a:t>
            </a:r>
          </a:p>
          <a:p>
            <a:pPr marL="169863" indent="-169863">
              <a:buClr>
                <a:srgbClr val="009AC7"/>
              </a:buClr>
              <a:buFont typeface="Wingdings" panose="05000000000000000000" pitchFamily="2" charset="2"/>
              <a:buChar char="§"/>
            </a:pPr>
            <a:r>
              <a:rPr lang="en-US" dirty="0"/>
              <a:t>Console controlled water flow/down pressures</a:t>
            </a:r>
          </a:p>
          <a:p>
            <a:pPr marL="169863" indent="-169863">
              <a:buClr>
                <a:srgbClr val="009AC7"/>
              </a:buClr>
              <a:buFont typeface="Wingdings" panose="05000000000000000000" pitchFamily="2" charset="2"/>
              <a:buChar char="§"/>
            </a:pPr>
            <a:r>
              <a:rPr lang="en-US" dirty="0"/>
              <a:t>On Board Diagnostics</a:t>
            </a:r>
          </a:p>
          <a:p>
            <a:pPr marL="169863" indent="-169863">
              <a:buClr>
                <a:srgbClr val="009AC7"/>
              </a:buClr>
              <a:buFont typeface="Wingdings" panose="05000000000000000000" pitchFamily="2" charset="2"/>
              <a:buChar char="§"/>
            </a:pPr>
            <a:r>
              <a:rPr lang="en-US" dirty="0"/>
              <a:t>Variable Propel Speed Control Bail	</a:t>
            </a:r>
          </a:p>
          <a:p>
            <a:pPr marL="169863" indent="-169863">
              <a:buClr>
                <a:srgbClr val="009AC7"/>
              </a:buClr>
              <a:buFont typeface="Wingdings" panose="05000000000000000000" pitchFamily="2" charset="2"/>
              <a:buChar char="§"/>
            </a:pPr>
            <a:r>
              <a:rPr lang="en-US" dirty="0"/>
              <a:t>Cast Aluminum Squeegee Frame &amp; Scrub Decks (D/C)</a:t>
            </a:r>
          </a:p>
          <a:p>
            <a:pPr marL="169863" indent="-169863">
              <a:buClr>
                <a:srgbClr val="009AC7"/>
              </a:buClr>
              <a:buFont typeface="Wingdings" panose="05000000000000000000" pitchFamily="2" charset="2"/>
              <a:buChar char="§"/>
            </a:pPr>
            <a:r>
              <a:rPr lang="en-US" dirty="0"/>
              <a:t>11 Gauge Steel Scrub Deck (Orbital Only)	</a:t>
            </a:r>
          </a:p>
          <a:p>
            <a:pPr marL="169863" indent="-169863">
              <a:buClr>
                <a:srgbClr val="009AC7"/>
              </a:buClr>
              <a:buFont typeface="Wingdings" panose="05000000000000000000" pitchFamily="2" charset="2"/>
              <a:buChar char="§"/>
            </a:pPr>
            <a:r>
              <a:rPr lang="en-US" dirty="0"/>
              <a:t>Down Pressures &amp; Solution Flows</a:t>
            </a:r>
          </a:p>
          <a:p>
            <a:pPr marL="627063" lvl="1" indent="-169863">
              <a:buClr>
                <a:srgbClr val="009AC7"/>
              </a:buClr>
              <a:buFont typeface="Wingdings" panose="05000000000000000000" pitchFamily="2" charset="2"/>
              <a:buChar char="§"/>
            </a:pPr>
            <a:r>
              <a:rPr lang="en-US" sz="1800" dirty="0"/>
              <a:t>T600 – 3 std. down pressure settings, 4 water flow settings</a:t>
            </a:r>
          </a:p>
          <a:p>
            <a:pPr marL="627063" lvl="1" indent="-169863">
              <a:buClr>
                <a:srgbClr val="009AC7"/>
              </a:buClr>
              <a:buFont typeface="Wingdings" panose="05000000000000000000" pitchFamily="2" charset="2"/>
              <a:buChar char="§"/>
            </a:pPr>
            <a:r>
              <a:rPr lang="en-US" sz="1800" dirty="0"/>
              <a:t>T600e – 2 std. down pressure settings, 4 water flow settings</a:t>
            </a:r>
            <a:endParaRPr lang="en-US" dirty="0"/>
          </a:p>
          <a:p>
            <a:pPr marL="169863" indent="-169863">
              <a:buClr>
                <a:srgbClr val="009AC7"/>
              </a:buClr>
              <a:buFont typeface="Wingdings" panose="05000000000000000000" pitchFamily="2" charset="2"/>
              <a:buChar char="§"/>
            </a:pPr>
            <a:r>
              <a:rPr lang="en-US" dirty="0"/>
              <a:t>Rear Water Fill </a:t>
            </a:r>
            <a:r>
              <a:rPr lang="en-US"/>
              <a:t>Port </a:t>
            </a:r>
            <a:endParaRPr lang="en-US" dirty="0"/>
          </a:p>
          <a:p>
            <a:pPr marL="169863" indent="-169863">
              <a:buClr>
                <a:srgbClr val="009AC7"/>
              </a:buClr>
              <a:buFont typeface="Wingdings" panose="05000000000000000000" pitchFamily="2" charset="2"/>
              <a:buChar char="§"/>
            </a:pPr>
            <a:r>
              <a:rPr lang="en-US" dirty="0"/>
              <a:t>Automatic when engaging propel </a:t>
            </a:r>
            <a:r>
              <a:rPr lang="en-US" b="1" dirty="0"/>
              <a:t>variable</a:t>
            </a:r>
            <a:r>
              <a:rPr lang="en-US" dirty="0"/>
              <a:t> bail: </a:t>
            </a:r>
          </a:p>
          <a:p>
            <a:pPr marL="627063" lvl="1" indent="-169863">
              <a:buClr>
                <a:srgbClr val="009AC7"/>
              </a:buClr>
              <a:buFont typeface="Wingdings" panose="05000000000000000000" pitchFamily="2" charset="2"/>
              <a:buChar char="§"/>
            </a:pPr>
            <a:r>
              <a:rPr lang="en-US" sz="1800" dirty="0"/>
              <a:t>Water On / Off</a:t>
            </a:r>
            <a:r>
              <a:rPr lang="en-US" dirty="0"/>
              <a:t> </a:t>
            </a:r>
            <a:r>
              <a:rPr lang="en-US" sz="1800" dirty="0"/>
              <a:t>and Brush On / Off</a:t>
            </a:r>
          </a:p>
          <a:p>
            <a:pPr marL="627063" lvl="1" indent="-169863">
              <a:buClr>
                <a:srgbClr val="009AC7"/>
              </a:buClr>
              <a:buFont typeface="Wingdings" panose="05000000000000000000" pitchFamily="2" charset="2"/>
              <a:buChar char="§"/>
            </a:pPr>
            <a:r>
              <a:rPr lang="en-US" sz="1800" dirty="0"/>
              <a:t>Brush Shutoff at 80% Discharge</a:t>
            </a:r>
          </a:p>
          <a:p>
            <a:pPr marL="169863" indent="-169863">
              <a:buClr>
                <a:srgbClr val="009AC7"/>
              </a:buClr>
              <a:buFont typeface="Wingdings" panose="05000000000000000000" pitchFamily="2" charset="2"/>
              <a:buChar char="§"/>
            </a:pPr>
            <a:r>
              <a:rPr lang="en-US" dirty="0"/>
              <a:t>Excellent Ergonomic Controls Design</a:t>
            </a:r>
          </a:p>
          <a:p>
            <a:pPr marL="169863" indent="-169863">
              <a:buClr>
                <a:srgbClr val="009AC7"/>
              </a:buClr>
              <a:buFont typeface="Wingdings" panose="05000000000000000000" pitchFamily="2" charset="2"/>
              <a:buChar char="§"/>
            </a:pPr>
            <a:r>
              <a:rPr lang="en-US" dirty="0"/>
              <a:t>Yellow Maintenance Touch Points</a:t>
            </a:r>
          </a:p>
          <a:p>
            <a:pPr marL="169863" indent="-169863">
              <a:buClr>
                <a:srgbClr val="009AC7"/>
              </a:buClr>
              <a:buFont typeface="Wingdings" panose="05000000000000000000" pitchFamily="2" charset="2"/>
              <a:buChar char="§"/>
            </a:pPr>
            <a:r>
              <a:rPr lang="en-US" dirty="0"/>
              <a:t>Battery Compartment Drain Hose</a:t>
            </a:r>
          </a:p>
          <a:p>
            <a:pPr marL="169863" indent="-169863">
              <a:buClr>
                <a:srgbClr val="009AC7"/>
              </a:buClr>
              <a:buFont typeface="Wingdings" panose="05000000000000000000" pitchFamily="2" charset="2"/>
              <a:buChar char="§"/>
            </a:pPr>
            <a:r>
              <a:rPr lang="en-US" dirty="0"/>
              <a:t>Emergency Stop Button</a:t>
            </a:r>
          </a:p>
          <a:p>
            <a:pPr marL="169863" indent="-169863">
              <a:buClr>
                <a:srgbClr val="009AC7"/>
              </a:buClr>
              <a:buFont typeface="Wingdings" panose="05000000000000000000" pitchFamily="2" charset="2"/>
              <a:buChar char="§"/>
            </a:pPr>
            <a:r>
              <a:rPr lang="en-US" dirty="0"/>
              <a:t>Key Switch for Safety</a:t>
            </a:r>
          </a:p>
          <a:p>
            <a:pPr marL="169863" indent="-169863">
              <a:buClr>
                <a:srgbClr val="009AC7"/>
              </a:buClr>
              <a:buFont typeface="Wingdings" panose="05000000000000000000" pitchFamily="2" charset="2"/>
              <a:buChar char="§"/>
            </a:pPr>
            <a:r>
              <a:rPr lang="en-US" dirty="0"/>
              <a:t>Rugged Polyethylene Rotomold Tank Construction</a:t>
            </a:r>
          </a:p>
          <a:p>
            <a:pPr marL="169863" indent="-169863">
              <a:buClr>
                <a:srgbClr val="009AC7"/>
              </a:buClr>
              <a:buFont typeface="Wingdings" panose="05000000000000000000" pitchFamily="2" charset="2"/>
              <a:buChar char="§"/>
            </a:pPr>
            <a:r>
              <a:rPr lang="en-US" dirty="0"/>
              <a:t>Black Non-Marking Polyurethane Tires</a:t>
            </a:r>
          </a:p>
          <a:p>
            <a:pPr marL="169863" indent="-169863">
              <a:buClr>
                <a:srgbClr val="009AC7"/>
              </a:buClr>
              <a:buFont typeface="Wingdings" panose="05000000000000000000" pitchFamily="2" charset="2"/>
              <a:buChar char="§"/>
            </a:pPr>
            <a:r>
              <a:rPr lang="en-US" dirty="0" err="1"/>
              <a:t>Insta</a:t>
            </a:r>
            <a:r>
              <a:rPr lang="en-US" dirty="0"/>
              <a:t>-Fit™ No-Tool Pad Driver &amp; Brush Attachment (Disk units)</a:t>
            </a:r>
          </a:p>
          <a:p>
            <a:pPr marL="169863" indent="-169863">
              <a:buClr>
                <a:srgbClr val="009AC7"/>
              </a:buClr>
              <a:buFont typeface="Wingdings" panose="05000000000000000000" pitchFamily="2" charset="2"/>
              <a:buChar char="§"/>
            </a:pPr>
            <a:endParaRPr lang="en-US" dirty="0"/>
          </a:p>
        </p:txBody>
      </p:sp>
      <p:sp>
        <p:nvSpPr>
          <p:cNvPr id="10" name="Content Placeholder 2"/>
          <p:cNvSpPr txBox="1">
            <a:spLocks/>
          </p:cNvSpPr>
          <p:nvPr/>
        </p:nvSpPr>
        <p:spPr bwMode="auto">
          <a:xfrm>
            <a:off x="4622796" y="1783296"/>
            <a:ext cx="4343401" cy="2290986"/>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normAutofit/>
          </a:bodyPr>
          <a:lstStyle>
            <a:lvl1pPr marL="0" indent="0" algn="l" rtl="0" eaLnBrk="0" fontAlgn="base" hangingPunct="0">
              <a:spcBef>
                <a:spcPct val="20000"/>
              </a:spcBef>
              <a:spcAft>
                <a:spcPct val="0"/>
              </a:spcAft>
              <a:buFontTx/>
              <a:buNone/>
              <a:defRPr sz="1800" kern="1200">
                <a:solidFill>
                  <a:schemeClr val="tx1"/>
                </a:solidFill>
                <a:latin typeface="Arial" pitchFamily="34" charset="0"/>
                <a:ea typeface="+mn-ea"/>
                <a:cs typeface="Arial" pitchFamily="34" charset="0"/>
              </a:defRPr>
            </a:lvl1pPr>
            <a:lvl2pPr marL="457200" indent="0" algn="l" rtl="0" eaLnBrk="0" fontAlgn="base" hangingPunct="0">
              <a:spcBef>
                <a:spcPct val="20000"/>
              </a:spcBef>
              <a:spcAft>
                <a:spcPct val="0"/>
              </a:spcAft>
              <a:buFontTx/>
              <a:buNone/>
              <a:defRPr sz="1200" kern="1200">
                <a:solidFill>
                  <a:schemeClr val="tx1"/>
                </a:solidFill>
                <a:latin typeface="Arial" pitchFamily="34" charset="0"/>
                <a:ea typeface="+mn-ea"/>
                <a:cs typeface="Arial" pitchFamily="34" charset="0"/>
              </a:defRPr>
            </a:lvl2pPr>
            <a:lvl3pPr marL="914400" indent="0" algn="l" rtl="0" eaLnBrk="0" fontAlgn="base" hangingPunct="0">
              <a:spcBef>
                <a:spcPct val="20000"/>
              </a:spcBef>
              <a:spcAft>
                <a:spcPct val="0"/>
              </a:spcAft>
              <a:buFontTx/>
              <a:buNone/>
              <a:defRPr sz="1200" kern="1200">
                <a:solidFill>
                  <a:schemeClr val="tx1"/>
                </a:solidFill>
                <a:latin typeface="Arial" pitchFamily="34" charset="0"/>
                <a:ea typeface="+mn-ea"/>
                <a:cs typeface="Arial" pitchFamily="34" charset="0"/>
              </a:defRPr>
            </a:lvl3pPr>
            <a:lvl4pPr marL="1371600" indent="0" algn="l" rtl="0" eaLnBrk="0" fontAlgn="base" hangingPunct="0">
              <a:spcBef>
                <a:spcPct val="20000"/>
              </a:spcBef>
              <a:spcAft>
                <a:spcPct val="0"/>
              </a:spcAft>
              <a:buFontTx/>
              <a:buNone/>
              <a:defRPr sz="1200" kern="1200">
                <a:solidFill>
                  <a:schemeClr val="tx1"/>
                </a:solidFill>
                <a:latin typeface="Arial" pitchFamily="34" charset="0"/>
                <a:ea typeface="+mn-ea"/>
                <a:cs typeface="Arial" pitchFamily="34" charset="0"/>
              </a:defRPr>
            </a:lvl4pPr>
            <a:lvl5pPr marL="1828800" indent="0" algn="l" rtl="0" eaLnBrk="0" fontAlgn="base" hangingPunct="0">
              <a:spcBef>
                <a:spcPct val="20000"/>
              </a:spcBef>
              <a:spcAft>
                <a:spcPct val="0"/>
              </a:spcAft>
              <a:buFontTx/>
              <a:buNone/>
              <a:defRPr sz="12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69863" indent="-169863">
              <a:buClr>
                <a:srgbClr val="009AC7"/>
              </a:buClr>
              <a:buFont typeface="Wingdings" panose="05000000000000000000" pitchFamily="2" charset="2"/>
              <a:buChar char="§"/>
            </a:pPr>
            <a:r>
              <a:rPr lang="en-US" sz="900" dirty="0"/>
              <a:t>No-Tool Squeegee Change</a:t>
            </a:r>
          </a:p>
          <a:p>
            <a:pPr marL="169863" indent="-169863">
              <a:buClr>
                <a:srgbClr val="009AC7"/>
              </a:buClr>
              <a:buFont typeface="Wingdings" panose="05000000000000000000" pitchFamily="2" charset="2"/>
              <a:buChar char="§"/>
            </a:pPr>
            <a:r>
              <a:rPr lang="en-US" sz="900" dirty="0"/>
              <a:t>Breakaway Squeegee Design w/ Integrated P-Trap</a:t>
            </a:r>
          </a:p>
          <a:p>
            <a:pPr marL="169863" indent="-169863">
              <a:buClr>
                <a:srgbClr val="009AC7"/>
              </a:buClr>
              <a:buFont typeface="Wingdings" panose="05000000000000000000" pitchFamily="2" charset="2"/>
              <a:buChar char="§"/>
            </a:pPr>
            <a:r>
              <a:rPr lang="en-US" sz="900" dirty="0"/>
              <a:t>Factory Set Squeegee Assembly for Maximum Recovery</a:t>
            </a:r>
          </a:p>
          <a:p>
            <a:pPr marL="627063" lvl="1" indent="-169863">
              <a:buClr>
                <a:srgbClr val="009AC7"/>
              </a:buClr>
              <a:buFont typeface="Wingdings" panose="05000000000000000000" pitchFamily="2" charset="2"/>
              <a:buChar char="§"/>
            </a:pPr>
            <a:r>
              <a:rPr lang="en-US" sz="900" dirty="0"/>
              <a:t>Can be adjusted if needed with tools</a:t>
            </a:r>
          </a:p>
          <a:p>
            <a:pPr marL="169863" indent="-169863">
              <a:buClr>
                <a:srgbClr val="009AC7"/>
              </a:buClr>
              <a:buFont typeface="Wingdings" panose="05000000000000000000" pitchFamily="2" charset="2"/>
              <a:buChar char="§"/>
            </a:pPr>
            <a:r>
              <a:rPr lang="en-US" sz="900" dirty="0" err="1"/>
              <a:t>Linatex</a:t>
            </a:r>
            <a:r>
              <a:rPr lang="en-US" sz="900" dirty="0"/>
              <a:t> Squeegee Blades with Tool-less Replacement</a:t>
            </a:r>
          </a:p>
          <a:p>
            <a:pPr marL="169863" indent="-169863">
              <a:buClr>
                <a:srgbClr val="009AC7"/>
              </a:buClr>
              <a:buFont typeface="Wingdings" panose="05000000000000000000" pitchFamily="2" charset="2"/>
              <a:buChar char="§"/>
            </a:pPr>
            <a:r>
              <a:rPr lang="en-US" sz="900" dirty="0"/>
              <a:t>Includes Standard Pad Drivers or Scrubbing Brushes </a:t>
            </a:r>
          </a:p>
          <a:p>
            <a:pPr marL="169863" indent="-169863">
              <a:buClr>
                <a:srgbClr val="009AC7"/>
              </a:buClr>
              <a:buFont typeface="Wingdings" panose="05000000000000000000" pitchFamily="2" charset="2"/>
              <a:buChar char="§"/>
            </a:pPr>
            <a:r>
              <a:rPr lang="en-US" sz="900" dirty="0"/>
              <a:t>User-Serviceable Solution Filter Bowl</a:t>
            </a:r>
          </a:p>
          <a:p>
            <a:pPr marL="169863" indent="-169863">
              <a:buClr>
                <a:srgbClr val="009AC7"/>
              </a:buClr>
              <a:buFont typeface="Wingdings" panose="05000000000000000000" pitchFamily="2" charset="2"/>
              <a:buChar char="§"/>
            </a:pPr>
            <a:r>
              <a:rPr lang="en-US" sz="900" dirty="0"/>
              <a:t>Free Floating Head Skirt – no adjustment required (disk)</a:t>
            </a:r>
          </a:p>
          <a:p>
            <a:pPr marL="169863" indent="-169863">
              <a:buClr>
                <a:srgbClr val="009AC7"/>
              </a:buClr>
              <a:buFont typeface="Wingdings" panose="05000000000000000000" pitchFamily="2" charset="2"/>
              <a:buChar char="§"/>
            </a:pPr>
            <a:r>
              <a:rPr lang="en-US" sz="900" dirty="0"/>
              <a:t>Hour Meter</a:t>
            </a:r>
          </a:p>
          <a:p>
            <a:pPr marL="169863" indent="-169863">
              <a:buClr>
                <a:srgbClr val="009AC7"/>
              </a:buClr>
              <a:buFont typeface="Wingdings" panose="05000000000000000000" pitchFamily="2" charset="2"/>
              <a:buChar char="§"/>
            </a:pPr>
            <a:r>
              <a:rPr lang="en-US" sz="900" dirty="0"/>
              <a:t>Operators Manual</a:t>
            </a:r>
          </a:p>
          <a:p>
            <a:pPr marL="169863" indent="-169863">
              <a:buClr>
                <a:srgbClr val="009AC7"/>
              </a:buClr>
              <a:buFont typeface="Wingdings" panose="05000000000000000000" pitchFamily="2" charset="2"/>
              <a:buChar char="§"/>
            </a:pPr>
            <a:r>
              <a:rPr lang="en-US" sz="900" dirty="0"/>
              <a:t>Maintenance Wall Chart</a:t>
            </a:r>
          </a:p>
          <a:p>
            <a:pPr marL="169863" indent="-169863">
              <a:buClr>
                <a:srgbClr val="009AC7"/>
              </a:buClr>
              <a:buFont typeface="Wingdings" panose="05000000000000000000" pitchFamily="2" charset="2"/>
              <a:buChar char="§"/>
            </a:pPr>
            <a:r>
              <a:rPr lang="en-US" sz="900" dirty="0"/>
              <a:t>Jacking Points/Shipping Tie Downs</a:t>
            </a:r>
          </a:p>
          <a:p>
            <a:pPr marL="169863" indent="-169863">
              <a:buClr>
                <a:srgbClr val="009AC7"/>
              </a:buClr>
              <a:buFont typeface="Wingdings" panose="05000000000000000000" pitchFamily="2" charset="2"/>
              <a:buChar char="§"/>
            </a:pPr>
            <a:r>
              <a:rPr lang="en-US" sz="900" dirty="0"/>
              <a:t>Sealed Electrical Connectors in Key Areas</a:t>
            </a:r>
          </a:p>
        </p:txBody>
      </p:sp>
      <p:sp>
        <p:nvSpPr>
          <p:cNvPr id="11" name="Content Placeholder 2"/>
          <p:cNvSpPr txBox="1">
            <a:spLocks/>
          </p:cNvSpPr>
          <p:nvPr/>
        </p:nvSpPr>
        <p:spPr bwMode="auto">
          <a:xfrm>
            <a:off x="4622796" y="4437331"/>
            <a:ext cx="4343401" cy="1667139"/>
          </a:xfrm>
          <a:prstGeom prst="rect">
            <a:avLst/>
          </a:prstGeo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normAutofit/>
          </a:bodyPr>
          <a:lstStyle>
            <a:lvl1pPr marL="0" indent="0" algn="l" rtl="0" eaLnBrk="0" fontAlgn="base" hangingPunct="0">
              <a:spcBef>
                <a:spcPct val="20000"/>
              </a:spcBef>
              <a:spcAft>
                <a:spcPct val="0"/>
              </a:spcAft>
              <a:buFontTx/>
              <a:buNone/>
              <a:defRPr sz="1800" kern="1200">
                <a:solidFill>
                  <a:schemeClr val="tx1"/>
                </a:solidFill>
                <a:latin typeface="Arial" pitchFamily="34" charset="0"/>
                <a:ea typeface="+mn-ea"/>
                <a:cs typeface="Arial" pitchFamily="34" charset="0"/>
              </a:defRPr>
            </a:lvl1pPr>
            <a:lvl2pPr marL="457200" indent="0" algn="l" rtl="0" eaLnBrk="0" fontAlgn="base" hangingPunct="0">
              <a:spcBef>
                <a:spcPct val="20000"/>
              </a:spcBef>
              <a:spcAft>
                <a:spcPct val="0"/>
              </a:spcAft>
              <a:buFontTx/>
              <a:buNone/>
              <a:defRPr sz="1200" kern="1200">
                <a:solidFill>
                  <a:schemeClr val="tx1"/>
                </a:solidFill>
                <a:latin typeface="Arial" pitchFamily="34" charset="0"/>
                <a:ea typeface="+mn-ea"/>
                <a:cs typeface="Arial" pitchFamily="34" charset="0"/>
              </a:defRPr>
            </a:lvl2pPr>
            <a:lvl3pPr marL="914400" indent="0" algn="l" rtl="0" eaLnBrk="0" fontAlgn="base" hangingPunct="0">
              <a:spcBef>
                <a:spcPct val="20000"/>
              </a:spcBef>
              <a:spcAft>
                <a:spcPct val="0"/>
              </a:spcAft>
              <a:buFontTx/>
              <a:buNone/>
              <a:defRPr sz="1200" kern="1200">
                <a:solidFill>
                  <a:schemeClr val="tx1"/>
                </a:solidFill>
                <a:latin typeface="Arial" pitchFamily="34" charset="0"/>
                <a:ea typeface="+mn-ea"/>
                <a:cs typeface="Arial" pitchFamily="34" charset="0"/>
              </a:defRPr>
            </a:lvl3pPr>
            <a:lvl4pPr marL="1371600" indent="0" algn="l" rtl="0" eaLnBrk="0" fontAlgn="base" hangingPunct="0">
              <a:spcBef>
                <a:spcPct val="20000"/>
              </a:spcBef>
              <a:spcAft>
                <a:spcPct val="0"/>
              </a:spcAft>
              <a:buFontTx/>
              <a:buNone/>
              <a:defRPr sz="1200" kern="1200">
                <a:solidFill>
                  <a:schemeClr val="tx1"/>
                </a:solidFill>
                <a:latin typeface="Arial" pitchFamily="34" charset="0"/>
                <a:ea typeface="+mn-ea"/>
                <a:cs typeface="Arial" pitchFamily="34" charset="0"/>
              </a:defRPr>
            </a:lvl4pPr>
            <a:lvl5pPr marL="1828800" indent="0" algn="l" rtl="0" eaLnBrk="0" fontAlgn="base" hangingPunct="0">
              <a:spcBef>
                <a:spcPct val="20000"/>
              </a:spcBef>
              <a:spcAft>
                <a:spcPct val="0"/>
              </a:spcAft>
              <a:buFontTx/>
              <a:buNone/>
              <a:defRPr sz="12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Clr>
                <a:srgbClr val="009AC7"/>
              </a:buClr>
            </a:pPr>
            <a:r>
              <a:rPr lang="en-US" sz="1400" b="1" dirty="0"/>
              <a:t>T600 ONLY STANDARD FEATURES</a:t>
            </a:r>
            <a:endParaRPr lang="en-US" sz="1400" dirty="0"/>
          </a:p>
          <a:p>
            <a:pPr marL="169863" indent="-169863">
              <a:buClr>
                <a:srgbClr val="009AC7"/>
              </a:buClr>
              <a:buFont typeface="Wingdings" panose="05000000000000000000" pitchFamily="2" charset="2"/>
              <a:buChar char="§"/>
            </a:pPr>
            <a:r>
              <a:rPr lang="en-US" sz="1000" dirty="0"/>
              <a:t>Pro-Membrane™ Control Panel w/ 3 Zone Settings™ 	</a:t>
            </a:r>
          </a:p>
          <a:p>
            <a:pPr marL="169863" indent="-169863">
              <a:buClr>
                <a:srgbClr val="009AC7"/>
              </a:buClr>
              <a:buFont typeface="Wingdings" panose="05000000000000000000" pitchFamily="2" charset="2"/>
              <a:buChar char="§"/>
            </a:pPr>
            <a:r>
              <a:rPr lang="en-US" sz="1000" dirty="0"/>
              <a:t>Supervisor QA Controls™ settings (Lock Out Features)</a:t>
            </a:r>
          </a:p>
          <a:p>
            <a:pPr marL="169863" indent="-169863">
              <a:buClr>
                <a:srgbClr val="009AC7"/>
              </a:buClr>
              <a:buFont typeface="Wingdings" panose="05000000000000000000" pitchFamily="2" charset="2"/>
              <a:buChar char="§"/>
            </a:pPr>
            <a:r>
              <a:rPr lang="en-US" sz="1000" dirty="0"/>
              <a:t>Quiet-Mode™ (Lowers to 62.2 </a:t>
            </a:r>
            <a:r>
              <a:rPr lang="en-US" sz="1000" dirty="0" err="1"/>
              <a:t>dBA</a:t>
            </a:r>
            <a:r>
              <a:rPr lang="en-US" sz="1000" dirty="0"/>
              <a:t>; extends run-time)	</a:t>
            </a:r>
          </a:p>
          <a:p>
            <a:pPr marL="169863" indent="-169863">
              <a:buClr>
                <a:srgbClr val="009AC7"/>
              </a:buClr>
              <a:buFont typeface="Wingdings" panose="05000000000000000000" pitchFamily="2" charset="2"/>
              <a:buChar char="§"/>
            </a:pPr>
            <a:r>
              <a:rPr lang="en-US" sz="1000" dirty="0"/>
              <a:t>Auto Fill</a:t>
            </a:r>
          </a:p>
          <a:p>
            <a:pPr marL="169863" indent="-169863">
              <a:buClr>
                <a:srgbClr val="009AC7"/>
              </a:buClr>
              <a:buFont typeface="Wingdings" panose="05000000000000000000" pitchFamily="2" charset="2"/>
              <a:buChar char="§"/>
            </a:pPr>
            <a:r>
              <a:rPr lang="en-US" sz="1000" dirty="0"/>
              <a:t>Integrated Heat Sink for Electronics Protection</a:t>
            </a:r>
          </a:p>
          <a:p>
            <a:pPr marL="169863" indent="-169863">
              <a:buClr>
                <a:srgbClr val="009AC7"/>
              </a:buClr>
              <a:buFont typeface="Wingdings" panose="05000000000000000000" pitchFamily="2" charset="2"/>
              <a:buChar char="§"/>
            </a:pPr>
            <a:r>
              <a:rPr lang="en-US" sz="1000" dirty="0"/>
              <a:t>Disk scrub motors 1.0 HP/.75 kW, &amp; 300 RPM</a:t>
            </a:r>
          </a:p>
        </p:txBody>
      </p:sp>
      <p:sp>
        <p:nvSpPr>
          <p:cNvPr id="9" name="Slide Number Placeholder 5"/>
          <p:cNvSpPr txBox="1">
            <a:spLocks/>
          </p:cNvSpPr>
          <p:nvPr/>
        </p:nvSpPr>
        <p:spPr>
          <a:xfrm>
            <a:off x="3508639" y="6573788"/>
            <a:ext cx="2133600" cy="288925"/>
          </a:xfrm>
          <a:prstGeom prst="rect">
            <a:avLst/>
          </a:prstGeom>
          <a:ln>
            <a:noFill/>
          </a:ln>
        </p:spPr>
        <p:txBody>
          <a:bodyPr vert="horz" wrap="square" lIns="91440" tIns="45720" rIns="91440" bIns="45720" numCol="1" anchor="ctr" anchorCtr="0" compatLnSpc="1">
            <a:prstTxWarp prst="textNoShape">
              <a:avLst/>
            </a:prstTxWarp>
          </a:bodyPr>
          <a:lstStyle>
            <a:defPPr>
              <a:defRPr lang="en-US"/>
            </a:defPPr>
            <a:lvl1pPr algn="r" rtl="0" eaLnBrk="1" fontAlgn="base" hangingPunct="1">
              <a:spcBef>
                <a:spcPct val="0"/>
              </a:spcBef>
              <a:spcAft>
                <a:spcPct val="0"/>
              </a:spcAft>
              <a:defRPr sz="700" kern="1200">
                <a:solidFill>
                  <a:srgbClr val="898989"/>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lgn="ctr">
              <a:defRPr/>
            </a:pPr>
            <a:r>
              <a:rPr lang="en-US" altLang="en-US" sz="900" b="1" dirty="0">
                <a:solidFill>
                  <a:srgbClr val="FF0000"/>
                </a:solidFill>
              </a:rPr>
              <a:t>Confidential. Do not distribute.</a:t>
            </a:r>
          </a:p>
        </p:txBody>
      </p:sp>
      <p:sp>
        <p:nvSpPr>
          <p:cNvPr id="5" name="Slide Number Placeholder 4"/>
          <p:cNvSpPr>
            <a:spLocks noGrp="1"/>
          </p:cNvSpPr>
          <p:nvPr>
            <p:ph type="sldNum" sz="quarter" idx="12"/>
          </p:nvPr>
        </p:nvSpPr>
        <p:spPr/>
        <p:txBody>
          <a:bodyPr/>
          <a:lstStyle/>
          <a:p>
            <a:pPr>
              <a:defRPr/>
            </a:pPr>
            <a:fld id="{B1A9683B-B112-4496-A737-3130FD58388C}" type="slidenum">
              <a:rPr lang="en-US" altLang="en-US" smtClean="0"/>
              <a:pPr>
                <a:defRPr/>
              </a:pPr>
              <a:t>7</a:t>
            </a:fld>
            <a:endParaRPr lang="en-US" altLang="en-US" dirty="0"/>
          </a:p>
        </p:txBody>
      </p:sp>
      <p:sp>
        <p:nvSpPr>
          <p:cNvPr id="12" name="Date Placeholder 3"/>
          <p:cNvSpPr>
            <a:spLocks noGrp="1"/>
          </p:cNvSpPr>
          <p:nvPr>
            <p:ph type="dt" sz="half" idx="10"/>
          </p:nvPr>
        </p:nvSpPr>
        <p:spPr>
          <a:xfrm>
            <a:off x="80128" y="6572381"/>
            <a:ext cx="2133600" cy="288925"/>
          </a:xfrm>
        </p:spPr>
        <p:txBody>
          <a:bodyPr/>
          <a:lstStyle/>
          <a:p>
            <a:pPr>
              <a:defRPr/>
            </a:pPr>
            <a:r>
              <a:rPr lang="en-US" dirty="0"/>
              <a:t>©2018  The Tennant Company  Rev. Feb 2018</a:t>
            </a:r>
          </a:p>
        </p:txBody>
      </p:sp>
    </p:spTree>
    <p:extLst>
      <p:ext uri="{BB962C8B-B14F-4D97-AF65-F5344CB8AC3E}">
        <p14:creationId xmlns:p14="http://schemas.microsoft.com/office/powerpoint/2010/main" val="41013304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2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51800" y="4977581"/>
            <a:ext cx="2392200" cy="1594800"/>
          </a:xfrm>
          <a:prstGeom prst="rect">
            <a:avLst/>
          </a:prstGeom>
        </p:spPr>
      </p:pic>
      <p:sp>
        <p:nvSpPr>
          <p:cNvPr id="4099" name="Title 1"/>
          <p:cNvSpPr>
            <a:spLocks noGrp="1"/>
          </p:cNvSpPr>
          <p:nvPr>
            <p:ph type="title"/>
          </p:nvPr>
        </p:nvSpPr>
        <p:spPr>
          <a:xfrm>
            <a:off x="457199" y="894293"/>
            <a:ext cx="8466667" cy="685800"/>
          </a:xfrm>
        </p:spPr>
        <p:txBody>
          <a:bodyPr>
            <a:normAutofit/>
          </a:bodyPr>
          <a:lstStyle/>
          <a:p>
            <a:pPr eaLnBrk="1" hangingPunct="1"/>
            <a:r>
              <a:rPr lang="en-US" altLang="en-US" dirty="0"/>
              <a:t>Machine Options</a:t>
            </a:r>
          </a:p>
        </p:txBody>
      </p:sp>
      <p:sp>
        <p:nvSpPr>
          <p:cNvPr id="7" name="Content Placeholder 2"/>
          <p:cNvSpPr txBox="1">
            <a:spLocks/>
          </p:cNvSpPr>
          <p:nvPr/>
        </p:nvSpPr>
        <p:spPr bwMode="auto">
          <a:xfrm>
            <a:off x="303894" y="1780946"/>
            <a:ext cx="6249306" cy="2319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fontScale="85000" lnSpcReduction="20000"/>
          </a:bodyPr>
          <a:lstStyle>
            <a:lvl1pPr marL="0" indent="0" algn="l" rtl="0" eaLnBrk="0" fontAlgn="base" hangingPunct="0">
              <a:spcBef>
                <a:spcPct val="20000"/>
              </a:spcBef>
              <a:spcAft>
                <a:spcPct val="0"/>
              </a:spcAft>
              <a:buFontTx/>
              <a:buNone/>
              <a:defRPr sz="1800" kern="1200">
                <a:solidFill>
                  <a:schemeClr val="tx1"/>
                </a:solidFill>
                <a:latin typeface="Arial" pitchFamily="34" charset="0"/>
                <a:ea typeface="+mn-ea"/>
                <a:cs typeface="Arial" pitchFamily="34" charset="0"/>
              </a:defRPr>
            </a:lvl1pPr>
            <a:lvl2pPr marL="457200" indent="0" algn="l" rtl="0" eaLnBrk="0" fontAlgn="base" hangingPunct="0">
              <a:spcBef>
                <a:spcPct val="20000"/>
              </a:spcBef>
              <a:spcAft>
                <a:spcPct val="0"/>
              </a:spcAft>
              <a:buFontTx/>
              <a:buNone/>
              <a:defRPr sz="1200" kern="1200">
                <a:solidFill>
                  <a:schemeClr val="tx1"/>
                </a:solidFill>
                <a:latin typeface="Arial" pitchFamily="34" charset="0"/>
                <a:ea typeface="+mn-ea"/>
                <a:cs typeface="Arial" pitchFamily="34" charset="0"/>
              </a:defRPr>
            </a:lvl2pPr>
            <a:lvl3pPr marL="914400" indent="0" algn="l" rtl="0" eaLnBrk="0" fontAlgn="base" hangingPunct="0">
              <a:spcBef>
                <a:spcPct val="20000"/>
              </a:spcBef>
              <a:spcAft>
                <a:spcPct val="0"/>
              </a:spcAft>
              <a:buFontTx/>
              <a:buNone/>
              <a:defRPr sz="1200" kern="1200">
                <a:solidFill>
                  <a:schemeClr val="tx1"/>
                </a:solidFill>
                <a:latin typeface="Arial" pitchFamily="34" charset="0"/>
                <a:ea typeface="+mn-ea"/>
                <a:cs typeface="Arial" pitchFamily="34" charset="0"/>
              </a:defRPr>
            </a:lvl3pPr>
            <a:lvl4pPr marL="1371600" indent="0" algn="l" rtl="0" eaLnBrk="0" fontAlgn="base" hangingPunct="0">
              <a:spcBef>
                <a:spcPct val="20000"/>
              </a:spcBef>
              <a:spcAft>
                <a:spcPct val="0"/>
              </a:spcAft>
              <a:buFontTx/>
              <a:buNone/>
              <a:defRPr sz="1200" kern="1200">
                <a:solidFill>
                  <a:schemeClr val="tx1"/>
                </a:solidFill>
                <a:latin typeface="Arial" pitchFamily="34" charset="0"/>
                <a:ea typeface="+mn-ea"/>
                <a:cs typeface="Arial" pitchFamily="34" charset="0"/>
              </a:defRPr>
            </a:lvl4pPr>
            <a:lvl5pPr marL="1828800" indent="0" algn="l" rtl="0" eaLnBrk="0" fontAlgn="base" hangingPunct="0">
              <a:spcBef>
                <a:spcPct val="20000"/>
              </a:spcBef>
              <a:spcAft>
                <a:spcPct val="0"/>
              </a:spcAft>
              <a:buFontTx/>
              <a:buNone/>
              <a:defRPr sz="12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altLang="en-US" sz="2600" b="1" dirty="0"/>
              <a:t>T600/T600e Options</a:t>
            </a:r>
          </a:p>
          <a:p>
            <a:pPr lvl="1" indent="-169863">
              <a:buClr>
                <a:srgbClr val="009AC7"/>
              </a:buClr>
              <a:buFont typeface="Wingdings" panose="05000000000000000000" pitchFamily="2" charset="2"/>
              <a:buChar char="§"/>
              <a:defRPr/>
            </a:pPr>
            <a:r>
              <a:rPr lang="en-US" altLang="en-US" sz="1600" dirty="0"/>
              <a:t>ec-H2O </a:t>
            </a:r>
            <a:r>
              <a:rPr lang="en-US" altLang="en-US" sz="1600" dirty="0" err="1"/>
              <a:t>NanoClean</a:t>
            </a:r>
            <a:r>
              <a:rPr lang="en-US" altLang="en-US" sz="1600" baseline="30000" dirty="0"/>
              <a:t>®</a:t>
            </a:r>
            <a:r>
              <a:rPr lang="en-US" altLang="en-US" sz="1600" dirty="0"/>
              <a:t>   </a:t>
            </a:r>
          </a:p>
          <a:p>
            <a:pPr lvl="1" indent="-169863">
              <a:buClr>
                <a:srgbClr val="009AC7"/>
              </a:buClr>
              <a:buFont typeface="Wingdings" panose="05000000000000000000" pitchFamily="2" charset="2"/>
              <a:buChar char="§"/>
              <a:defRPr/>
            </a:pPr>
            <a:r>
              <a:rPr lang="en-US" altLang="en-US" sz="1600" dirty="0"/>
              <a:t>Smart-Fill™ On-Board Automatic Battery Watering (v. 2.0)</a:t>
            </a:r>
          </a:p>
          <a:p>
            <a:pPr lvl="1" indent="-169863">
              <a:buClr>
                <a:srgbClr val="009AC7"/>
              </a:buClr>
              <a:buFont typeface="Wingdings" panose="05000000000000000000" pitchFamily="2" charset="2"/>
              <a:buChar char="§"/>
              <a:defRPr/>
            </a:pPr>
            <a:r>
              <a:rPr lang="en-US" altLang="en-US" sz="1600" dirty="0"/>
              <a:t>Heavy Duty Down Pressure (800mm disk machines only) </a:t>
            </a:r>
          </a:p>
          <a:p>
            <a:pPr lvl="1" indent="-169863">
              <a:buClr>
                <a:srgbClr val="009AC7"/>
              </a:buClr>
              <a:buFont typeface="Wingdings" panose="05000000000000000000" pitchFamily="2" charset="2"/>
              <a:buChar char="§"/>
              <a:defRPr/>
            </a:pPr>
            <a:r>
              <a:rPr lang="en-US" sz="1600" dirty="0"/>
              <a:t>Specific configurations tested to UL 583 standard for Type E, noted with ETL mark</a:t>
            </a:r>
            <a:endParaRPr lang="en-US" altLang="en-US" sz="1600" dirty="0"/>
          </a:p>
          <a:p>
            <a:pPr lvl="1" indent="-169863">
              <a:buClr>
                <a:srgbClr val="009AC7"/>
              </a:buClr>
              <a:buFont typeface="Wingdings" panose="05000000000000000000" pitchFamily="2" charset="2"/>
              <a:buChar char="§"/>
              <a:defRPr/>
            </a:pPr>
            <a:r>
              <a:rPr lang="en-US" altLang="en-US" sz="1600" dirty="0"/>
              <a:t>IRIS Functionality with Battery Manager</a:t>
            </a:r>
          </a:p>
          <a:p>
            <a:pPr lvl="1" indent="-169863">
              <a:buClr>
                <a:srgbClr val="009AC7"/>
              </a:buClr>
              <a:buFont typeface="Wingdings" panose="05000000000000000000" pitchFamily="2" charset="2"/>
              <a:buChar char="§"/>
              <a:defRPr/>
            </a:pPr>
            <a:r>
              <a:rPr lang="en-US" altLang="en-US" sz="1600" dirty="0"/>
              <a:t>Polyurethane (oil resistant) Hose with Drain Flow Control Valve</a:t>
            </a:r>
          </a:p>
          <a:p>
            <a:pPr lvl="1" indent="-169863">
              <a:buClr>
                <a:srgbClr val="009AC7"/>
              </a:buClr>
              <a:buFont typeface="Wingdings" panose="05000000000000000000" pitchFamily="2" charset="2"/>
              <a:buChar char="§"/>
              <a:defRPr/>
            </a:pPr>
            <a:r>
              <a:rPr lang="en-US" altLang="en-US" sz="1600" dirty="0"/>
              <a:t>Parking Brake</a:t>
            </a:r>
          </a:p>
          <a:p>
            <a:pPr lvl="1" indent="-169863">
              <a:buClr>
                <a:srgbClr val="009AC7"/>
              </a:buClr>
              <a:buFont typeface="Wingdings" panose="05000000000000000000" pitchFamily="2" charset="2"/>
              <a:buChar char="§"/>
              <a:defRPr/>
            </a:pPr>
            <a:r>
              <a:rPr lang="en-US" altLang="en-US" sz="1600" dirty="0"/>
              <a:t>Trailer Transport Kit</a:t>
            </a:r>
          </a:p>
        </p:txBody>
      </p:sp>
      <p:sp>
        <p:nvSpPr>
          <p:cNvPr id="8" name="Content Placeholder 2"/>
          <p:cNvSpPr txBox="1">
            <a:spLocks/>
          </p:cNvSpPr>
          <p:nvPr/>
        </p:nvSpPr>
        <p:spPr bwMode="auto">
          <a:xfrm>
            <a:off x="348833" y="4177563"/>
            <a:ext cx="3729790" cy="222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fontScale="85000" lnSpcReduction="20000"/>
          </a:bodyPr>
          <a:lstStyle>
            <a:lvl1pPr marL="0" indent="0" algn="l" rtl="0" eaLnBrk="0" fontAlgn="base" hangingPunct="0">
              <a:spcBef>
                <a:spcPct val="20000"/>
              </a:spcBef>
              <a:spcAft>
                <a:spcPct val="0"/>
              </a:spcAft>
              <a:buFontTx/>
              <a:buNone/>
              <a:defRPr sz="1800" kern="1200">
                <a:solidFill>
                  <a:schemeClr val="tx1"/>
                </a:solidFill>
                <a:latin typeface="Arial" pitchFamily="34" charset="0"/>
                <a:ea typeface="+mn-ea"/>
                <a:cs typeface="Arial" pitchFamily="34" charset="0"/>
              </a:defRPr>
            </a:lvl1pPr>
            <a:lvl2pPr marL="457200" indent="0" algn="l" rtl="0" eaLnBrk="0" fontAlgn="base" hangingPunct="0">
              <a:spcBef>
                <a:spcPct val="20000"/>
              </a:spcBef>
              <a:spcAft>
                <a:spcPct val="0"/>
              </a:spcAft>
              <a:buFontTx/>
              <a:buNone/>
              <a:defRPr sz="1200" kern="1200">
                <a:solidFill>
                  <a:schemeClr val="tx1"/>
                </a:solidFill>
                <a:latin typeface="Arial" pitchFamily="34" charset="0"/>
                <a:ea typeface="+mn-ea"/>
                <a:cs typeface="Arial" pitchFamily="34" charset="0"/>
              </a:defRPr>
            </a:lvl2pPr>
            <a:lvl3pPr marL="914400" indent="0" algn="l" rtl="0" eaLnBrk="0" fontAlgn="base" hangingPunct="0">
              <a:spcBef>
                <a:spcPct val="20000"/>
              </a:spcBef>
              <a:spcAft>
                <a:spcPct val="0"/>
              </a:spcAft>
              <a:buFontTx/>
              <a:buNone/>
              <a:defRPr sz="1200" kern="1200">
                <a:solidFill>
                  <a:schemeClr val="tx1"/>
                </a:solidFill>
                <a:latin typeface="Arial" pitchFamily="34" charset="0"/>
                <a:ea typeface="+mn-ea"/>
                <a:cs typeface="Arial" pitchFamily="34" charset="0"/>
              </a:defRPr>
            </a:lvl3pPr>
            <a:lvl4pPr marL="1371600" indent="0" algn="l" rtl="0" eaLnBrk="0" fontAlgn="base" hangingPunct="0">
              <a:spcBef>
                <a:spcPct val="20000"/>
              </a:spcBef>
              <a:spcAft>
                <a:spcPct val="0"/>
              </a:spcAft>
              <a:buFontTx/>
              <a:buNone/>
              <a:defRPr sz="1200" kern="1200">
                <a:solidFill>
                  <a:schemeClr val="tx1"/>
                </a:solidFill>
                <a:latin typeface="Arial" pitchFamily="34" charset="0"/>
                <a:ea typeface="+mn-ea"/>
                <a:cs typeface="Arial" pitchFamily="34" charset="0"/>
              </a:defRPr>
            </a:lvl4pPr>
            <a:lvl5pPr marL="1828800" indent="0" algn="l" rtl="0" eaLnBrk="0" fontAlgn="base" hangingPunct="0">
              <a:spcBef>
                <a:spcPct val="20000"/>
              </a:spcBef>
              <a:spcAft>
                <a:spcPct val="0"/>
              </a:spcAft>
              <a:buFontTx/>
              <a:buNone/>
              <a:defRPr sz="12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altLang="en-US" sz="2600" b="1" dirty="0"/>
              <a:t>T600 Only Options</a:t>
            </a:r>
          </a:p>
          <a:p>
            <a:pPr lvl="1" indent="-169863">
              <a:buClr>
                <a:srgbClr val="009AC7"/>
              </a:buClr>
              <a:buFont typeface="Wingdings" panose="05000000000000000000" pitchFamily="2" charset="2"/>
              <a:buChar char="§"/>
              <a:defRPr/>
            </a:pPr>
            <a:r>
              <a:rPr lang="en-US" sz="1600" dirty="0"/>
              <a:t>Specific configurations tested to UL 583 standard for Type EE, noted with ETL mark</a:t>
            </a:r>
            <a:endParaRPr lang="en-US" altLang="en-US" sz="1600" dirty="0"/>
          </a:p>
          <a:p>
            <a:pPr lvl="1" indent="-169863">
              <a:buClr>
                <a:srgbClr val="009AC7"/>
              </a:buClr>
              <a:buFont typeface="Wingdings" panose="05000000000000000000" pitchFamily="2" charset="2"/>
              <a:buChar char="§"/>
              <a:defRPr/>
            </a:pPr>
            <a:r>
              <a:rPr lang="en-US" altLang="en-US" sz="1600" dirty="0"/>
              <a:t>Severe Environment™ Switch (requires ec-H2O NanoClean) </a:t>
            </a:r>
          </a:p>
          <a:p>
            <a:pPr lvl="1" indent="-169863">
              <a:buClr>
                <a:srgbClr val="009AC7"/>
              </a:buClr>
              <a:buFont typeface="Wingdings" panose="05000000000000000000" pitchFamily="2" charset="2"/>
              <a:buChar char="§"/>
              <a:defRPr/>
            </a:pPr>
            <a:r>
              <a:rPr lang="en-US" altLang="en-US" sz="1600" dirty="0"/>
              <a:t>Pro-Panel® LCD Screen with Tutorial Videos</a:t>
            </a:r>
          </a:p>
          <a:p>
            <a:pPr lvl="1" indent="-169863">
              <a:buClr>
                <a:srgbClr val="009AC7"/>
              </a:buClr>
              <a:buFont typeface="Wingdings" panose="05000000000000000000" pitchFamily="2" charset="2"/>
              <a:buChar char="§"/>
              <a:defRPr/>
            </a:pPr>
            <a:r>
              <a:rPr lang="en-US" altLang="en-US" sz="1600" dirty="0"/>
              <a:t>Tank Rinse-Out – Spray Nozzle w/ Hose</a:t>
            </a:r>
          </a:p>
        </p:txBody>
      </p:sp>
      <p:sp>
        <p:nvSpPr>
          <p:cNvPr id="20" name="Slide Number Placeholder 5"/>
          <p:cNvSpPr txBox="1">
            <a:spLocks/>
          </p:cNvSpPr>
          <p:nvPr/>
        </p:nvSpPr>
        <p:spPr>
          <a:xfrm>
            <a:off x="3508639" y="6573788"/>
            <a:ext cx="2133600" cy="288925"/>
          </a:xfrm>
          <a:prstGeom prst="rect">
            <a:avLst/>
          </a:prstGeom>
          <a:ln>
            <a:noFill/>
          </a:ln>
        </p:spPr>
        <p:txBody>
          <a:bodyPr vert="horz" wrap="square" lIns="91440" tIns="45720" rIns="91440" bIns="45720" numCol="1" anchor="ctr" anchorCtr="0" compatLnSpc="1">
            <a:prstTxWarp prst="textNoShape">
              <a:avLst/>
            </a:prstTxWarp>
          </a:bodyPr>
          <a:lstStyle>
            <a:defPPr>
              <a:defRPr lang="en-US"/>
            </a:defPPr>
            <a:lvl1pPr algn="r" rtl="0" eaLnBrk="1" fontAlgn="base" hangingPunct="1">
              <a:spcBef>
                <a:spcPct val="0"/>
              </a:spcBef>
              <a:spcAft>
                <a:spcPct val="0"/>
              </a:spcAft>
              <a:defRPr sz="700" kern="1200">
                <a:solidFill>
                  <a:srgbClr val="898989"/>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lgn="ctr">
              <a:defRPr/>
            </a:pPr>
            <a:r>
              <a:rPr lang="en-US" altLang="en-US" sz="900" b="1" dirty="0">
                <a:solidFill>
                  <a:srgbClr val="FF0000"/>
                </a:solidFill>
              </a:rPr>
              <a:t>Confidential. Do not distribute.</a:t>
            </a:r>
          </a:p>
        </p:txBody>
      </p:sp>
      <p:sp>
        <p:nvSpPr>
          <p:cNvPr id="5" name="Slide Number Placeholder 4"/>
          <p:cNvSpPr>
            <a:spLocks noGrp="1"/>
          </p:cNvSpPr>
          <p:nvPr>
            <p:ph type="sldNum" sz="quarter" idx="12"/>
          </p:nvPr>
        </p:nvSpPr>
        <p:spPr/>
        <p:txBody>
          <a:bodyPr/>
          <a:lstStyle/>
          <a:p>
            <a:pPr>
              <a:defRPr/>
            </a:pPr>
            <a:fld id="{B1A9683B-B112-4496-A737-3130FD58388C}" type="slidenum">
              <a:rPr lang="en-US" altLang="en-US" smtClean="0"/>
              <a:pPr>
                <a:defRPr/>
              </a:pPr>
              <a:t>8</a:t>
            </a:fld>
            <a:endParaRPr lang="en-US" altLang="en-US" dirty="0"/>
          </a:p>
        </p:txBody>
      </p:sp>
      <p:sp>
        <p:nvSpPr>
          <p:cNvPr id="21" name="Date Placeholder 3"/>
          <p:cNvSpPr>
            <a:spLocks noGrp="1"/>
          </p:cNvSpPr>
          <p:nvPr>
            <p:ph type="dt" sz="half" idx="10"/>
          </p:nvPr>
        </p:nvSpPr>
        <p:spPr>
          <a:xfrm>
            <a:off x="80128" y="6572381"/>
            <a:ext cx="2133600" cy="288925"/>
          </a:xfrm>
        </p:spPr>
        <p:txBody>
          <a:bodyPr/>
          <a:lstStyle/>
          <a:p>
            <a:pPr>
              <a:defRPr/>
            </a:pPr>
            <a:r>
              <a:rPr lang="en-US" dirty="0"/>
              <a:t>©2018  The Tennant Company  Rev. Feb 2018</a:t>
            </a:r>
          </a:p>
        </p:txBody>
      </p:sp>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348043" y="2972587"/>
            <a:ext cx="1413401" cy="1661522"/>
          </a:xfrm>
          <a:prstGeom prst="rect">
            <a:avLst/>
          </a:prstGeom>
        </p:spPr>
      </p:pic>
      <p:pic>
        <p:nvPicPr>
          <p:cNvPr id="4" name="Picture 3"/>
          <p:cNvPicPr>
            <a:picLocks noChangeAspect="1"/>
          </p:cNvPicPr>
          <p:nvPr/>
        </p:nvPicPr>
        <p:blipFill rotWithShape="1">
          <a:blip r:embed="rId5" cstate="print">
            <a:extLst>
              <a:ext uri="{28A0092B-C50C-407E-A947-70E740481C1C}">
                <a14:useLocalDpi xmlns:a14="http://schemas.microsoft.com/office/drawing/2010/main" val="0"/>
              </a:ext>
            </a:extLst>
          </a:blip>
          <a:srcRect l="5549" t="23396" b="8997"/>
          <a:stretch/>
        </p:blipFill>
        <p:spPr>
          <a:xfrm>
            <a:off x="7320630" y="1658149"/>
            <a:ext cx="1468228" cy="1236382"/>
          </a:xfrm>
          <a:prstGeom prst="rect">
            <a:avLst/>
          </a:prstGeom>
        </p:spPr>
      </p:pic>
      <p:pic>
        <p:nvPicPr>
          <p:cNvPr id="14" name="Picture 1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439254" y="5114266"/>
            <a:ext cx="2405969" cy="1448869"/>
          </a:xfrm>
          <a:prstGeom prst="rect">
            <a:avLst/>
          </a:prstGeom>
        </p:spPr>
      </p:pic>
    </p:spTree>
    <p:extLst>
      <p:ext uri="{BB962C8B-B14F-4D97-AF65-F5344CB8AC3E}">
        <p14:creationId xmlns:p14="http://schemas.microsoft.com/office/powerpoint/2010/main" val="13027667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Title 1"/>
          <p:cNvSpPr>
            <a:spLocks noGrp="1"/>
          </p:cNvSpPr>
          <p:nvPr>
            <p:ph type="title"/>
          </p:nvPr>
        </p:nvSpPr>
        <p:spPr>
          <a:xfrm>
            <a:off x="457200" y="911225"/>
            <a:ext cx="8229600" cy="685800"/>
          </a:xfrm>
        </p:spPr>
        <p:txBody>
          <a:bodyPr/>
          <a:lstStyle/>
          <a:p>
            <a:pPr eaLnBrk="1" hangingPunct="1"/>
            <a:r>
              <a:rPr lang="en-US" altLang="en-US" dirty="0"/>
              <a:t>Scrub Head</a:t>
            </a:r>
          </a:p>
        </p:txBody>
      </p:sp>
      <p:sp>
        <p:nvSpPr>
          <p:cNvPr id="4100" name="Content Placeholder 2"/>
          <p:cNvSpPr>
            <a:spLocks noGrp="1"/>
          </p:cNvSpPr>
          <p:nvPr>
            <p:ph idx="1"/>
          </p:nvPr>
        </p:nvSpPr>
        <p:spPr>
          <a:xfrm>
            <a:off x="259126" y="1597025"/>
            <a:ext cx="6242258" cy="5200469"/>
          </a:xfrm>
        </p:spPr>
        <p:txBody>
          <a:bodyPr>
            <a:normAutofit/>
          </a:bodyPr>
          <a:lstStyle/>
          <a:p>
            <a:pPr marL="166688" indent="-166688">
              <a:spcAft>
                <a:spcPts val="0"/>
              </a:spcAft>
              <a:buClr>
                <a:srgbClr val="009AC7"/>
              </a:buClr>
              <a:buFont typeface="Wingdings" panose="05000000000000000000" pitchFamily="2" charset="2"/>
              <a:buChar char="§"/>
            </a:pPr>
            <a:r>
              <a:rPr lang="en-US" sz="1600" b="1" dirty="0"/>
              <a:t>3 Disk Scrub Head Option</a:t>
            </a:r>
            <a:r>
              <a:rPr lang="en-US" sz="1500" b="1" dirty="0"/>
              <a:t>s – Disk, Orbital and Cylindrical</a:t>
            </a:r>
            <a:endParaRPr lang="en-US" sz="1600" b="1" dirty="0"/>
          </a:p>
          <a:p>
            <a:pPr marL="623888" lvl="1" indent="-166688">
              <a:spcAft>
                <a:spcPts val="0"/>
              </a:spcAft>
              <a:buClr>
                <a:srgbClr val="009AC7"/>
              </a:buClr>
              <a:buFont typeface="Wingdings" panose="05000000000000000000" pitchFamily="2" charset="2"/>
              <a:buChar char="§"/>
            </a:pPr>
            <a:r>
              <a:rPr lang="en-US" dirty="0"/>
              <a:t>T600 3 down pressure settings</a:t>
            </a:r>
          </a:p>
          <a:p>
            <a:pPr marL="1081088" lvl="2" indent="-166688">
              <a:spcAft>
                <a:spcPts val="0"/>
              </a:spcAft>
              <a:buClr>
                <a:srgbClr val="009AC7"/>
              </a:buClr>
              <a:buFont typeface="Wingdings" panose="05000000000000000000" pitchFamily="2" charset="2"/>
              <a:buChar char="§"/>
            </a:pPr>
            <a:r>
              <a:rPr lang="en-US" sz="1000" dirty="0"/>
              <a:t>Force varies from 50 </a:t>
            </a:r>
            <a:r>
              <a:rPr lang="en-US" sz="1000" dirty="0" err="1"/>
              <a:t>lbs</a:t>
            </a:r>
            <a:r>
              <a:rPr lang="en-US" sz="1000" dirty="0"/>
              <a:t>/23 kg to as high as 300 </a:t>
            </a:r>
            <a:r>
              <a:rPr lang="en-US" sz="1000" dirty="0" err="1"/>
              <a:t>lbs</a:t>
            </a:r>
            <a:r>
              <a:rPr lang="en-US" sz="1000" dirty="0"/>
              <a:t>/136 kg for optional Heavy Duty Down Pressure*</a:t>
            </a:r>
          </a:p>
          <a:p>
            <a:pPr marL="623888" lvl="1" indent="-166688">
              <a:spcAft>
                <a:spcPts val="0"/>
              </a:spcAft>
              <a:buClr>
                <a:srgbClr val="009AC7"/>
              </a:buClr>
              <a:buFont typeface="Wingdings" panose="05000000000000000000" pitchFamily="2" charset="2"/>
              <a:buChar char="§"/>
            </a:pPr>
            <a:r>
              <a:rPr lang="en-US" dirty="0"/>
              <a:t>T600e 2 down pressure settings </a:t>
            </a:r>
          </a:p>
          <a:p>
            <a:pPr marL="1081088" lvl="2" indent="-166688">
              <a:spcAft>
                <a:spcPts val="0"/>
              </a:spcAft>
              <a:buClr>
                <a:srgbClr val="009AC7"/>
              </a:buClr>
              <a:buFont typeface="Wingdings" panose="05000000000000000000" pitchFamily="2" charset="2"/>
              <a:buChar char="§"/>
            </a:pPr>
            <a:r>
              <a:rPr lang="en-US" sz="1000" dirty="0"/>
              <a:t>Force varies from 50 </a:t>
            </a:r>
            <a:r>
              <a:rPr lang="en-US" sz="1000" dirty="0" err="1"/>
              <a:t>lbs</a:t>
            </a:r>
            <a:r>
              <a:rPr lang="en-US" sz="1000" dirty="0"/>
              <a:t>/23 kg to as high as 300 </a:t>
            </a:r>
            <a:r>
              <a:rPr lang="en-US" sz="1000" dirty="0" err="1"/>
              <a:t>lbs</a:t>
            </a:r>
            <a:r>
              <a:rPr lang="en-US" sz="1000" dirty="0"/>
              <a:t>/136 kg for optional Heavy Duty Down Pressure*</a:t>
            </a:r>
            <a:endParaRPr lang="en-US" sz="1400" dirty="0"/>
          </a:p>
          <a:p>
            <a:pPr marL="166688" indent="-166688">
              <a:spcAft>
                <a:spcPts val="0"/>
              </a:spcAft>
              <a:buClr>
                <a:srgbClr val="009AC7"/>
              </a:buClr>
              <a:buFont typeface="Wingdings" panose="05000000000000000000" pitchFamily="2" charset="2"/>
              <a:buChar char="§"/>
            </a:pPr>
            <a:r>
              <a:rPr lang="en-US" sz="1600" b="1" dirty="0"/>
              <a:t>Gimbal mount heads, with </a:t>
            </a:r>
            <a:r>
              <a:rPr lang="en-US" sz="1600" b="1" dirty="0" err="1"/>
              <a:t>Insta</a:t>
            </a:r>
            <a:r>
              <a:rPr lang="en-US" sz="1600" b="1" dirty="0"/>
              <a:t>-Fit™ brush/pad drivers</a:t>
            </a:r>
          </a:p>
          <a:p>
            <a:pPr marL="461963" lvl="1" indent="-177800">
              <a:spcAft>
                <a:spcPts val="0"/>
              </a:spcAft>
              <a:buClr>
                <a:srgbClr val="009AC7"/>
              </a:buClr>
              <a:buFont typeface="Wingdings" panose="05000000000000000000" pitchFamily="2" charset="2"/>
              <a:buChar char="§"/>
            </a:pPr>
            <a:r>
              <a:rPr lang="en-US" dirty="0"/>
              <a:t>Advantages:</a:t>
            </a:r>
          </a:p>
          <a:p>
            <a:pPr marL="796925" lvl="2" indent="-166688">
              <a:spcAft>
                <a:spcPts val="0"/>
              </a:spcAft>
              <a:buClr>
                <a:srgbClr val="009AC7"/>
              </a:buClr>
              <a:buFont typeface="Wingdings" panose="05000000000000000000" pitchFamily="2" charset="2"/>
              <a:buChar char="§"/>
            </a:pPr>
            <a:r>
              <a:rPr lang="en-US" sz="1000" dirty="0"/>
              <a:t>Heads able to flex/conform to varying surface levels </a:t>
            </a:r>
          </a:p>
          <a:p>
            <a:pPr marL="796925" lvl="2" indent="-166688">
              <a:spcAft>
                <a:spcPts val="0"/>
              </a:spcAft>
              <a:buClr>
                <a:srgbClr val="009AC7"/>
              </a:buClr>
              <a:buFont typeface="Wingdings" panose="05000000000000000000" pitchFamily="2" charset="2"/>
              <a:buChar char="§"/>
            </a:pPr>
            <a:r>
              <a:rPr lang="en-US" sz="1000" dirty="0"/>
              <a:t>T600/e specifically designed </a:t>
            </a:r>
            <a:r>
              <a:rPr lang="en-US" sz="1000" dirty="0" err="1"/>
              <a:t>Insta</a:t>
            </a:r>
            <a:r>
              <a:rPr lang="en-US" sz="1000" dirty="0"/>
              <a:t>-Fit™ allows for even easy installation of pad driver and brushes</a:t>
            </a:r>
          </a:p>
          <a:p>
            <a:pPr marL="796925" lvl="2" indent="-166688">
              <a:spcAft>
                <a:spcPts val="0"/>
              </a:spcAft>
              <a:buClr>
                <a:srgbClr val="009AC7"/>
              </a:buClr>
              <a:buFont typeface="Wingdings" panose="05000000000000000000" pitchFamily="2" charset="2"/>
              <a:buChar char="§"/>
            </a:pPr>
            <a:r>
              <a:rPr lang="en-US" sz="1000" dirty="0"/>
              <a:t>Yellow plungers makes pad driver and brush removal quick and simple</a:t>
            </a:r>
          </a:p>
          <a:p>
            <a:pPr marL="166688" lvl="2" indent="-166688">
              <a:spcAft>
                <a:spcPts val="0"/>
              </a:spcAft>
              <a:buClr>
                <a:srgbClr val="009AC7"/>
              </a:buClr>
              <a:buFont typeface="Wingdings" panose="05000000000000000000" pitchFamily="2" charset="2"/>
              <a:buChar char="§"/>
            </a:pPr>
            <a:r>
              <a:rPr lang="en-US" sz="1600" b="1" dirty="0"/>
              <a:t>Floating Head Skirt </a:t>
            </a:r>
          </a:p>
          <a:p>
            <a:pPr marL="623888" lvl="3" indent="-166688">
              <a:spcAft>
                <a:spcPts val="0"/>
              </a:spcAft>
              <a:buClr>
                <a:srgbClr val="009AC7"/>
              </a:buClr>
              <a:buFont typeface="Wingdings" panose="05000000000000000000" pitchFamily="2" charset="2"/>
              <a:buChar char="§"/>
            </a:pPr>
            <a:r>
              <a:rPr lang="en-US" dirty="0"/>
              <a:t>Contains water from spinning brushes, especially in corners, helping reduce slip and falls.</a:t>
            </a:r>
          </a:p>
          <a:p>
            <a:pPr marL="166688" lvl="2" indent="-166688">
              <a:spcAft>
                <a:spcPts val="0"/>
              </a:spcAft>
              <a:buClr>
                <a:srgbClr val="009AC7"/>
              </a:buClr>
              <a:buFont typeface="Wingdings" panose="05000000000000000000" pitchFamily="2" charset="2"/>
              <a:buChar char="§"/>
            </a:pPr>
            <a:r>
              <a:rPr lang="en-US" sz="1600" b="1" dirty="0"/>
              <a:t>Integrated (yet easily replaceable) front-facing rubber guide wheels minimize wall damage</a:t>
            </a:r>
          </a:p>
        </p:txBody>
      </p:sp>
      <p:sp>
        <p:nvSpPr>
          <p:cNvPr id="16" name="TextBox 15"/>
          <p:cNvSpPr txBox="1"/>
          <p:nvPr/>
        </p:nvSpPr>
        <p:spPr>
          <a:xfrm>
            <a:off x="7130923" y="1761846"/>
            <a:ext cx="1600882" cy="276999"/>
          </a:xfrm>
          <a:prstGeom prst="rect">
            <a:avLst/>
          </a:prstGeom>
          <a:noFill/>
        </p:spPr>
        <p:txBody>
          <a:bodyPr wrap="square" rtlCol="0">
            <a:spAutoFit/>
          </a:bodyPr>
          <a:lstStyle/>
          <a:p>
            <a:pPr algn="ctr"/>
            <a:r>
              <a:rPr lang="en-US" sz="1200" b="1" dirty="0" err="1">
                <a:latin typeface="Arial" panose="020B0604020202020204" pitchFamily="34" charset="0"/>
              </a:rPr>
              <a:t>Insta</a:t>
            </a:r>
            <a:r>
              <a:rPr lang="en-US" sz="1200" b="1" dirty="0">
                <a:latin typeface="Arial" panose="020B0604020202020204" pitchFamily="34" charset="0"/>
              </a:rPr>
              <a:t>-Fit™</a:t>
            </a:r>
          </a:p>
        </p:txBody>
      </p:sp>
      <p:sp>
        <p:nvSpPr>
          <p:cNvPr id="10" name="Slide Number Placeholder 5"/>
          <p:cNvSpPr txBox="1">
            <a:spLocks/>
          </p:cNvSpPr>
          <p:nvPr/>
        </p:nvSpPr>
        <p:spPr>
          <a:xfrm>
            <a:off x="3508639" y="6573788"/>
            <a:ext cx="2133600" cy="288925"/>
          </a:xfrm>
          <a:prstGeom prst="rect">
            <a:avLst/>
          </a:prstGeom>
          <a:ln>
            <a:noFill/>
          </a:ln>
        </p:spPr>
        <p:txBody>
          <a:bodyPr vert="horz" wrap="square" lIns="91440" tIns="45720" rIns="91440" bIns="45720" numCol="1" anchor="ctr" anchorCtr="0" compatLnSpc="1">
            <a:prstTxWarp prst="textNoShape">
              <a:avLst/>
            </a:prstTxWarp>
          </a:bodyPr>
          <a:lstStyle>
            <a:defPPr>
              <a:defRPr lang="en-US"/>
            </a:defPPr>
            <a:lvl1pPr algn="r" rtl="0" eaLnBrk="1" fontAlgn="base" hangingPunct="1">
              <a:spcBef>
                <a:spcPct val="0"/>
              </a:spcBef>
              <a:spcAft>
                <a:spcPct val="0"/>
              </a:spcAft>
              <a:defRPr sz="700" kern="1200">
                <a:solidFill>
                  <a:srgbClr val="898989"/>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lgn="ctr">
              <a:defRPr/>
            </a:pPr>
            <a:r>
              <a:rPr lang="en-US" altLang="en-US" sz="900" b="1" dirty="0">
                <a:solidFill>
                  <a:srgbClr val="FF0000"/>
                </a:solidFill>
              </a:rPr>
              <a:t>Confidential. Do not distribute.</a:t>
            </a:r>
          </a:p>
        </p:txBody>
      </p:sp>
      <p:sp>
        <p:nvSpPr>
          <p:cNvPr id="6" name="Slide Number Placeholder 5"/>
          <p:cNvSpPr>
            <a:spLocks noGrp="1"/>
          </p:cNvSpPr>
          <p:nvPr>
            <p:ph type="sldNum" sz="quarter" idx="12"/>
          </p:nvPr>
        </p:nvSpPr>
        <p:spPr/>
        <p:txBody>
          <a:bodyPr/>
          <a:lstStyle/>
          <a:p>
            <a:pPr>
              <a:defRPr/>
            </a:pPr>
            <a:fld id="{B1A9683B-B112-4496-A737-3130FD58388C}" type="slidenum">
              <a:rPr lang="en-US" altLang="en-US" smtClean="0"/>
              <a:pPr>
                <a:defRPr/>
              </a:pPr>
              <a:t>9</a:t>
            </a:fld>
            <a:endParaRPr lang="en-US" altLang="en-US" dirty="0"/>
          </a:p>
        </p:txBody>
      </p:sp>
      <p:sp>
        <p:nvSpPr>
          <p:cNvPr id="14" name="Date Placeholder 3"/>
          <p:cNvSpPr>
            <a:spLocks noGrp="1"/>
          </p:cNvSpPr>
          <p:nvPr>
            <p:ph type="dt" sz="half" idx="10"/>
          </p:nvPr>
        </p:nvSpPr>
        <p:spPr>
          <a:xfrm>
            <a:off x="80128" y="6572381"/>
            <a:ext cx="2133600" cy="288925"/>
          </a:xfrm>
        </p:spPr>
        <p:txBody>
          <a:bodyPr/>
          <a:lstStyle/>
          <a:p>
            <a:pPr>
              <a:defRPr/>
            </a:pPr>
            <a:r>
              <a:rPr lang="en-US" dirty="0"/>
              <a:t>©2018  The Tennant Company  Rev. Feb 2018</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30923" y="3714674"/>
            <a:ext cx="1554480" cy="1828800"/>
          </a:xfrm>
          <a:prstGeom prst="rect">
            <a:avLst/>
          </a:prstGeom>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015922" y="2073853"/>
            <a:ext cx="1853758" cy="1090446"/>
          </a:xfrm>
          <a:prstGeom prst="rect">
            <a:avLst/>
          </a:prstGeom>
        </p:spPr>
      </p:pic>
      <p:sp>
        <p:nvSpPr>
          <p:cNvPr id="8" name="TextBox 7"/>
          <p:cNvSpPr txBox="1"/>
          <p:nvPr/>
        </p:nvSpPr>
        <p:spPr>
          <a:xfrm>
            <a:off x="259126" y="6107052"/>
            <a:ext cx="2553437" cy="400110"/>
          </a:xfrm>
          <a:prstGeom prst="rect">
            <a:avLst/>
          </a:prstGeom>
          <a:noFill/>
        </p:spPr>
        <p:txBody>
          <a:bodyPr wrap="square" rtlCol="0">
            <a:spAutoFit/>
          </a:bodyPr>
          <a:lstStyle/>
          <a:p>
            <a:r>
              <a:rPr lang="en-US" sz="1000" dirty="0"/>
              <a:t>*See pages 20 &amp; 21 for complete machine specifications details</a:t>
            </a:r>
          </a:p>
        </p:txBody>
      </p:sp>
    </p:spTree>
    <p:extLst>
      <p:ext uri="{BB962C8B-B14F-4D97-AF65-F5344CB8AC3E}">
        <p14:creationId xmlns:p14="http://schemas.microsoft.com/office/powerpoint/2010/main" val="38997790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Title 1"/>
          <p:cNvSpPr>
            <a:spLocks noGrp="1"/>
          </p:cNvSpPr>
          <p:nvPr>
            <p:ph type="title"/>
          </p:nvPr>
        </p:nvSpPr>
        <p:spPr>
          <a:xfrm>
            <a:off x="457199" y="911225"/>
            <a:ext cx="8466667" cy="685800"/>
          </a:xfrm>
        </p:spPr>
        <p:txBody>
          <a:bodyPr>
            <a:normAutofit/>
          </a:bodyPr>
          <a:lstStyle/>
          <a:p>
            <a:pPr eaLnBrk="1" hangingPunct="1"/>
            <a:r>
              <a:rPr lang="en-US" altLang="en-US" dirty="0"/>
              <a:t>Battery Offering</a:t>
            </a:r>
            <a:endParaRPr lang="en-US" altLang="en-US" dirty="0">
              <a:solidFill>
                <a:srgbClr val="FF0000"/>
              </a:solidFill>
            </a:endParaRPr>
          </a:p>
        </p:txBody>
      </p:sp>
      <p:sp>
        <p:nvSpPr>
          <p:cNvPr id="7" name="Content Placeholder 2"/>
          <p:cNvSpPr txBox="1">
            <a:spLocks/>
          </p:cNvSpPr>
          <p:nvPr/>
        </p:nvSpPr>
        <p:spPr bwMode="auto">
          <a:xfrm>
            <a:off x="644992" y="1970575"/>
            <a:ext cx="4282115" cy="38359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lvl1pPr marL="0" indent="0" algn="l" rtl="0" eaLnBrk="0" fontAlgn="base" hangingPunct="0">
              <a:spcBef>
                <a:spcPct val="20000"/>
              </a:spcBef>
              <a:spcAft>
                <a:spcPct val="0"/>
              </a:spcAft>
              <a:buFontTx/>
              <a:buNone/>
              <a:defRPr sz="1800" kern="1200">
                <a:solidFill>
                  <a:schemeClr val="tx1"/>
                </a:solidFill>
                <a:latin typeface="Arial" pitchFamily="34" charset="0"/>
                <a:ea typeface="+mn-ea"/>
                <a:cs typeface="Arial" pitchFamily="34" charset="0"/>
              </a:defRPr>
            </a:lvl1pPr>
            <a:lvl2pPr marL="457200" indent="0" algn="l" rtl="0" eaLnBrk="0" fontAlgn="base" hangingPunct="0">
              <a:spcBef>
                <a:spcPct val="20000"/>
              </a:spcBef>
              <a:spcAft>
                <a:spcPct val="0"/>
              </a:spcAft>
              <a:buFontTx/>
              <a:buNone/>
              <a:defRPr sz="1200" kern="1200">
                <a:solidFill>
                  <a:schemeClr val="tx1"/>
                </a:solidFill>
                <a:latin typeface="Arial" pitchFamily="34" charset="0"/>
                <a:ea typeface="+mn-ea"/>
                <a:cs typeface="Arial" pitchFamily="34" charset="0"/>
              </a:defRPr>
            </a:lvl2pPr>
            <a:lvl3pPr marL="914400" indent="0" algn="l" rtl="0" eaLnBrk="0" fontAlgn="base" hangingPunct="0">
              <a:spcBef>
                <a:spcPct val="20000"/>
              </a:spcBef>
              <a:spcAft>
                <a:spcPct val="0"/>
              </a:spcAft>
              <a:buFontTx/>
              <a:buNone/>
              <a:defRPr sz="1200" kern="1200">
                <a:solidFill>
                  <a:schemeClr val="tx1"/>
                </a:solidFill>
                <a:latin typeface="Arial" pitchFamily="34" charset="0"/>
                <a:ea typeface="+mn-ea"/>
                <a:cs typeface="Arial" pitchFamily="34" charset="0"/>
              </a:defRPr>
            </a:lvl3pPr>
            <a:lvl4pPr marL="1371600" indent="0" algn="l" rtl="0" eaLnBrk="0" fontAlgn="base" hangingPunct="0">
              <a:spcBef>
                <a:spcPct val="20000"/>
              </a:spcBef>
              <a:spcAft>
                <a:spcPct val="0"/>
              </a:spcAft>
              <a:buFontTx/>
              <a:buNone/>
              <a:defRPr sz="1200" kern="1200">
                <a:solidFill>
                  <a:schemeClr val="tx1"/>
                </a:solidFill>
                <a:latin typeface="Arial" pitchFamily="34" charset="0"/>
                <a:ea typeface="+mn-ea"/>
                <a:cs typeface="Arial" pitchFamily="34" charset="0"/>
              </a:defRPr>
            </a:lvl4pPr>
            <a:lvl5pPr marL="1828800" indent="0" algn="l" rtl="0" eaLnBrk="0" fontAlgn="base" hangingPunct="0">
              <a:spcBef>
                <a:spcPct val="20000"/>
              </a:spcBef>
              <a:spcAft>
                <a:spcPct val="0"/>
              </a:spcAft>
              <a:buFontTx/>
              <a:buNone/>
              <a:defRPr sz="12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69863" indent="-169863">
              <a:buClr>
                <a:srgbClr val="009AC7"/>
              </a:buClr>
              <a:buFont typeface="Wingdings" panose="05000000000000000000" pitchFamily="2" charset="2"/>
              <a:buChar char="§"/>
            </a:pPr>
            <a:r>
              <a:rPr lang="en-US" sz="2000" b="1" dirty="0"/>
              <a:t>Three battery offerings:</a:t>
            </a:r>
          </a:p>
          <a:p>
            <a:pPr marL="398463" lvl="1" indent="-165100">
              <a:buClr>
                <a:srgbClr val="009AC7"/>
              </a:buClr>
              <a:buFont typeface="Wingdings" panose="05000000000000000000" pitchFamily="2" charset="2"/>
              <a:buChar char="§"/>
            </a:pPr>
            <a:r>
              <a:rPr lang="en-US" sz="1400" dirty="0"/>
              <a:t>Trojan 240AH WET Flooded – Standard </a:t>
            </a:r>
          </a:p>
          <a:p>
            <a:pPr marL="398463" lvl="1" indent="-165100">
              <a:buClr>
                <a:srgbClr val="009AC7"/>
              </a:buClr>
              <a:buFont typeface="Wingdings" panose="05000000000000000000" pitchFamily="2" charset="2"/>
              <a:buChar char="§"/>
            </a:pPr>
            <a:r>
              <a:rPr lang="en-US" sz="1400" dirty="0"/>
              <a:t>Trojan 360AH WET Flooded – Option</a:t>
            </a:r>
          </a:p>
          <a:p>
            <a:pPr marL="398463" lvl="1" indent="-165100">
              <a:buClr>
                <a:srgbClr val="009AC7"/>
              </a:buClr>
              <a:buFont typeface="Wingdings" panose="05000000000000000000" pitchFamily="2" charset="2"/>
              <a:buChar char="§"/>
            </a:pPr>
            <a:r>
              <a:rPr lang="en-US" sz="1400" dirty="0"/>
              <a:t>Thin Plate Pure Lead 186 AH (sealed) - Option</a:t>
            </a:r>
          </a:p>
          <a:p>
            <a:pPr marL="398463" lvl="1" indent="-165100">
              <a:buClr>
                <a:srgbClr val="009AC7"/>
              </a:buClr>
              <a:buFont typeface="Wingdings" panose="05000000000000000000" pitchFamily="2" charset="2"/>
              <a:buChar char="§"/>
            </a:pPr>
            <a:r>
              <a:rPr lang="en-US" sz="1400" dirty="0"/>
              <a:t>No gel offering -  specials/custom solution</a:t>
            </a:r>
          </a:p>
          <a:p>
            <a:pPr marL="0" lvl="3">
              <a:buClr>
                <a:srgbClr val="009AC7"/>
              </a:buClr>
            </a:pPr>
            <a:endParaRPr lang="en-US" sz="1400" dirty="0"/>
          </a:p>
          <a:p>
            <a:pPr marL="169863" lvl="3" indent="-169863">
              <a:buClr>
                <a:srgbClr val="009AC7"/>
              </a:buClr>
              <a:buFont typeface="Wingdings" panose="05000000000000000000" pitchFamily="2" charset="2"/>
              <a:buChar char="§"/>
            </a:pPr>
            <a:r>
              <a:rPr lang="en-US" sz="2000" b="1" dirty="0"/>
              <a:t>Smart-Fill™ Automatic Battery Watering </a:t>
            </a:r>
          </a:p>
          <a:p>
            <a:pPr marL="0" lvl="3">
              <a:buClr>
                <a:srgbClr val="009AC7"/>
              </a:buClr>
            </a:pPr>
            <a:r>
              <a:rPr lang="en-US" sz="2000" b="1" dirty="0"/>
              <a:t> </a:t>
            </a:r>
          </a:p>
          <a:p>
            <a:pPr marL="169863" lvl="3" indent="-169863">
              <a:buClr>
                <a:srgbClr val="009AC7"/>
              </a:buClr>
              <a:buFont typeface="Wingdings" panose="05000000000000000000" pitchFamily="2" charset="2"/>
              <a:buChar char="§"/>
            </a:pPr>
            <a:r>
              <a:rPr lang="en-US" sz="2000" b="1" dirty="0"/>
              <a:t>Single Point Battery Watering</a:t>
            </a:r>
          </a:p>
          <a:p>
            <a:pPr marL="169863" lvl="3" indent="-169863">
              <a:buClr>
                <a:srgbClr val="009AC7"/>
              </a:buClr>
              <a:buFont typeface="Wingdings" panose="05000000000000000000" pitchFamily="2" charset="2"/>
              <a:buChar char="§"/>
            </a:pPr>
            <a:endParaRPr lang="en-US" sz="2000" b="1" dirty="0"/>
          </a:p>
          <a:p>
            <a:pPr marL="169863" lvl="3" indent="-169863">
              <a:buClr>
                <a:srgbClr val="009AC7"/>
              </a:buClr>
              <a:buFont typeface="Wingdings" panose="05000000000000000000" pitchFamily="2" charset="2"/>
              <a:buChar char="§"/>
            </a:pPr>
            <a:r>
              <a:rPr lang="en-US" sz="2000" b="1" dirty="0"/>
              <a:t>Battery compartment drain hose </a:t>
            </a:r>
          </a:p>
          <a:p>
            <a:pPr marL="0" lvl="3" indent="982663">
              <a:buClr>
                <a:srgbClr val="009AC7"/>
              </a:buClr>
            </a:pPr>
            <a:endParaRPr lang="en-US" sz="1400" dirty="0"/>
          </a:p>
        </p:txBody>
      </p:sp>
      <p:sp>
        <p:nvSpPr>
          <p:cNvPr id="15" name="Slide Number Placeholder 5"/>
          <p:cNvSpPr txBox="1">
            <a:spLocks/>
          </p:cNvSpPr>
          <p:nvPr/>
        </p:nvSpPr>
        <p:spPr>
          <a:xfrm>
            <a:off x="3508639" y="6573788"/>
            <a:ext cx="2133600" cy="288925"/>
          </a:xfrm>
          <a:prstGeom prst="rect">
            <a:avLst/>
          </a:prstGeom>
          <a:ln>
            <a:noFill/>
          </a:ln>
        </p:spPr>
        <p:txBody>
          <a:bodyPr vert="horz" wrap="square" lIns="91440" tIns="45720" rIns="91440" bIns="45720" numCol="1" anchor="ctr" anchorCtr="0" compatLnSpc="1">
            <a:prstTxWarp prst="textNoShape">
              <a:avLst/>
            </a:prstTxWarp>
          </a:bodyPr>
          <a:lstStyle>
            <a:defPPr>
              <a:defRPr lang="en-US"/>
            </a:defPPr>
            <a:lvl1pPr algn="r" rtl="0" eaLnBrk="1" fontAlgn="base" hangingPunct="1">
              <a:spcBef>
                <a:spcPct val="0"/>
              </a:spcBef>
              <a:spcAft>
                <a:spcPct val="0"/>
              </a:spcAft>
              <a:defRPr sz="700" kern="1200">
                <a:solidFill>
                  <a:srgbClr val="898989"/>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lgn="ctr">
              <a:defRPr/>
            </a:pPr>
            <a:r>
              <a:rPr lang="en-US" altLang="en-US" sz="900" b="1" dirty="0">
                <a:solidFill>
                  <a:srgbClr val="FF0000"/>
                </a:solidFill>
              </a:rPr>
              <a:t>Confidential. Do not distribute.</a:t>
            </a:r>
          </a:p>
        </p:txBody>
      </p:sp>
      <p:sp>
        <p:nvSpPr>
          <p:cNvPr id="5" name="Slide Number Placeholder 4"/>
          <p:cNvSpPr>
            <a:spLocks noGrp="1"/>
          </p:cNvSpPr>
          <p:nvPr>
            <p:ph type="sldNum" sz="quarter" idx="12"/>
          </p:nvPr>
        </p:nvSpPr>
        <p:spPr/>
        <p:txBody>
          <a:bodyPr/>
          <a:lstStyle/>
          <a:p>
            <a:pPr>
              <a:defRPr/>
            </a:pPr>
            <a:fld id="{B1A9683B-B112-4496-A737-3130FD58388C}" type="slidenum">
              <a:rPr lang="en-US" altLang="en-US" smtClean="0"/>
              <a:pPr>
                <a:defRPr/>
              </a:pPr>
              <a:t>10</a:t>
            </a:fld>
            <a:endParaRPr lang="en-US" altLang="en-US" dirty="0"/>
          </a:p>
        </p:txBody>
      </p:sp>
      <p:sp>
        <p:nvSpPr>
          <p:cNvPr id="8" name="Date Placeholder 3"/>
          <p:cNvSpPr>
            <a:spLocks noGrp="1"/>
          </p:cNvSpPr>
          <p:nvPr>
            <p:ph type="dt" sz="half" idx="10"/>
          </p:nvPr>
        </p:nvSpPr>
        <p:spPr>
          <a:xfrm>
            <a:off x="80128" y="6572381"/>
            <a:ext cx="2133600" cy="288925"/>
          </a:xfrm>
        </p:spPr>
        <p:txBody>
          <a:bodyPr/>
          <a:lstStyle/>
          <a:p>
            <a:pPr>
              <a:defRPr/>
            </a:pPr>
            <a:r>
              <a:rPr lang="en-US" dirty="0"/>
              <a:t>©2018  The Tennant Company  Rev. Feb 2018</a:t>
            </a: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09072" y="4002728"/>
            <a:ext cx="1824376" cy="2146325"/>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731223" y="1753906"/>
            <a:ext cx="3108960" cy="1828800"/>
          </a:xfrm>
          <a:prstGeom prst="rect">
            <a:avLst/>
          </a:prstGeom>
        </p:spPr>
      </p:pic>
    </p:spTree>
    <p:extLst>
      <p:ext uri="{BB962C8B-B14F-4D97-AF65-F5344CB8AC3E}">
        <p14:creationId xmlns:p14="http://schemas.microsoft.com/office/powerpoint/2010/main" val="34855938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Title 1"/>
          <p:cNvSpPr>
            <a:spLocks noGrp="1"/>
          </p:cNvSpPr>
          <p:nvPr>
            <p:ph type="title"/>
          </p:nvPr>
        </p:nvSpPr>
        <p:spPr>
          <a:xfrm>
            <a:off x="457200" y="911225"/>
            <a:ext cx="8229600" cy="685800"/>
          </a:xfrm>
        </p:spPr>
        <p:txBody>
          <a:bodyPr/>
          <a:lstStyle/>
          <a:p>
            <a:pPr eaLnBrk="1" hangingPunct="1"/>
            <a:r>
              <a:rPr lang="en-US" altLang="en-US" kern="0" dirty="0"/>
              <a:t>T600e and T600 Controls – Specific Differences</a:t>
            </a:r>
            <a:endParaRPr lang="en-US" altLang="en-US" dirty="0"/>
          </a:p>
        </p:txBody>
      </p:sp>
      <p:sp>
        <p:nvSpPr>
          <p:cNvPr id="12" name="Rectangle 11"/>
          <p:cNvSpPr/>
          <p:nvPr/>
        </p:nvSpPr>
        <p:spPr>
          <a:xfrm>
            <a:off x="442411" y="4058424"/>
            <a:ext cx="2638999" cy="1569660"/>
          </a:xfrm>
          <a:prstGeom prst="rect">
            <a:avLst/>
          </a:prstGeom>
        </p:spPr>
        <p:txBody>
          <a:bodyPr wrap="square">
            <a:spAutoFit/>
          </a:bodyPr>
          <a:lstStyle/>
          <a:p>
            <a:pPr marL="0" lvl="1" algn="ctr">
              <a:defRPr/>
            </a:pPr>
            <a:r>
              <a:rPr lang="en-US" sz="1200" b="1" dirty="0">
                <a:latin typeface="Arial" panose="020B0604020202020204" pitchFamily="34" charset="0"/>
                <a:cs typeface="Arial" panose="020B0604020202020204" pitchFamily="34" charset="0"/>
              </a:rPr>
              <a:t>Electronic Controls</a:t>
            </a:r>
          </a:p>
          <a:p>
            <a:pPr lvl="0" algn="ctr">
              <a:defRPr/>
            </a:pPr>
            <a:r>
              <a:rPr lang="en-US" sz="1200" dirty="0">
                <a:latin typeface="Arial" panose="020B0604020202020204" pitchFamily="34" charset="0"/>
                <a:cs typeface="Arial" panose="020B0604020202020204" pitchFamily="34" charset="0"/>
              </a:rPr>
              <a:t>Base Membrane</a:t>
            </a:r>
          </a:p>
          <a:p>
            <a:pPr lvl="0" algn="ctr">
              <a:defRPr/>
            </a:pPr>
            <a:endParaRPr lang="en-US" sz="1200" dirty="0">
              <a:solidFill>
                <a:srgbClr val="000000"/>
              </a:solidFill>
              <a:latin typeface="Arial" panose="020B0604020202020204" pitchFamily="34" charset="0"/>
            </a:endParaRPr>
          </a:p>
          <a:p>
            <a:pPr marL="177800" indent="-177800">
              <a:buClr>
                <a:srgbClr val="009AC7"/>
              </a:buClr>
              <a:buFont typeface="Wingdings" panose="05000000000000000000" pitchFamily="2" charset="2"/>
              <a:buChar char="§"/>
              <a:defRPr/>
            </a:pPr>
            <a:r>
              <a:rPr lang="en-US" sz="1200" b="1" dirty="0">
                <a:latin typeface="Arial" panose="020B0604020202020204" pitchFamily="34" charset="0"/>
              </a:rPr>
              <a:t>Green 1-step scrub start button</a:t>
            </a:r>
          </a:p>
          <a:p>
            <a:pPr marL="177800" indent="-177800">
              <a:buClr>
                <a:srgbClr val="009AC7"/>
              </a:buClr>
              <a:buFont typeface="Wingdings" panose="05000000000000000000" pitchFamily="2" charset="2"/>
              <a:buChar char="§"/>
              <a:defRPr/>
            </a:pPr>
            <a:r>
              <a:rPr lang="en-US" sz="1200" b="1" dirty="0">
                <a:latin typeface="Arial" panose="020B0604020202020204" pitchFamily="34" charset="0"/>
              </a:rPr>
              <a:t>4 Water flow settings</a:t>
            </a:r>
            <a:endParaRPr lang="en-US" sz="1200" dirty="0">
              <a:solidFill>
                <a:srgbClr val="000000"/>
              </a:solidFill>
              <a:latin typeface="Arial" panose="020B0604020202020204" pitchFamily="34" charset="0"/>
            </a:endParaRPr>
          </a:p>
          <a:p>
            <a:pPr marL="177800" indent="-177800">
              <a:buClr>
                <a:srgbClr val="009AC7"/>
              </a:buClr>
              <a:buFont typeface="Wingdings" panose="05000000000000000000" pitchFamily="2" charset="2"/>
              <a:buChar char="§"/>
              <a:defRPr/>
            </a:pPr>
            <a:r>
              <a:rPr lang="en-US" sz="1200" b="1" dirty="0">
                <a:latin typeface="Arial" panose="020B0604020202020204" pitchFamily="34" charset="0"/>
              </a:rPr>
              <a:t>2 Down pressure settings</a:t>
            </a:r>
          </a:p>
          <a:p>
            <a:pPr marL="177800" indent="-177800">
              <a:buClr>
                <a:srgbClr val="009AC7"/>
              </a:buClr>
              <a:buFont typeface="Wingdings" panose="05000000000000000000" pitchFamily="2" charset="2"/>
              <a:buChar char="§"/>
              <a:defRPr/>
            </a:pPr>
            <a:r>
              <a:rPr lang="en-US" sz="1200" b="1" dirty="0">
                <a:latin typeface="Arial" panose="020B0604020202020204" pitchFamily="34" charset="0"/>
              </a:rPr>
              <a:t>Supervisor limiting controls (new for this machine only)</a:t>
            </a:r>
          </a:p>
        </p:txBody>
      </p:sp>
      <p:sp>
        <p:nvSpPr>
          <p:cNvPr id="20" name="Rectangle 19"/>
          <p:cNvSpPr/>
          <p:nvPr/>
        </p:nvSpPr>
        <p:spPr>
          <a:xfrm>
            <a:off x="3081408" y="4069685"/>
            <a:ext cx="2680311" cy="2123658"/>
          </a:xfrm>
          <a:prstGeom prst="rect">
            <a:avLst/>
          </a:prstGeom>
        </p:spPr>
        <p:txBody>
          <a:bodyPr wrap="square">
            <a:spAutoFit/>
          </a:bodyPr>
          <a:lstStyle/>
          <a:p>
            <a:pPr lvl="0" algn="ctr">
              <a:defRPr/>
            </a:pPr>
            <a:r>
              <a:rPr lang="en-US" sz="1200" b="1" dirty="0">
                <a:solidFill>
                  <a:srgbClr val="000000"/>
                </a:solidFill>
                <a:latin typeface="Arial" panose="020B0604020202020204" pitchFamily="34" charset="0"/>
              </a:rPr>
              <a:t>Electronic Controls</a:t>
            </a:r>
          </a:p>
          <a:p>
            <a:pPr lvl="0" algn="ctr">
              <a:defRPr/>
            </a:pPr>
            <a:r>
              <a:rPr lang="en-US" sz="1200" dirty="0">
                <a:latin typeface="Arial" panose="020B0604020202020204" pitchFamily="34" charset="0"/>
              </a:rPr>
              <a:t>Pro-Membrane</a:t>
            </a:r>
            <a:r>
              <a:rPr lang="en-US" sz="1200" dirty="0">
                <a:solidFill>
                  <a:srgbClr val="000000"/>
                </a:solidFill>
                <a:latin typeface="Arial" panose="020B0604020202020204" pitchFamily="34" charset="0"/>
              </a:rPr>
              <a:t>™ (Standard)</a:t>
            </a:r>
          </a:p>
          <a:p>
            <a:pPr lvl="0" algn="ctr">
              <a:defRPr/>
            </a:pPr>
            <a:endParaRPr lang="en-US" sz="1200" dirty="0">
              <a:solidFill>
                <a:srgbClr val="000000"/>
              </a:solidFill>
              <a:latin typeface="Arial" panose="020B0604020202020204" pitchFamily="34" charset="0"/>
            </a:endParaRPr>
          </a:p>
          <a:p>
            <a:pPr marL="177800" indent="-177800">
              <a:buClr>
                <a:srgbClr val="009AC7"/>
              </a:buClr>
              <a:buFont typeface="Wingdings" panose="05000000000000000000" pitchFamily="2" charset="2"/>
              <a:buChar char="§"/>
              <a:defRPr/>
            </a:pPr>
            <a:r>
              <a:rPr lang="en-US" sz="1200" dirty="0">
                <a:latin typeface="Arial" panose="020B0604020202020204" pitchFamily="34" charset="0"/>
              </a:rPr>
              <a:t>Green 1-step scrub start button</a:t>
            </a:r>
          </a:p>
          <a:p>
            <a:pPr marL="177800" indent="-177800">
              <a:buClr>
                <a:srgbClr val="009AC7"/>
              </a:buClr>
              <a:buFont typeface="Wingdings" panose="05000000000000000000" pitchFamily="2" charset="2"/>
              <a:buChar char="§"/>
              <a:defRPr/>
            </a:pPr>
            <a:r>
              <a:rPr lang="en-US" sz="1200" dirty="0">
                <a:latin typeface="Arial" panose="020B0604020202020204" pitchFamily="34" charset="0"/>
              </a:rPr>
              <a:t>4 Water flow settings</a:t>
            </a:r>
          </a:p>
          <a:p>
            <a:pPr marL="177800" indent="-177800">
              <a:buClr>
                <a:srgbClr val="009AC7"/>
              </a:buClr>
              <a:buFont typeface="Wingdings" panose="05000000000000000000" pitchFamily="2" charset="2"/>
              <a:buChar char="§"/>
              <a:defRPr/>
            </a:pPr>
            <a:r>
              <a:rPr lang="en-US" sz="1200" b="1" dirty="0">
                <a:latin typeface="Arial" panose="020B0604020202020204" pitchFamily="34" charset="0"/>
              </a:rPr>
              <a:t>3 Down pressure settings</a:t>
            </a:r>
          </a:p>
          <a:p>
            <a:pPr marL="177800" indent="-177800">
              <a:buClr>
                <a:srgbClr val="009AC7"/>
              </a:buClr>
              <a:buFont typeface="Wingdings" panose="05000000000000000000" pitchFamily="2" charset="2"/>
              <a:buChar char="§"/>
              <a:defRPr/>
            </a:pPr>
            <a:r>
              <a:rPr lang="en-US" sz="1200" b="1" dirty="0">
                <a:latin typeface="Arial" panose="020B0604020202020204" pitchFamily="34" charset="0"/>
              </a:rPr>
              <a:t>Quiet-Mode™ (62.2 </a:t>
            </a:r>
            <a:r>
              <a:rPr lang="en-US" sz="1200" b="1" dirty="0" err="1">
                <a:latin typeface="Arial" panose="020B0604020202020204" pitchFamily="34" charset="0"/>
              </a:rPr>
              <a:t>dBA</a:t>
            </a:r>
            <a:r>
              <a:rPr lang="en-US" sz="1200" b="1" dirty="0">
                <a:latin typeface="Arial" panose="020B0604020202020204" pitchFamily="34" charset="0"/>
              </a:rPr>
              <a:t>)</a:t>
            </a:r>
          </a:p>
          <a:p>
            <a:pPr marL="177800" indent="-177800">
              <a:buClr>
                <a:srgbClr val="009AC7"/>
              </a:buClr>
              <a:buFont typeface="Wingdings" panose="05000000000000000000" pitchFamily="2" charset="2"/>
              <a:buChar char="§"/>
              <a:defRPr/>
            </a:pPr>
            <a:r>
              <a:rPr lang="en-US" sz="1200" b="1" dirty="0">
                <a:latin typeface="Arial" panose="020B0604020202020204" pitchFamily="34" charset="0"/>
              </a:rPr>
              <a:t>Supervisor lockout mode</a:t>
            </a:r>
          </a:p>
          <a:p>
            <a:pPr marL="177800" indent="-177800">
              <a:buClr>
                <a:srgbClr val="009AC7"/>
              </a:buClr>
              <a:buFont typeface="Wingdings" panose="05000000000000000000" pitchFamily="2" charset="2"/>
              <a:buChar char="§"/>
              <a:defRPr/>
            </a:pPr>
            <a:r>
              <a:rPr lang="en-US" sz="1200" b="1" dirty="0">
                <a:latin typeface="Arial" panose="020B0604020202020204" pitchFamily="34" charset="0"/>
              </a:rPr>
              <a:t>Fault code display, BDI LEDs</a:t>
            </a:r>
          </a:p>
          <a:p>
            <a:pPr marL="177800" indent="-177800">
              <a:buClr>
                <a:srgbClr val="009AC7"/>
              </a:buClr>
              <a:buFont typeface="Wingdings" panose="05000000000000000000" pitchFamily="2" charset="2"/>
              <a:buChar char="§"/>
              <a:defRPr/>
            </a:pPr>
            <a:r>
              <a:rPr lang="en-US" sz="1200" b="1" dirty="0">
                <a:latin typeface="Arial" panose="020B0604020202020204" pitchFamily="34" charset="0"/>
              </a:rPr>
              <a:t>3 Zone Settings™</a:t>
            </a:r>
          </a:p>
          <a:p>
            <a:pPr lvl="0" algn="ctr">
              <a:defRPr/>
            </a:pPr>
            <a:endParaRPr lang="en-US" sz="1200" dirty="0">
              <a:solidFill>
                <a:srgbClr val="000000"/>
              </a:solidFill>
              <a:latin typeface="Arial" panose="020B0604020202020204" pitchFamily="34" charset="0"/>
            </a:endParaRPr>
          </a:p>
        </p:txBody>
      </p:sp>
      <p:sp>
        <p:nvSpPr>
          <p:cNvPr id="25" name="Rectangle 24"/>
          <p:cNvSpPr/>
          <p:nvPr/>
        </p:nvSpPr>
        <p:spPr>
          <a:xfrm>
            <a:off x="5743965" y="4060807"/>
            <a:ext cx="3373407" cy="2492990"/>
          </a:xfrm>
          <a:prstGeom prst="rect">
            <a:avLst/>
          </a:prstGeom>
        </p:spPr>
        <p:txBody>
          <a:bodyPr wrap="square">
            <a:spAutoFit/>
          </a:bodyPr>
          <a:lstStyle/>
          <a:p>
            <a:pPr lvl="0" algn="ctr">
              <a:defRPr/>
            </a:pPr>
            <a:r>
              <a:rPr lang="en-US" sz="1200" b="1" dirty="0">
                <a:solidFill>
                  <a:srgbClr val="000000"/>
                </a:solidFill>
                <a:latin typeface="Arial" panose="020B0604020202020204" pitchFamily="34" charset="0"/>
                <a:cs typeface="Arial" panose="020B0604020202020204" pitchFamily="34" charset="0"/>
              </a:rPr>
              <a:t>Electronic Controls</a:t>
            </a:r>
          </a:p>
          <a:p>
            <a:pPr lvl="0" algn="ctr">
              <a:defRPr/>
            </a:pPr>
            <a:r>
              <a:rPr lang="en-US" sz="1200" dirty="0">
                <a:solidFill>
                  <a:srgbClr val="000000"/>
                </a:solidFill>
                <a:latin typeface="Arial" panose="020B0604020202020204" pitchFamily="34" charset="0"/>
                <a:cs typeface="Arial" panose="020B0604020202020204" pitchFamily="34" charset="0"/>
              </a:rPr>
              <a:t>Pro-Panel® LCD Touch Screen (Option)</a:t>
            </a:r>
          </a:p>
          <a:p>
            <a:pPr lvl="0" algn="ctr">
              <a:defRPr/>
            </a:pPr>
            <a:endParaRPr lang="en-US" sz="1200" dirty="0">
              <a:solidFill>
                <a:srgbClr val="000000"/>
              </a:solidFill>
              <a:latin typeface="Arial" panose="020B0604020202020204" pitchFamily="34" charset="0"/>
              <a:cs typeface="Arial" panose="020B0604020202020204" pitchFamily="34" charset="0"/>
            </a:endParaRPr>
          </a:p>
          <a:p>
            <a:pPr marL="177800" indent="-177800">
              <a:buClr>
                <a:srgbClr val="009AC7"/>
              </a:buClr>
              <a:buFont typeface="Wingdings" panose="05000000000000000000" pitchFamily="2" charset="2"/>
              <a:buChar char="§"/>
              <a:defRPr/>
            </a:pPr>
            <a:r>
              <a:rPr lang="en-US" sz="1200" dirty="0">
                <a:latin typeface="Arial" panose="020B0604020202020204" pitchFamily="34" charset="0"/>
              </a:rPr>
              <a:t>Green 1-step scrub start button</a:t>
            </a:r>
          </a:p>
          <a:p>
            <a:pPr marL="177800" indent="-177800">
              <a:buClr>
                <a:srgbClr val="009AC7"/>
              </a:buClr>
              <a:buFont typeface="Wingdings" panose="05000000000000000000" pitchFamily="2" charset="2"/>
              <a:buChar char="§"/>
              <a:defRPr/>
            </a:pPr>
            <a:r>
              <a:rPr lang="en-US" sz="1200" dirty="0">
                <a:latin typeface="Arial" panose="020B0604020202020204" pitchFamily="34" charset="0"/>
              </a:rPr>
              <a:t>4 water flow settings</a:t>
            </a:r>
          </a:p>
          <a:p>
            <a:pPr marL="177800" indent="-177800">
              <a:buClr>
                <a:srgbClr val="009AC7"/>
              </a:buClr>
              <a:buFont typeface="Wingdings" panose="05000000000000000000" pitchFamily="2" charset="2"/>
              <a:buChar char="§"/>
              <a:defRPr/>
            </a:pPr>
            <a:r>
              <a:rPr lang="en-US" sz="1200" dirty="0">
                <a:latin typeface="Arial" panose="020B0604020202020204" pitchFamily="34" charset="0"/>
              </a:rPr>
              <a:t>3 Down pressure settings</a:t>
            </a:r>
          </a:p>
          <a:p>
            <a:pPr marL="177800" indent="-177800">
              <a:buClr>
                <a:srgbClr val="009AC7"/>
              </a:buClr>
              <a:buFont typeface="Wingdings" panose="05000000000000000000" pitchFamily="2" charset="2"/>
              <a:buChar char="§"/>
              <a:defRPr/>
            </a:pPr>
            <a:r>
              <a:rPr lang="en-US" sz="1200" dirty="0">
                <a:latin typeface="Arial" panose="020B0604020202020204" pitchFamily="34" charset="0"/>
              </a:rPr>
              <a:t>Quiet-Mode™ (62.2 </a:t>
            </a:r>
            <a:r>
              <a:rPr lang="en-US" sz="1200" dirty="0" err="1">
                <a:latin typeface="Arial" panose="020B0604020202020204" pitchFamily="34" charset="0"/>
              </a:rPr>
              <a:t>dBA</a:t>
            </a:r>
            <a:r>
              <a:rPr lang="en-US" sz="1200" dirty="0">
                <a:latin typeface="Arial" panose="020B0604020202020204" pitchFamily="34" charset="0"/>
              </a:rPr>
              <a:t>)</a:t>
            </a:r>
          </a:p>
          <a:p>
            <a:pPr marL="177800" indent="-177800">
              <a:buClr>
                <a:srgbClr val="009AC7"/>
              </a:buClr>
              <a:buFont typeface="Wingdings" panose="05000000000000000000" pitchFamily="2" charset="2"/>
              <a:buChar char="§"/>
              <a:defRPr/>
            </a:pPr>
            <a:r>
              <a:rPr lang="en-US" sz="1200" dirty="0">
                <a:latin typeface="Arial" panose="020B0604020202020204" pitchFamily="34" charset="0"/>
              </a:rPr>
              <a:t>Supervisor lockout mode</a:t>
            </a:r>
          </a:p>
          <a:p>
            <a:pPr marL="177800" indent="-177800">
              <a:buClr>
                <a:srgbClr val="009AC7"/>
              </a:buClr>
              <a:buFont typeface="Wingdings" panose="05000000000000000000" pitchFamily="2" charset="2"/>
              <a:buChar char="§"/>
              <a:defRPr/>
            </a:pPr>
            <a:r>
              <a:rPr lang="en-US" sz="1200" b="1" dirty="0">
                <a:latin typeface="Arial" panose="020B0604020202020204" pitchFamily="34" charset="0"/>
              </a:rPr>
              <a:t>Fault code display w/ on-screen alert</a:t>
            </a:r>
          </a:p>
          <a:p>
            <a:pPr marL="177800" indent="-177800">
              <a:buClr>
                <a:srgbClr val="009AC7"/>
              </a:buClr>
              <a:buFont typeface="Wingdings" panose="05000000000000000000" pitchFamily="2" charset="2"/>
              <a:buChar char="§"/>
              <a:defRPr/>
            </a:pPr>
            <a:r>
              <a:rPr lang="en-US" sz="1200" b="1" dirty="0">
                <a:latin typeface="Arial" panose="020B0604020202020204" pitchFamily="34" charset="0"/>
              </a:rPr>
              <a:t>4 Zone Settings™ w/ customizable labels</a:t>
            </a:r>
          </a:p>
          <a:p>
            <a:pPr marL="177800" indent="-177800">
              <a:buClr>
                <a:srgbClr val="009AC7"/>
              </a:buClr>
              <a:buFont typeface="Wingdings" panose="05000000000000000000" pitchFamily="2" charset="2"/>
              <a:buChar char="§"/>
              <a:defRPr/>
            </a:pPr>
            <a:r>
              <a:rPr lang="en-US" sz="1200" b="1" dirty="0">
                <a:latin typeface="Arial" panose="020B0604020202020204" pitchFamily="34" charset="0"/>
              </a:rPr>
              <a:t>Operator ID log-in</a:t>
            </a:r>
          </a:p>
          <a:p>
            <a:pPr marL="177800" indent="-177800">
              <a:buClr>
                <a:srgbClr val="009AC7"/>
              </a:buClr>
              <a:buFont typeface="Wingdings" panose="05000000000000000000" pitchFamily="2" charset="2"/>
              <a:buChar char="§"/>
              <a:defRPr/>
            </a:pPr>
            <a:r>
              <a:rPr lang="en-US" sz="1200" b="1" dirty="0">
                <a:latin typeface="Arial" panose="020B0604020202020204" pitchFamily="34" charset="0"/>
              </a:rPr>
              <a:t>28 languages available</a:t>
            </a:r>
          </a:p>
          <a:p>
            <a:pPr marL="177800" indent="-177800">
              <a:buClr>
                <a:srgbClr val="009AC7"/>
              </a:buClr>
              <a:buFont typeface="Wingdings" panose="05000000000000000000" pitchFamily="2" charset="2"/>
              <a:buChar char="§"/>
              <a:defRPr/>
            </a:pPr>
            <a:r>
              <a:rPr lang="en-US" sz="1200" b="1" dirty="0">
                <a:latin typeface="Arial" panose="020B0604020202020204" pitchFamily="34" charset="0"/>
              </a:rPr>
              <a:t>On-demand training/maintenance videos</a:t>
            </a:r>
          </a:p>
        </p:txBody>
      </p:sp>
      <p:sp>
        <p:nvSpPr>
          <p:cNvPr id="36" name="TextBox 35"/>
          <p:cNvSpPr txBox="1"/>
          <p:nvPr/>
        </p:nvSpPr>
        <p:spPr>
          <a:xfrm rot="16200000">
            <a:off x="-1947738" y="4086826"/>
            <a:ext cx="4436181" cy="369332"/>
          </a:xfrm>
          <a:prstGeom prst="rect">
            <a:avLst/>
          </a:prstGeom>
          <a:solidFill>
            <a:schemeClr val="tx1">
              <a:lumMod val="50000"/>
              <a:lumOff val="50000"/>
            </a:schemeClr>
          </a:solidFill>
        </p:spPr>
        <p:txBody>
          <a:bodyPr wrap="square" rtlCol="0">
            <a:spAutoFit/>
          </a:bodyPr>
          <a:lstStyle/>
          <a:p>
            <a:pPr algn="ctr"/>
            <a:r>
              <a:rPr lang="en-US" b="1" dirty="0">
                <a:solidFill>
                  <a:schemeClr val="bg1"/>
                </a:solidFill>
              </a:rPr>
              <a:t>Control  Panels</a:t>
            </a:r>
          </a:p>
        </p:txBody>
      </p:sp>
      <p:sp>
        <p:nvSpPr>
          <p:cNvPr id="40" name="TextBox 39"/>
          <p:cNvSpPr txBox="1"/>
          <p:nvPr/>
        </p:nvSpPr>
        <p:spPr>
          <a:xfrm>
            <a:off x="656147" y="1525434"/>
            <a:ext cx="2289065" cy="461665"/>
          </a:xfrm>
          <a:prstGeom prst="rect">
            <a:avLst/>
          </a:prstGeom>
          <a:solidFill>
            <a:schemeClr val="tx1">
              <a:lumMod val="50000"/>
              <a:lumOff val="50000"/>
            </a:schemeClr>
          </a:solidFill>
        </p:spPr>
        <p:txBody>
          <a:bodyPr wrap="square" rtlCol="0">
            <a:spAutoFit/>
          </a:bodyPr>
          <a:lstStyle/>
          <a:p>
            <a:pPr algn="ctr"/>
            <a:r>
              <a:rPr lang="en-US" sz="2400" b="1" dirty="0">
                <a:solidFill>
                  <a:schemeClr val="bg1"/>
                </a:solidFill>
              </a:rPr>
              <a:t>T600e</a:t>
            </a:r>
          </a:p>
        </p:txBody>
      </p:sp>
      <p:cxnSp>
        <p:nvCxnSpPr>
          <p:cNvPr id="42" name="Straight Connector 41"/>
          <p:cNvCxnSpPr/>
          <p:nvPr/>
        </p:nvCxnSpPr>
        <p:spPr>
          <a:xfrm>
            <a:off x="5729313" y="1543182"/>
            <a:ext cx="14652" cy="4946401"/>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41" name="TextBox 40"/>
          <p:cNvSpPr txBox="1"/>
          <p:nvPr/>
        </p:nvSpPr>
        <p:spPr>
          <a:xfrm>
            <a:off x="3178206" y="1525434"/>
            <a:ext cx="5797118" cy="461665"/>
          </a:xfrm>
          <a:prstGeom prst="rect">
            <a:avLst/>
          </a:prstGeom>
          <a:solidFill>
            <a:schemeClr val="tx1">
              <a:lumMod val="50000"/>
              <a:lumOff val="50000"/>
            </a:schemeClr>
          </a:solidFill>
        </p:spPr>
        <p:txBody>
          <a:bodyPr wrap="square" rtlCol="0">
            <a:spAutoFit/>
          </a:bodyPr>
          <a:lstStyle/>
          <a:p>
            <a:pPr algn="ctr"/>
            <a:r>
              <a:rPr lang="en-US" sz="2400" b="1" dirty="0">
                <a:solidFill>
                  <a:schemeClr val="bg1"/>
                </a:solidFill>
              </a:rPr>
              <a:t>T600</a:t>
            </a:r>
          </a:p>
        </p:txBody>
      </p:sp>
      <p:pic>
        <p:nvPicPr>
          <p:cNvPr id="5" name="Picture 4"/>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379510" y="2037448"/>
            <a:ext cx="2078557" cy="1936259"/>
          </a:xfrm>
          <a:prstGeom prst="rect">
            <a:avLst/>
          </a:prstGeom>
        </p:spPr>
      </p:pic>
      <p:pic>
        <p:nvPicPr>
          <p:cNvPr id="6" name="Picture 5"/>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765918" y="2077371"/>
            <a:ext cx="1966166" cy="1896336"/>
          </a:xfrm>
          <a:prstGeom prst="rect">
            <a:avLst/>
          </a:prstGeom>
        </p:spPr>
      </p:pic>
      <p:pic>
        <p:nvPicPr>
          <p:cNvPr id="7" name="Picture 6"/>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3440008" y="2071456"/>
            <a:ext cx="2002262" cy="1847220"/>
          </a:xfrm>
          <a:prstGeom prst="rect">
            <a:avLst/>
          </a:prstGeom>
        </p:spPr>
      </p:pic>
      <p:cxnSp>
        <p:nvCxnSpPr>
          <p:cNvPr id="18" name="Straight Connector 17"/>
          <p:cNvCxnSpPr/>
          <p:nvPr/>
        </p:nvCxnSpPr>
        <p:spPr>
          <a:xfrm>
            <a:off x="3045936" y="1487810"/>
            <a:ext cx="14652" cy="4946401"/>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6" name="Slide Number Placeholder 5"/>
          <p:cNvSpPr txBox="1">
            <a:spLocks/>
          </p:cNvSpPr>
          <p:nvPr/>
        </p:nvSpPr>
        <p:spPr>
          <a:xfrm>
            <a:off x="3508639" y="6573788"/>
            <a:ext cx="2133600" cy="288925"/>
          </a:xfrm>
          <a:prstGeom prst="rect">
            <a:avLst/>
          </a:prstGeom>
          <a:ln>
            <a:noFill/>
          </a:ln>
        </p:spPr>
        <p:txBody>
          <a:bodyPr vert="horz" wrap="square" lIns="91440" tIns="45720" rIns="91440" bIns="45720" numCol="1" anchor="ctr" anchorCtr="0" compatLnSpc="1">
            <a:prstTxWarp prst="textNoShape">
              <a:avLst/>
            </a:prstTxWarp>
          </a:bodyPr>
          <a:lstStyle>
            <a:defPPr>
              <a:defRPr lang="en-US"/>
            </a:defPPr>
            <a:lvl1pPr algn="r" rtl="0" eaLnBrk="1" fontAlgn="base" hangingPunct="1">
              <a:spcBef>
                <a:spcPct val="0"/>
              </a:spcBef>
              <a:spcAft>
                <a:spcPct val="0"/>
              </a:spcAft>
              <a:defRPr sz="700" kern="1200">
                <a:solidFill>
                  <a:srgbClr val="898989"/>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lgn="ctr">
              <a:defRPr/>
            </a:pPr>
            <a:r>
              <a:rPr lang="en-US" altLang="en-US" sz="900" b="1" dirty="0">
                <a:solidFill>
                  <a:srgbClr val="FF0000"/>
                </a:solidFill>
              </a:rPr>
              <a:t>Confidential. Do not distribute.</a:t>
            </a:r>
          </a:p>
        </p:txBody>
      </p:sp>
      <p:sp>
        <p:nvSpPr>
          <p:cNvPr id="8" name="Slide Number Placeholder 7"/>
          <p:cNvSpPr>
            <a:spLocks noGrp="1"/>
          </p:cNvSpPr>
          <p:nvPr>
            <p:ph type="sldNum" sz="quarter" idx="12"/>
          </p:nvPr>
        </p:nvSpPr>
        <p:spPr/>
        <p:txBody>
          <a:bodyPr/>
          <a:lstStyle/>
          <a:p>
            <a:pPr>
              <a:defRPr/>
            </a:pPr>
            <a:fld id="{B1A9683B-B112-4496-A737-3130FD58388C}" type="slidenum">
              <a:rPr lang="en-US" altLang="en-US" smtClean="0"/>
              <a:pPr>
                <a:defRPr/>
              </a:pPr>
              <a:t>11</a:t>
            </a:fld>
            <a:endParaRPr lang="en-US" altLang="en-US" dirty="0"/>
          </a:p>
        </p:txBody>
      </p:sp>
      <p:sp>
        <p:nvSpPr>
          <p:cNvPr id="17" name="Date Placeholder 3"/>
          <p:cNvSpPr>
            <a:spLocks noGrp="1"/>
          </p:cNvSpPr>
          <p:nvPr>
            <p:ph type="dt" sz="half" idx="10"/>
          </p:nvPr>
        </p:nvSpPr>
        <p:spPr>
          <a:xfrm>
            <a:off x="80128" y="6572381"/>
            <a:ext cx="2133600" cy="288925"/>
          </a:xfrm>
        </p:spPr>
        <p:txBody>
          <a:bodyPr/>
          <a:lstStyle/>
          <a:p>
            <a:pPr>
              <a:defRPr/>
            </a:pPr>
            <a:r>
              <a:rPr lang="en-US" dirty="0"/>
              <a:t>©2018  The Tennant Company  Rev. Feb 2018</a:t>
            </a:r>
          </a:p>
        </p:txBody>
      </p:sp>
    </p:spTree>
    <p:extLst>
      <p:ext uri="{BB962C8B-B14F-4D97-AF65-F5344CB8AC3E}">
        <p14:creationId xmlns:p14="http://schemas.microsoft.com/office/powerpoint/2010/main" val="12509478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3296740" y="1880262"/>
            <a:ext cx="5804929" cy="4860866"/>
          </a:xfrm>
          <a:prstGeom prst="rect">
            <a:avLst/>
          </a:prstGeom>
        </p:spPr>
      </p:pic>
      <p:sp>
        <p:nvSpPr>
          <p:cNvPr id="4099" name="Title 1"/>
          <p:cNvSpPr>
            <a:spLocks noGrp="1"/>
          </p:cNvSpPr>
          <p:nvPr>
            <p:ph type="title"/>
          </p:nvPr>
        </p:nvSpPr>
        <p:spPr>
          <a:xfrm>
            <a:off x="457199" y="911225"/>
            <a:ext cx="8466667" cy="685800"/>
          </a:xfrm>
        </p:spPr>
        <p:txBody>
          <a:bodyPr>
            <a:normAutofit/>
          </a:bodyPr>
          <a:lstStyle/>
          <a:p>
            <a:pPr eaLnBrk="1" hangingPunct="1"/>
            <a:r>
              <a:rPr lang="en-US" altLang="en-US" dirty="0"/>
              <a:t>Control Panel Components</a:t>
            </a:r>
          </a:p>
        </p:txBody>
      </p:sp>
      <p:sp>
        <p:nvSpPr>
          <p:cNvPr id="8" name="TextBox 7"/>
          <p:cNvSpPr txBox="1"/>
          <p:nvPr/>
        </p:nvSpPr>
        <p:spPr>
          <a:xfrm>
            <a:off x="3262872" y="1525434"/>
            <a:ext cx="5797118" cy="338554"/>
          </a:xfrm>
          <a:prstGeom prst="rect">
            <a:avLst/>
          </a:prstGeom>
          <a:solidFill>
            <a:schemeClr val="tx1">
              <a:lumMod val="50000"/>
              <a:lumOff val="50000"/>
            </a:schemeClr>
          </a:solidFill>
        </p:spPr>
        <p:txBody>
          <a:bodyPr wrap="square" rtlCol="0">
            <a:spAutoFit/>
          </a:bodyPr>
          <a:lstStyle/>
          <a:p>
            <a:pPr algn="ctr"/>
            <a:r>
              <a:rPr lang="en-US" sz="1600" b="1" dirty="0">
                <a:solidFill>
                  <a:schemeClr val="bg1"/>
                </a:solidFill>
              </a:rPr>
              <a:t>T600</a:t>
            </a:r>
          </a:p>
        </p:txBody>
      </p:sp>
      <p:sp>
        <p:nvSpPr>
          <p:cNvPr id="9" name="TextBox 8"/>
          <p:cNvSpPr txBox="1"/>
          <p:nvPr/>
        </p:nvSpPr>
        <p:spPr>
          <a:xfrm>
            <a:off x="352784" y="1525434"/>
            <a:ext cx="2590895" cy="338554"/>
          </a:xfrm>
          <a:prstGeom prst="rect">
            <a:avLst/>
          </a:prstGeom>
          <a:solidFill>
            <a:schemeClr val="tx1">
              <a:lumMod val="50000"/>
              <a:lumOff val="50000"/>
            </a:schemeClr>
          </a:solidFill>
        </p:spPr>
        <p:txBody>
          <a:bodyPr wrap="square" rtlCol="0">
            <a:spAutoFit/>
          </a:bodyPr>
          <a:lstStyle/>
          <a:p>
            <a:pPr algn="ctr"/>
            <a:r>
              <a:rPr lang="en-US" sz="1600" b="1" dirty="0">
                <a:solidFill>
                  <a:schemeClr val="bg1"/>
                </a:solidFill>
              </a:rPr>
              <a:t>T600e</a:t>
            </a:r>
          </a:p>
        </p:txBody>
      </p:sp>
      <p:cxnSp>
        <p:nvCxnSpPr>
          <p:cNvPr id="10" name="Straight Connector 9"/>
          <p:cNvCxnSpPr/>
          <p:nvPr/>
        </p:nvCxnSpPr>
        <p:spPr>
          <a:xfrm>
            <a:off x="3079804" y="1724879"/>
            <a:ext cx="14652" cy="4946401"/>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2" name="Slide Number Placeholder 5"/>
          <p:cNvSpPr txBox="1">
            <a:spLocks/>
          </p:cNvSpPr>
          <p:nvPr/>
        </p:nvSpPr>
        <p:spPr>
          <a:xfrm>
            <a:off x="3800871" y="6584658"/>
            <a:ext cx="2133600" cy="288925"/>
          </a:xfrm>
          <a:prstGeom prst="rect">
            <a:avLst/>
          </a:prstGeom>
          <a:ln>
            <a:noFill/>
          </a:ln>
        </p:spPr>
        <p:txBody>
          <a:bodyPr vert="horz" wrap="square" lIns="91440" tIns="45720" rIns="91440" bIns="45720" numCol="1" anchor="ctr" anchorCtr="0" compatLnSpc="1">
            <a:prstTxWarp prst="textNoShape">
              <a:avLst/>
            </a:prstTxWarp>
          </a:bodyPr>
          <a:lstStyle>
            <a:defPPr>
              <a:defRPr lang="en-US"/>
            </a:defPPr>
            <a:lvl1pPr algn="r" rtl="0" eaLnBrk="1" fontAlgn="base" hangingPunct="1">
              <a:spcBef>
                <a:spcPct val="0"/>
              </a:spcBef>
              <a:spcAft>
                <a:spcPct val="0"/>
              </a:spcAft>
              <a:defRPr sz="700" kern="1200">
                <a:solidFill>
                  <a:srgbClr val="898989"/>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lgn="ctr">
              <a:defRPr/>
            </a:pPr>
            <a:r>
              <a:rPr lang="en-US" altLang="en-US" sz="900" b="1" dirty="0">
                <a:solidFill>
                  <a:srgbClr val="FF0000"/>
                </a:solidFill>
              </a:rPr>
              <a:t>Confidential. Do not distribute.</a:t>
            </a:r>
          </a:p>
        </p:txBody>
      </p:sp>
      <p:sp>
        <p:nvSpPr>
          <p:cNvPr id="7" name="Slide Number Placeholder 6"/>
          <p:cNvSpPr>
            <a:spLocks noGrp="1"/>
          </p:cNvSpPr>
          <p:nvPr>
            <p:ph type="sldNum" sz="quarter" idx="12"/>
          </p:nvPr>
        </p:nvSpPr>
        <p:spPr/>
        <p:txBody>
          <a:bodyPr/>
          <a:lstStyle/>
          <a:p>
            <a:pPr>
              <a:defRPr/>
            </a:pPr>
            <a:fld id="{B1A9683B-B112-4496-A737-3130FD58388C}" type="slidenum">
              <a:rPr lang="en-US" altLang="en-US" smtClean="0"/>
              <a:pPr>
                <a:defRPr/>
              </a:pPr>
              <a:t>12</a:t>
            </a:fld>
            <a:endParaRPr lang="en-US" altLang="en-US" dirty="0"/>
          </a:p>
        </p:txBody>
      </p:sp>
      <p:grpSp>
        <p:nvGrpSpPr>
          <p:cNvPr id="4" name="Group 3"/>
          <p:cNvGrpSpPr/>
          <p:nvPr/>
        </p:nvGrpSpPr>
        <p:grpSpPr>
          <a:xfrm>
            <a:off x="352784" y="1907445"/>
            <a:ext cx="2727020" cy="4314224"/>
            <a:chOff x="352784" y="1907445"/>
            <a:chExt cx="2727020" cy="4314224"/>
          </a:xfrm>
        </p:grpSpPr>
        <p:pic>
          <p:nvPicPr>
            <p:cNvPr id="3" name="Picture 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52784" y="1907445"/>
              <a:ext cx="2727020" cy="4314224"/>
            </a:xfrm>
            <a:prstGeom prst="rect">
              <a:avLst/>
            </a:prstGeom>
          </p:spPr>
        </p:pic>
        <p:pic>
          <p:nvPicPr>
            <p:cNvPr id="13" name="Picture 12"/>
            <p:cNvPicPr>
              <a:picLocks noChangeAspect="1"/>
            </p:cNvPicPr>
            <p:nvPr/>
          </p:nvPicPr>
          <p:blipFill rotWithShape="1">
            <a:blip r:embed="rId4" cstate="screen">
              <a:extLst>
                <a:ext uri="{28A0092B-C50C-407E-A947-70E740481C1C}">
                  <a14:useLocalDpi xmlns:a14="http://schemas.microsoft.com/office/drawing/2010/main"/>
                </a:ext>
              </a:extLst>
            </a:blip>
            <a:srcRect l="31231" t="35719" r="65885" b="61774"/>
            <a:stretch/>
          </p:blipFill>
          <p:spPr>
            <a:xfrm>
              <a:off x="1196089" y="3529780"/>
              <a:ext cx="78658" cy="108155"/>
            </a:xfrm>
            <a:prstGeom prst="rect">
              <a:avLst/>
            </a:prstGeom>
          </p:spPr>
        </p:pic>
      </p:grpSp>
      <p:sp>
        <p:nvSpPr>
          <p:cNvPr id="14" name="Date Placeholder 3"/>
          <p:cNvSpPr>
            <a:spLocks noGrp="1"/>
          </p:cNvSpPr>
          <p:nvPr>
            <p:ph type="dt" sz="half" idx="10"/>
          </p:nvPr>
        </p:nvSpPr>
        <p:spPr>
          <a:xfrm>
            <a:off x="80128" y="6572381"/>
            <a:ext cx="2133600" cy="288925"/>
          </a:xfrm>
        </p:spPr>
        <p:txBody>
          <a:bodyPr/>
          <a:lstStyle/>
          <a:p>
            <a:pPr>
              <a:defRPr/>
            </a:pPr>
            <a:r>
              <a:rPr lang="en-US" dirty="0"/>
              <a:t>©2018  The Tennant Company  Rev. Feb 2018</a:t>
            </a:r>
          </a:p>
        </p:txBody>
      </p:sp>
    </p:spTree>
    <p:extLst>
      <p:ext uri="{BB962C8B-B14F-4D97-AF65-F5344CB8AC3E}">
        <p14:creationId xmlns:p14="http://schemas.microsoft.com/office/powerpoint/2010/main" val="14654784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Title 1"/>
          <p:cNvSpPr>
            <a:spLocks noGrp="1"/>
          </p:cNvSpPr>
          <p:nvPr>
            <p:ph type="title"/>
          </p:nvPr>
        </p:nvSpPr>
        <p:spPr>
          <a:xfrm>
            <a:off x="457200" y="911225"/>
            <a:ext cx="8229600" cy="685800"/>
          </a:xfrm>
        </p:spPr>
        <p:txBody>
          <a:bodyPr/>
          <a:lstStyle/>
          <a:p>
            <a:pPr eaLnBrk="1" hangingPunct="1"/>
            <a:r>
              <a:rPr lang="en-US" altLang="en-US" dirty="0"/>
              <a:t>Pro-Panel® LCD Touch Screen – T600 Option Only</a:t>
            </a:r>
          </a:p>
        </p:txBody>
      </p:sp>
      <p:sp>
        <p:nvSpPr>
          <p:cNvPr id="4100" name="Content Placeholder 2"/>
          <p:cNvSpPr>
            <a:spLocks noGrp="1"/>
          </p:cNvSpPr>
          <p:nvPr>
            <p:ph idx="1"/>
          </p:nvPr>
        </p:nvSpPr>
        <p:spPr>
          <a:xfrm>
            <a:off x="325662" y="1820532"/>
            <a:ext cx="5540476" cy="4246075"/>
          </a:xfrm>
        </p:spPr>
        <p:txBody>
          <a:bodyPr>
            <a:normAutofit/>
          </a:bodyPr>
          <a:lstStyle/>
          <a:p>
            <a:pPr marL="166688" indent="-166688">
              <a:spcBef>
                <a:spcPts val="0"/>
              </a:spcBef>
              <a:spcAft>
                <a:spcPts val="0"/>
              </a:spcAft>
              <a:buClr>
                <a:srgbClr val="009AC7"/>
              </a:buClr>
              <a:buFont typeface="Wingdings" panose="05000000000000000000" pitchFamily="2" charset="2"/>
              <a:buChar char="§"/>
            </a:pPr>
            <a:r>
              <a:rPr lang="en-US" sz="1600" dirty="0">
                <a:ea typeface="ＭＳ Ｐゴシック" panose="020B0600070205080204" pitchFamily="34" charset="-128"/>
              </a:rPr>
              <a:t>Benefits – Makes cleaning and training efficient and easy</a:t>
            </a:r>
          </a:p>
          <a:p>
            <a:pPr>
              <a:spcBef>
                <a:spcPts val="0"/>
              </a:spcBef>
              <a:spcAft>
                <a:spcPts val="0"/>
              </a:spcAft>
              <a:buClr>
                <a:srgbClr val="009AC7"/>
              </a:buClr>
            </a:pPr>
            <a:endParaRPr lang="en-US" sz="1200" dirty="0">
              <a:ea typeface="ＭＳ Ｐゴシック" panose="020B0600070205080204" pitchFamily="34" charset="-128"/>
            </a:endParaRPr>
          </a:p>
          <a:p>
            <a:pPr marL="166688" indent="-166688">
              <a:spcBef>
                <a:spcPts val="0"/>
              </a:spcBef>
              <a:spcAft>
                <a:spcPts val="0"/>
              </a:spcAft>
              <a:buClr>
                <a:srgbClr val="009AC7"/>
              </a:buClr>
              <a:buFont typeface="Wingdings" panose="05000000000000000000" pitchFamily="2" charset="2"/>
              <a:buChar char="§"/>
            </a:pPr>
            <a:r>
              <a:rPr lang="en-US" sz="1600" dirty="0">
                <a:ea typeface="ＭＳ Ｐゴシック" panose="020B0600070205080204" pitchFamily="34" charset="-128"/>
              </a:rPr>
              <a:t>Key differentiating features than standard Pro-Membrane</a:t>
            </a:r>
          </a:p>
          <a:p>
            <a:pPr marL="461963" lvl="1" indent="-177800">
              <a:spcBef>
                <a:spcPts val="0"/>
              </a:spcBef>
              <a:spcAft>
                <a:spcPts val="0"/>
              </a:spcAft>
              <a:buClr>
                <a:srgbClr val="009AC7"/>
              </a:buClr>
              <a:buFont typeface="Wingdings" panose="05000000000000000000" pitchFamily="2" charset="2"/>
              <a:buChar char="§"/>
              <a:defRPr/>
            </a:pPr>
            <a:r>
              <a:rPr lang="en-US" sz="1400" dirty="0"/>
              <a:t>Fault code display w/ on-screen alert</a:t>
            </a:r>
          </a:p>
          <a:p>
            <a:pPr marL="461963" lvl="1" indent="-177800">
              <a:spcBef>
                <a:spcPts val="0"/>
              </a:spcBef>
              <a:spcAft>
                <a:spcPts val="0"/>
              </a:spcAft>
              <a:buClr>
                <a:srgbClr val="009AC7"/>
              </a:buClr>
              <a:buFont typeface="Wingdings" panose="05000000000000000000" pitchFamily="2" charset="2"/>
              <a:buChar char="§"/>
              <a:defRPr/>
            </a:pPr>
            <a:r>
              <a:rPr lang="en-US" sz="1400" dirty="0"/>
              <a:t>4 Zone Settings™ w/ customizable labels</a:t>
            </a:r>
          </a:p>
          <a:p>
            <a:pPr marL="461963" lvl="1" indent="-177800">
              <a:spcBef>
                <a:spcPts val="0"/>
              </a:spcBef>
              <a:buClr>
                <a:srgbClr val="009AC7"/>
              </a:buClr>
              <a:buFont typeface="Wingdings" panose="05000000000000000000" pitchFamily="2" charset="2"/>
              <a:buChar char="§"/>
              <a:defRPr/>
            </a:pPr>
            <a:r>
              <a:rPr lang="en-US" sz="1400" dirty="0"/>
              <a:t>Operator ID log-in</a:t>
            </a:r>
          </a:p>
          <a:p>
            <a:pPr marL="461963" lvl="1" indent="-177800">
              <a:spcBef>
                <a:spcPts val="0"/>
              </a:spcBef>
              <a:buClr>
                <a:srgbClr val="009AC7"/>
              </a:buClr>
              <a:buFont typeface="Wingdings" panose="05000000000000000000" pitchFamily="2" charset="2"/>
              <a:buChar char="§"/>
              <a:defRPr/>
            </a:pPr>
            <a:r>
              <a:rPr lang="en-US" sz="1400" dirty="0"/>
              <a:t>28 languages available</a:t>
            </a:r>
          </a:p>
          <a:p>
            <a:pPr marL="461963" lvl="1" indent="-177800">
              <a:spcBef>
                <a:spcPts val="0"/>
              </a:spcBef>
              <a:buClr>
                <a:srgbClr val="009AC7"/>
              </a:buClr>
              <a:buFont typeface="Wingdings" panose="05000000000000000000" pitchFamily="2" charset="2"/>
              <a:buChar char="§"/>
              <a:defRPr/>
            </a:pPr>
            <a:r>
              <a:rPr lang="en-US" sz="1400" dirty="0"/>
              <a:t>On-demand training/maintenance videos</a:t>
            </a:r>
          </a:p>
          <a:p>
            <a:pPr marL="284163" lvl="1">
              <a:spcBef>
                <a:spcPts val="0"/>
              </a:spcBef>
              <a:buClr>
                <a:srgbClr val="009AC7"/>
              </a:buClr>
              <a:defRPr/>
            </a:pPr>
            <a:endParaRPr lang="en-US" sz="1600" dirty="0">
              <a:ea typeface="ＭＳ Ｐゴシック" panose="020B0600070205080204" pitchFamily="34" charset="-128"/>
            </a:endParaRPr>
          </a:p>
          <a:p>
            <a:pPr marL="166688" indent="-166688">
              <a:spcBef>
                <a:spcPts val="0"/>
              </a:spcBef>
              <a:spcAft>
                <a:spcPts val="600"/>
              </a:spcAft>
              <a:buClr>
                <a:srgbClr val="009AC7"/>
              </a:buClr>
              <a:buFont typeface="Wingdings" panose="05000000000000000000" pitchFamily="2" charset="2"/>
              <a:buChar char="§"/>
            </a:pPr>
            <a:r>
              <a:rPr lang="en-US" sz="1600" dirty="0">
                <a:ea typeface="ＭＳ Ｐゴシック" panose="020B0600070205080204" pitchFamily="34" charset="-128"/>
              </a:rPr>
              <a:t>Sales Tools Available: Pro-Panel sell sheet</a:t>
            </a:r>
            <a:endParaRPr lang="en-US" sz="1600" dirty="0"/>
          </a:p>
        </p:txBody>
      </p:sp>
      <p:pic>
        <p:nvPicPr>
          <p:cNvPr id="2" name="Picture 1"/>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7100681" y="2938687"/>
            <a:ext cx="1765368" cy="1053884"/>
          </a:xfrm>
          <a:prstGeom prst="rect">
            <a:avLst/>
          </a:prstGeom>
        </p:spPr>
      </p:pic>
      <p:pic>
        <p:nvPicPr>
          <p:cNvPr id="3" name="Picture 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271999" y="2938254"/>
            <a:ext cx="1765368" cy="1054317"/>
          </a:xfrm>
          <a:prstGeom prst="rect">
            <a:avLst/>
          </a:prstGeom>
        </p:spPr>
      </p:pic>
      <p:pic>
        <p:nvPicPr>
          <p:cNvPr id="4" name="Picture 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271999" y="4065828"/>
            <a:ext cx="1765369" cy="1059222"/>
          </a:xfrm>
          <a:prstGeom prst="rect">
            <a:avLst/>
          </a:prstGeom>
        </p:spPr>
      </p:pic>
      <p:pic>
        <p:nvPicPr>
          <p:cNvPr id="5" name="Picture 4"/>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123966" y="5223954"/>
            <a:ext cx="1776935" cy="1066160"/>
          </a:xfrm>
          <a:prstGeom prst="rect">
            <a:avLst/>
          </a:prstGeom>
        </p:spPr>
      </p:pic>
      <p:pic>
        <p:nvPicPr>
          <p:cNvPr id="6" name="Picture 5"/>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5260433" y="5223954"/>
            <a:ext cx="1776935" cy="1066160"/>
          </a:xfrm>
          <a:prstGeom prst="rect">
            <a:avLst/>
          </a:prstGeom>
        </p:spPr>
      </p:pic>
      <p:pic>
        <p:nvPicPr>
          <p:cNvPr id="9" name="Picture 8"/>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7100681" y="4058890"/>
            <a:ext cx="1776935" cy="1066160"/>
          </a:xfrm>
          <a:prstGeom prst="rect">
            <a:avLst/>
          </a:prstGeom>
        </p:spPr>
      </p:pic>
      <p:pic>
        <p:nvPicPr>
          <p:cNvPr id="10" name="Picture 9"/>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1005186" y="4413681"/>
            <a:ext cx="3095583" cy="1857350"/>
          </a:xfrm>
          <a:prstGeom prst="rect">
            <a:avLst/>
          </a:prstGeom>
        </p:spPr>
      </p:pic>
      <p:sp>
        <p:nvSpPr>
          <p:cNvPr id="13" name="Slide Number Placeholder 5"/>
          <p:cNvSpPr txBox="1">
            <a:spLocks/>
          </p:cNvSpPr>
          <p:nvPr/>
        </p:nvSpPr>
        <p:spPr>
          <a:xfrm>
            <a:off x="3508639" y="6573788"/>
            <a:ext cx="2133600" cy="288925"/>
          </a:xfrm>
          <a:prstGeom prst="rect">
            <a:avLst/>
          </a:prstGeom>
          <a:ln>
            <a:noFill/>
          </a:ln>
        </p:spPr>
        <p:txBody>
          <a:bodyPr vert="horz" wrap="square" lIns="91440" tIns="45720" rIns="91440" bIns="45720" numCol="1" anchor="ctr" anchorCtr="0" compatLnSpc="1">
            <a:prstTxWarp prst="textNoShape">
              <a:avLst/>
            </a:prstTxWarp>
          </a:bodyPr>
          <a:lstStyle>
            <a:defPPr>
              <a:defRPr lang="en-US"/>
            </a:defPPr>
            <a:lvl1pPr algn="r" rtl="0" eaLnBrk="1" fontAlgn="base" hangingPunct="1">
              <a:spcBef>
                <a:spcPct val="0"/>
              </a:spcBef>
              <a:spcAft>
                <a:spcPct val="0"/>
              </a:spcAft>
              <a:defRPr sz="700" kern="1200">
                <a:solidFill>
                  <a:srgbClr val="898989"/>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lgn="ctr">
              <a:defRPr/>
            </a:pPr>
            <a:r>
              <a:rPr lang="en-US" altLang="en-US" sz="900" b="1" dirty="0">
                <a:solidFill>
                  <a:srgbClr val="FF0000"/>
                </a:solidFill>
              </a:rPr>
              <a:t>Confidential. Do not distribute.</a:t>
            </a:r>
          </a:p>
        </p:txBody>
      </p:sp>
      <p:sp>
        <p:nvSpPr>
          <p:cNvPr id="14" name="Slide Number Placeholder 13"/>
          <p:cNvSpPr>
            <a:spLocks noGrp="1"/>
          </p:cNvSpPr>
          <p:nvPr>
            <p:ph type="sldNum" sz="quarter" idx="12"/>
          </p:nvPr>
        </p:nvSpPr>
        <p:spPr/>
        <p:txBody>
          <a:bodyPr/>
          <a:lstStyle/>
          <a:p>
            <a:pPr>
              <a:defRPr/>
            </a:pPr>
            <a:fld id="{B1A9683B-B112-4496-A737-3130FD58388C}" type="slidenum">
              <a:rPr lang="en-US" altLang="en-US" smtClean="0"/>
              <a:pPr>
                <a:defRPr/>
              </a:pPr>
              <a:t>13</a:t>
            </a:fld>
            <a:endParaRPr lang="en-US" altLang="en-US" dirty="0"/>
          </a:p>
        </p:txBody>
      </p:sp>
      <p:sp>
        <p:nvSpPr>
          <p:cNvPr id="15" name="Date Placeholder 3"/>
          <p:cNvSpPr>
            <a:spLocks noGrp="1"/>
          </p:cNvSpPr>
          <p:nvPr>
            <p:ph type="dt" sz="half" idx="10"/>
          </p:nvPr>
        </p:nvSpPr>
        <p:spPr>
          <a:xfrm>
            <a:off x="80128" y="6572381"/>
            <a:ext cx="2133600" cy="288925"/>
          </a:xfrm>
        </p:spPr>
        <p:txBody>
          <a:bodyPr/>
          <a:lstStyle/>
          <a:p>
            <a:pPr>
              <a:defRPr/>
            </a:pPr>
            <a:r>
              <a:rPr lang="en-US" dirty="0"/>
              <a:t>©2018  The Tennant Company  Rev. Feb 2018</a:t>
            </a:r>
          </a:p>
        </p:txBody>
      </p:sp>
    </p:spTree>
    <p:extLst>
      <p:ext uri="{BB962C8B-B14F-4D97-AF65-F5344CB8AC3E}">
        <p14:creationId xmlns:p14="http://schemas.microsoft.com/office/powerpoint/2010/main" val="26870223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3" cstate="print">
            <a:extLst>
              <a:ext uri="{28A0092B-C50C-407E-A947-70E740481C1C}">
                <a14:useLocalDpi xmlns:a14="http://schemas.microsoft.com/office/drawing/2010/main" val="0"/>
              </a:ext>
            </a:extLst>
          </a:blip>
          <a:srcRect l="14032" t="73226" r="34839"/>
          <a:stretch/>
        </p:blipFill>
        <p:spPr>
          <a:xfrm>
            <a:off x="1888318" y="3546175"/>
            <a:ext cx="4675238" cy="1632155"/>
          </a:xfrm>
          <a:prstGeom prst="rect">
            <a:avLst/>
          </a:prstGeom>
        </p:spPr>
      </p:pic>
      <p:sp>
        <p:nvSpPr>
          <p:cNvPr id="4099" name="Title 1"/>
          <p:cNvSpPr>
            <a:spLocks noGrp="1"/>
          </p:cNvSpPr>
          <p:nvPr>
            <p:ph type="title"/>
          </p:nvPr>
        </p:nvSpPr>
        <p:spPr>
          <a:xfrm>
            <a:off x="457200" y="911225"/>
            <a:ext cx="8229600" cy="685800"/>
          </a:xfrm>
        </p:spPr>
        <p:txBody>
          <a:bodyPr/>
          <a:lstStyle/>
          <a:p>
            <a:pPr eaLnBrk="1" hangingPunct="1"/>
            <a:r>
              <a:rPr lang="en-US" altLang="en-US" dirty="0"/>
              <a:t>Re-Use of T500/e Squeegee Design</a:t>
            </a:r>
          </a:p>
        </p:txBody>
      </p:sp>
      <p:sp>
        <p:nvSpPr>
          <p:cNvPr id="4100" name="Content Placeholder 2"/>
          <p:cNvSpPr>
            <a:spLocks noGrp="1"/>
          </p:cNvSpPr>
          <p:nvPr>
            <p:ph idx="1"/>
          </p:nvPr>
        </p:nvSpPr>
        <p:spPr>
          <a:xfrm>
            <a:off x="457200" y="1687813"/>
            <a:ext cx="7839075" cy="1743076"/>
          </a:xfrm>
        </p:spPr>
        <p:txBody>
          <a:bodyPr>
            <a:normAutofit/>
          </a:bodyPr>
          <a:lstStyle/>
          <a:p>
            <a:pPr marL="285750" indent="-285750">
              <a:buClr>
                <a:srgbClr val="009AC7"/>
              </a:buClr>
              <a:buFont typeface="Wingdings" panose="05000000000000000000" pitchFamily="2" charset="2"/>
              <a:buChar char="§"/>
            </a:pPr>
            <a:r>
              <a:rPr lang="en-US" sz="1600" dirty="0"/>
              <a:t>Easy to use – foot operated</a:t>
            </a:r>
          </a:p>
          <a:p>
            <a:pPr marL="285750" indent="-285750">
              <a:buClr>
                <a:srgbClr val="009AC7"/>
              </a:buClr>
              <a:buFont typeface="Wingdings" panose="05000000000000000000" pitchFamily="2" charset="2"/>
              <a:buChar char="§"/>
            </a:pPr>
            <a:r>
              <a:rPr lang="en-US" sz="1600" dirty="0"/>
              <a:t>2 second delay in vacuum fan shut off  (T600 only)</a:t>
            </a:r>
          </a:p>
          <a:p>
            <a:pPr marL="285750" indent="-285750">
              <a:buClr>
                <a:srgbClr val="009AC7"/>
              </a:buClr>
              <a:buFont typeface="Wingdings" panose="05000000000000000000" pitchFamily="2" charset="2"/>
              <a:buChar char="§"/>
            </a:pPr>
            <a:r>
              <a:rPr lang="en-US" sz="1600" dirty="0"/>
              <a:t>Great water pick up, especially on grouted tile</a:t>
            </a:r>
          </a:p>
          <a:p>
            <a:endParaRPr lang="en-US" sz="1600" dirty="0"/>
          </a:p>
        </p:txBody>
      </p:sp>
      <p:sp>
        <p:nvSpPr>
          <p:cNvPr id="17" name="TextBox 16"/>
          <p:cNvSpPr txBox="1"/>
          <p:nvPr/>
        </p:nvSpPr>
        <p:spPr>
          <a:xfrm>
            <a:off x="1147536" y="2850405"/>
            <a:ext cx="2663483" cy="600164"/>
          </a:xfrm>
          <a:prstGeom prst="rect">
            <a:avLst/>
          </a:prstGeom>
          <a:noFill/>
        </p:spPr>
        <p:txBody>
          <a:bodyPr wrap="square">
            <a:spAutoFit/>
          </a:bodyPr>
          <a:lstStyle/>
          <a:p>
            <a:pPr algn="ctr">
              <a:defRPr/>
            </a:pPr>
            <a:r>
              <a:rPr lang="en-US" sz="1100" b="1" dirty="0">
                <a:latin typeface="Arial" panose="020B0604020202020204" pitchFamily="34" charset="0"/>
              </a:rPr>
              <a:t>No P-Trap loop</a:t>
            </a:r>
          </a:p>
          <a:p>
            <a:pPr algn="ctr">
              <a:defRPr/>
            </a:pPr>
            <a:r>
              <a:rPr lang="en-US" sz="1100" dirty="0">
                <a:latin typeface="Arial" panose="020B0604020202020204" pitchFamily="34" charset="0"/>
              </a:rPr>
              <a:t>(Less water in hose)</a:t>
            </a:r>
          </a:p>
          <a:p>
            <a:pPr algn="ctr">
              <a:defRPr/>
            </a:pPr>
            <a:r>
              <a:rPr lang="en-US" sz="1100" dirty="0">
                <a:latin typeface="Arial" panose="020B0604020202020204" pitchFamily="34" charset="0"/>
              </a:rPr>
              <a:t>(Shorter distance for air/water to travel)</a:t>
            </a:r>
          </a:p>
        </p:txBody>
      </p:sp>
      <p:cxnSp>
        <p:nvCxnSpPr>
          <p:cNvPr id="18" name="Straight Arrow Connector 17"/>
          <p:cNvCxnSpPr/>
          <p:nvPr/>
        </p:nvCxnSpPr>
        <p:spPr>
          <a:xfrm>
            <a:off x="2416893" y="3572894"/>
            <a:ext cx="888494" cy="256192"/>
          </a:xfrm>
          <a:prstGeom prst="straightConnector1">
            <a:avLst/>
          </a:prstGeom>
          <a:ln w="38100">
            <a:solidFill>
              <a:srgbClr val="0099CC"/>
            </a:solidFill>
            <a:tailEnd type="arrow"/>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2148872" y="4971256"/>
            <a:ext cx="4206240" cy="600164"/>
          </a:xfrm>
          <a:prstGeom prst="rect">
            <a:avLst/>
          </a:prstGeom>
          <a:noFill/>
        </p:spPr>
        <p:txBody>
          <a:bodyPr wrap="square">
            <a:spAutoFit/>
          </a:bodyPr>
          <a:lstStyle/>
          <a:p>
            <a:pPr algn="ctr">
              <a:defRPr/>
            </a:pPr>
            <a:r>
              <a:rPr lang="en-US" sz="1100" b="1" dirty="0">
                <a:latin typeface="Arial" panose="020B0604020202020204" pitchFamily="34" charset="0"/>
              </a:rPr>
              <a:t>Foot raises and lowers the squeegee with pedal</a:t>
            </a:r>
          </a:p>
          <a:p>
            <a:pPr algn="ctr">
              <a:defRPr/>
            </a:pPr>
            <a:r>
              <a:rPr lang="en-US" sz="1100" dirty="0">
                <a:latin typeface="Arial" panose="020B0604020202020204" pitchFamily="34" charset="0"/>
              </a:rPr>
              <a:t>(No bending to raise and lower squeegee)</a:t>
            </a:r>
          </a:p>
          <a:p>
            <a:pPr algn="ctr">
              <a:defRPr/>
            </a:pPr>
            <a:r>
              <a:rPr lang="en-US" sz="1100" dirty="0">
                <a:latin typeface="Arial" panose="020B0604020202020204" pitchFamily="34" charset="0"/>
              </a:rPr>
              <a:t>(No handle and cable system to loosen over time)</a:t>
            </a:r>
          </a:p>
        </p:txBody>
      </p:sp>
      <p:cxnSp>
        <p:nvCxnSpPr>
          <p:cNvPr id="20" name="Straight Arrow Connector 19"/>
          <p:cNvCxnSpPr/>
          <p:nvPr/>
        </p:nvCxnSpPr>
        <p:spPr>
          <a:xfrm flipV="1">
            <a:off x="3140043" y="4322493"/>
            <a:ext cx="402168" cy="593019"/>
          </a:xfrm>
          <a:prstGeom prst="straightConnector1">
            <a:avLst/>
          </a:prstGeom>
          <a:ln w="38100">
            <a:solidFill>
              <a:srgbClr val="0099CC"/>
            </a:solidFill>
            <a:tailEnd type="arrow"/>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5273126" y="2981010"/>
            <a:ext cx="1698036" cy="600164"/>
          </a:xfrm>
          <a:prstGeom prst="rect">
            <a:avLst/>
          </a:prstGeom>
          <a:noFill/>
        </p:spPr>
        <p:txBody>
          <a:bodyPr wrap="square">
            <a:spAutoFit/>
          </a:bodyPr>
          <a:lstStyle/>
          <a:p>
            <a:pPr algn="ctr">
              <a:defRPr/>
            </a:pPr>
            <a:r>
              <a:rPr lang="en-US" sz="1100" b="1" dirty="0">
                <a:latin typeface="Arial" panose="020B0604020202020204" pitchFamily="34" charset="0"/>
              </a:rPr>
              <a:t>Integrated P-Trap </a:t>
            </a:r>
          </a:p>
          <a:p>
            <a:pPr algn="ctr">
              <a:defRPr/>
            </a:pPr>
            <a:r>
              <a:rPr lang="en-US" sz="1100" dirty="0">
                <a:latin typeface="Arial" panose="020B0604020202020204" pitchFamily="34" charset="0"/>
              </a:rPr>
              <a:t>(Minimizes water dripping from hose)</a:t>
            </a:r>
          </a:p>
        </p:txBody>
      </p:sp>
      <p:pic>
        <p:nvPicPr>
          <p:cNvPr id="22" name="Picture 2"/>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7354613" y="2439562"/>
            <a:ext cx="1606550" cy="1403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23" name="Straight Arrow Connector 22"/>
          <p:cNvCxnSpPr/>
          <p:nvPr/>
        </p:nvCxnSpPr>
        <p:spPr>
          <a:xfrm flipH="1">
            <a:off x="3830578" y="3597220"/>
            <a:ext cx="1766403" cy="785130"/>
          </a:xfrm>
          <a:prstGeom prst="straightConnector1">
            <a:avLst/>
          </a:prstGeom>
          <a:ln w="38100">
            <a:solidFill>
              <a:srgbClr val="0099CC"/>
            </a:solidFill>
            <a:tailEnd type="arrow"/>
          </a:ln>
        </p:spPr>
        <p:style>
          <a:lnRef idx="1">
            <a:schemeClr val="accent1"/>
          </a:lnRef>
          <a:fillRef idx="0">
            <a:schemeClr val="accent1"/>
          </a:fillRef>
          <a:effectRef idx="0">
            <a:schemeClr val="accent1"/>
          </a:effectRef>
          <a:fontRef idx="minor">
            <a:schemeClr val="tx1"/>
          </a:fontRef>
        </p:style>
      </p:cxnSp>
      <p:sp>
        <p:nvSpPr>
          <p:cNvPr id="25" name="TextBox 24"/>
          <p:cNvSpPr txBox="1"/>
          <p:nvPr/>
        </p:nvSpPr>
        <p:spPr bwMode="auto">
          <a:xfrm>
            <a:off x="7979705" y="2077398"/>
            <a:ext cx="1082675"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defRPr/>
            </a:pPr>
            <a:r>
              <a:rPr lang="en-US" sz="800" dirty="0">
                <a:latin typeface="Arial" panose="020B0604020202020204" pitchFamily="34" charset="0"/>
              </a:rPr>
              <a:t>Fluid Dynamic Analysis</a:t>
            </a:r>
          </a:p>
        </p:txBody>
      </p:sp>
      <p:sp>
        <p:nvSpPr>
          <p:cNvPr id="26" name="TextBox 25"/>
          <p:cNvSpPr txBox="1"/>
          <p:nvPr/>
        </p:nvSpPr>
        <p:spPr>
          <a:xfrm>
            <a:off x="90732" y="4046901"/>
            <a:ext cx="1573213" cy="430887"/>
          </a:xfrm>
          <a:prstGeom prst="rect">
            <a:avLst/>
          </a:prstGeom>
          <a:noFill/>
        </p:spPr>
        <p:txBody>
          <a:bodyPr>
            <a:spAutoFit/>
          </a:bodyPr>
          <a:lstStyle/>
          <a:p>
            <a:pPr algn="ctr">
              <a:defRPr/>
            </a:pPr>
            <a:r>
              <a:rPr lang="en-US" sz="1100" b="1" dirty="0">
                <a:latin typeface="Arial" panose="020B0604020202020204" pitchFamily="34" charset="0"/>
              </a:rPr>
              <a:t>Tighter end seal</a:t>
            </a:r>
          </a:p>
          <a:p>
            <a:pPr algn="ctr">
              <a:defRPr/>
            </a:pPr>
            <a:r>
              <a:rPr lang="en-US" sz="1100" dirty="0">
                <a:latin typeface="Arial" panose="020B0604020202020204" pitchFamily="34" charset="0"/>
              </a:rPr>
              <a:t>(More airtight)</a:t>
            </a:r>
          </a:p>
        </p:txBody>
      </p:sp>
      <p:cxnSp>
        <p:nvCxnSpPr>
          <p:cNvPr id="27" name="Straight Arrow Connector 26"/>
          <p:cNvCxnSpPr/>
          <p:nvPr/>
        </p:nvCxnSpPr>
        <p:spPr>
          <a:xfrm flipV="1">
            <a:off x="1519018" y="4100441"/>
            <a:ext cx="629854" cy="148306"/>
          </a:xfrm>
          <a:prstGeom prst="straightConnector1">
            <a:avLst/>
          </a:prstGeom>
          <a:ln w="38100">
            <a:solidFill>
              <a:srgbClr val="0099CC"/>
            </a:solidFill>
            <a:tailEnd type="arrow"/>
          </a:ln>
        </p:spPr>
        <p:style>
          <a:lnRef idx="1">
            <a:schemeClr val="accent1"/>
          </a:lnRef>
          <a:fillRef idx="0">
            <a:schemeClr val="accent1"/>
          </a:fillRef>
          <a:effectRef idx="0">
            <a:schemeClr val="accent1"/>
          </a:effectRef>
          <a:fontRef idx="minor">
            <a:schemeClr val="tx1"/>
          </a:fontRef>
        </p:style>
      </p:cxnSp>
      <p:sp>
        <p:nvSpPr>
          <p:cNvPr id="28" name="TextBox 27"/>
          <p:cNvSpPr txBox="1"/>
          <p:nvPr/>
        </p:nvSpPr>
        <p:spPr>
          <a:xfrm>
            <a:off x="206612" y="4927529"/>
            <a:ext cx="2107726" cy="430887"/>
          </a:xfrm>
          <a:prstGeom prst="rect">
            <a:avLst/>
          </a:prstGeom>
          <a:noFill/>
        </p:spPr>
        <p:txBody>
          <a:bodyPr wrap="square">
            <a:spAutoFit/>
          </a:bodyPr>
          <a:lstStyle/>
          <a:p>
            <a:pPr algn="ctr">
              <a:defRPr/>
            </a:pPr>
            <a:r>
              <a:rPr lang="en-US" sz="1100" b="1" dirty="0">
                <a:latin typeface="Arial" panose="020B0604020202020204" pitchFamily="34" charset="0"/>
              </a:rPr>
              <a:t>Releases blades</a:t>
            </a:r>
          </a:p>
          <a:p>
            <a:pPr algn="ctr">
              <a:defRPr/>
            </a:pPr>
            <a:r>
              <a:rPr lang="en-US" sz="1100" dirty="0">
                <a:latin typeface="Arial" panose="020B0604020202020204" pitchFamily="34" charset="0"/>
              </a:rPr>
              <a:t>(Easy to replace/rotate blades)</a:t>
            </a:r>
          </a:p>
        </p:txBody>
      </p:sp>
      <p:cxnSp>
        <p:nvCxnSpPr>
          <p:cNvPr id="29" name="Straight Arrow Connector 28"/>
          <p:cNvCxnSpPr/>
          <p:nvPr/>
        </p:nvCxnSpPr>
        <p:spPr>
          <a:xfrm flipV="1">
            <a:off x="1686604" y="4158614"/>
            <a:ext cx="848827" cy="653330"/>
          </a:xfrm>
          <a:prstGeom prst="straightConnector1">
            <a:avLst/>
          </a:prstGeom>
          <a:ln w="38100">
            <a:solidFill>
              <a:srgbClr val="0099CC"/>
            </a:solidFill>
            <a:tailEnd type="arrow"/>
          </a:ln>
        </p:spPr>
        <p:style>
          <a:lnRef idx="1">
            <a:schemeClr val="accent1"/>
          </a:lnRef>
          <a:fillRef idx="0">
            <a:schemeClr val="accent1"/>
          </a:fillRef>
          <a:effectRef idx="0">
            <a:schemeClr val="accent1"/>
          </a:effectRef>
          <a:fontRef idx="minor">
            <a:schemeClr val="tx1"/>
          </a:fontRef>
        </p:style>
      </p:cxnSp>
      <p:pic>
        <p:nvPicPr>
          <p:cNvPr id="30" name="Picture 3"/>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2134882" y="5601391"/>
            <a:ext cx="4345357" cy="9502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1" name="TextBox 30"/>
          <p:cNvSpPr txBox="1"/>
          <p:nvPr/>
        </p:nvSpPr>
        <p:spPr bwMode="auto">
          <a:xfrm>
            <a:off x="2134882" y="5564275"/>
            <a:ext cx="4345357"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defRPr/>
            </a:pPr>
            <a:r>
              <a:rPr lang="en-US" sz="800" b="1" dirty="0">
                <a:latin typeface="Arial" panose="020B0604020202020204" pitchFamily="34" charset="0"/>
              </a:rPr>
              <a:t>Fast moving air minimizes dead spots</a:t>
            </a:r>
          </a:p>
          <a:p>
            <a:pPr algn="ctr">
              <a:defRPr/>
            </a:pPr>
            <a:r>
              <a:rPr lang="en-US" sz="800" b="1" dirty="0">
                <a:latin typeface="Arial" panose="020B0604020202020204" pitchFamily="34" charset="0"/>
              </a:rPr>
              <a:t>Dead spots causes “splashes” as it moves over floor voids</a:t>
            </a:r>
          </a:p>
        </p:txBody>
      </p:sp>
      <p:sp>
        <p:nvSpPr>
          <p:cNvPr id="32" name="TextBox 34"/>
          <p:cNvSpPr txBox="1">
            <a:spLocks noChangeArrowheads="1"/>
          </p:cNvSpPr>
          <p:nvPr/>
        </p:nvSpPr>
        <p:spPr bwMode="auto">
          <a:xfrm>
            <a:off x="5601759" y="6186052"/>
            <a:ext cx="888820"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lr>
                <a:srgbClr val="009AC7"/>
              </a:buClr>
              <a:buChar char="•"/>
              <a:defRPr sz="2000" b="1">
                <a:solidFill>
                  <a:schemeClr val="tx1"/>
                </a:solidFill>
                <a:latin typeface="Arial" panose="020B0604020202020204" pitchFamily="34" charset="0"/>
              </a:defRPr>
            </a:lvl1pPr>
            <a:lvl2pPr marL="742950" indent="-285750">
              <a:spcBef>
                <a:spcPct val="20000"/>
              </a:spcBef>
              <a:buChar char="–"/>
              <a:defRPr>
                <a:solidFill>
                  <a:schemeClr val="tx1"/>
                </a:solidFill>
                <a:latin typeface="Arial" panose="020B0604020202020204" pitchFamily="34" charset="0"/>
              </a:defRPr>
            </a:lvl2pPr>
            <a:lvl3pPr marL="1143000" indent="-228600">
              <a:spcBef>
                <a:spcPct val="20000"/>
              </a:spcBef>
              <a:buChar char="•"/>
              <a:defRPr sz="1600">
                <a:solidFill>
                  <a:schemeClr val="tx1"/>
                </a:solidFill>
                <a:latin typeface="Arial" panose="020B0604020202020204" pitchFamily="34" charset="0"/>
              </a:defRPr>
            </a:lvl3pPr>
            <a:lvl4pPr marL="1600200" indent="-228600">
              <a:spcBef>
                <a:spcPct val="20000"/>
              </a:spcBef>
              <a:buChar char="–"/>
              <a:defRPr sz="1600">
                <a:solidFill>
                  <a:schemeClr val="bg2"/>
                </a:solidFill>
                <a:latin typeface="Arial" panose="020B0604020202020204" pitchFamily="34" charset="0"/>
              </a:defRPr>
            </a:lvl4pPr>
            <a:lvl5pPr marL="2057400" indent="-228600">
              <a:spcBef>
                <a:spcPct val="20000"/>
              </a:spcBef>
              <a:buChar char="»"/>
              <a:defRPr sz="1400">
                <a:solidFill>
                  <a:schemeClr val="bg2"/>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bg2"/>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bg2"/>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bg2"/>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bg2"/>
                </a:solidFill>
                <a:latin typeface="Arial" panose="020B0604020202020204" pitchFamily="34" charset="0"/>
              </a:defRPr>
            </a:lvl9pPr>
          </a:lstStyle>
          <a:p>
            <a:pPr algn="ctr">
              <a:spcBef>
                <a:spcPct val="0"/>
              </a:spcBef>
              <a:buClrTx/>
              <a:buFontTx/>
              <a:buNone/>
            </a:pPr>
            <a:r>
              <a:rPr lang="en-US" altLang="en-US" sz="800" b="0" dirty="0"/>
              <a:t>Fluid Dynamic Analysis</a:t>
            </a:r>
          </a:p>
        </p:txBody>
      </p:sp>
      <p:cxnSp>
        <p:nvCxnSpPr>
          <p:cNvPr id="33" name="Straight Arrow Connector 32"/>
          <p:cNvCxnSpPr/>
          <p:nvPr/>
        </p:nvCxnSpPr>
        <p:spPr>
          <a:xfrm flipV="1">
            <a:off x="6804950" y="3241844"/>
            <a:ext cx="463116" cy="4948"/>
          </a:xfrm>
          <a:prstGeom prst="straightConnector1">
            <a:avLst/>
          </a:prstGeom>
          <a:ln w="38100">
            <a:solidFill>
              <a:srgbClr val="0099CC"/>
            </a:solidFill>
            <a:tailEnd type="arrow"/>
          </a:ln>
        </p:spPr>
        <p:style>
          <a:lnRef idx="1">
            <a:schemeClr val="accent1"/>
          </a:lnRef>
          <a:fillRef idx="0">
            <a:schemeClr val="accent1"/>
          </a:fillRef>
          <a:effectRef idx="0">
            <a:schemeClr val="accent1"/>
          </a:effectRef>
          <a:fontRef idx="minor">
            <a:schemeClr val="tx1"/>
          </a:fontRef>
        </p:style>
      </p:cxnSp>
      <p:sp>
        <p:nvSpPr>
          <p:cNvPr id="38" name="Slide Number Placeholder 5"/>
          <p:cNvSpPr txBox="1">
            <a:spLocks/>
          </p:cNvSpPr>
          <p:nvPr/>
        </p:nvSpPr>
        <p:spPr>
          <a:xfrm>
            <a:off x="3508639" y="6573788"/>
            <a:ext cx="2133600" cy="288925"/>
          </a:xfrm>
          <a:prstGeom prst="rect">
            <a:avLst/>
          </a:prstGeom>
          <a:ln>
            <a:noFill/>
          </a:ln>
        </p:spPr>
        <p:txBody>
          <a:bodyPr vert="horz" wrap="square" lIns="91440" tIns="45720" rIns="91440" bIns="45720" numCol="1" anchor="ctr" anchorCtr="0" compatLnSpc="1">
            <a:prstTxWarp prst="textNoShape">
              <a:avLst/>
            </a:prstTxWarp>
          </a:bodyPr>
          <a:lstStyle>
            <a:defPPr>
              <a:defRPr lang="en-US"/>
            </a:defPPr>
            <a:lvl1pPr algn="r" rtl="0" eaLnBrk="1" fontAlgn="base" hangingPunct="1">
              <a:spcBef>
                <a:spcPct val="0"/>
              </a:spcBef>
              <a:spcAft>
                <a:spcPct val="0"/>
              </a:spcAft>
              <a:defRPr sz="700" kern="1200">
                <a:solidFill>
                  <a:srgbClr val="898989"/>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lgn="ctr">
              <a:defRPr/>
            </a:pPr>
            <a:r>
              <a:rPr lang="en-US" altLang="en-US" sz="900" b="1" dirty="0">
                <a:solidFill>
                  <a:srgbClr val="FF0000"/>
                </a:solidFill>
              </a:rPr>
              <a:t>Confidential. Do not distribute.</a:t>
            </a:r>
          </a:p>
        </p:txBody>
      </p:sp>
      <p:sp>
        <p:nvSpPr>
          <p:cNvPr id="5" name="Slide Number Placeholder 4"/>
          <p:cNvSpPr>
            <a:spLocks noGrp="1"/>
          </p:cNvSpPr>
          <p:nvPr>
            <p:ph type="sldNum" sz="quarter" idx="12"/>
          </p:nvPr>
        </p:nvSpPr>
        <p:spPr/>
        <p:txBody>
          <a:bodyPr/>
          <a:lstStyle/>
          <a:p>
            <a:pPr>
              <a:defRPr/>
            </a:pPr>
            <a:fld id="{B1A9683B-B112-4496-A737-3130FD58388C}" type="slidenum">
              <a:rPr lang="en-US" altLang="en-US" smtClean="0"/>
              <a:pPr>
                <a:defRPr/>
              </a:pPr>
              <a:t>14</a:t>
            </a:fld>
            <a:endParaRPr lang="en-US" altLang="en-US" dirty="0"/>
          </a:p>
        </p:txBody>
      </p:sp>
      <p:sp>
        <p:nvSpPr>
          <p:cNvPr id="41" name="TextBox 40"/>
          <p:cNvSpPr txBox="1"/>
          <p:nvPr/>
        </p:nvSpPr>
        <p:spPr>
          <a:xfrm>
            <a:off x="6586215" y="4053267"/>
            <a:ext cx="2452238" cy="430887"/>
          </a:xfrm>
          <a:prstGeom prst="rect">
            <a:avLst/>
          </a:prstGeom>
          <a:noFill/>
        </p:spPr>
        <p:txBody>
          <a:bodyPr wrap="square">
            <a:spAutoFit/>
          </a:bodyPr>
          <a:lstStyle/>
          <a:p>
            <a:pPr algn="ctr">
              <a:defRPr/>
            </a:pPr>
            <a:r>
              <a:rPr lang="en-US" sz="1100" b="1" dirty="0">
                <a:latin typeface="Arial" panose="020B0604020202020204" pitchFamily="34" charset="0"/>
              </a:rPr>
              <a:t>Rubber Guide Wheels</a:t>
            </a:r>
          </a:p>
          <a:p>
            <a:pPr algn="ctr">
              <a:defRPr/>
            </a:pPr>
            <a:r>
              <a:rPr lang="en-US" sz="1100" dirty="0">
                <a:latin typeface="Arial" panose="020B0604020202020204" pitchFamily="34" charset="0"/>
              </a:rPr>
              <a:t>(Protect facility and squeegee)</a:t>
            </a:r>
          </a:p>
        </p:txBody>
      </p:sp>
      <p:cxnSp>
        <p:nvCxnSpPr>
          <p:cNvPr id="45" name="Straight Arrow Connector 44"/>
          <p:cNvCxnSpPr/>
          <p:nvPr/>
        </p:nvCxnSpPr>
        <p:spPr>
          <a:xfrm flipH="1">
            <a:off x="6255465" y="4134620"/>
            <a:ext cx="609971" cy="287400"/>
          </a:xfrm>
          <a:prstGeom prst="straightConnector1">
            <a:avLst/>
          </a:prstGeom>
          <a:ln w="38100">
            <a:solidFill>
              <a:srgbClr val="0099CC"/>
            </a:solidFill>
            <a:tailEnd type="arrow"/>
          </a:ln>
        </p:spPr>
        <p:style>
          <a:lnRef idx="1">
            <a:schemeClr val="accent1"/>
          </a:lnRef>
          <a:fillRef idx="0">
            <a:schemeClr val="accent1"/>
          </a:fillRef>
          <a:effectRef idx="0">
            <a:schemeClr val="accent1"/>
          </a:effectRef>
          <a:fontRef idx="minor">
            <a:schemeClr val="tx1"/>
          </a:fontRef>
        </p:style>
      </p:cxnSp>
      <p:sp>
        <p:nvSpPr>
          <p:cNvPr id="39" name="Date Placeholder 3"/>
          <p:cNvSpPr>
            <a:spLocks noGrp="1"/>
          </p:cNvSpPr>
          <p:nvPr>
            <p:ph type="dt" sz="half" idx="10"/>
          </p:nvPr>
        </p:nvSpPr>
        <p:spPr>
          <a:xfrm>
            <a:off x="80128" y="6572381"/>
            <a:ext cx="2133600" cy="288925"/>
          </a:xfrm>
        </p:spPr>
        <p:txBody>
          <a:bodyPr/>
          <a:lstStyle/>
          <a:p>
            <a:pPr>
              <a:defRPr/>
            </a:pPr>
            <a:r>
              <a:rPr lang="en-US" dirty="0"/>
              <a:t>©2018  The Tennant Company  Rev. Feb 2018</a:t>
            </a:r>
          </a:p>
        </p:txBody>
      </p:sp>
    </p:spTree>
    <p:extLst>
      <p:ext uri="{BB962C8B-B14F-4D97-AF65-F5344CB8AC3E}">
        <p14:creationId xmlns:p14="http://schemas.microsoft.com/office/powerpoint/2010/main" val="40329631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 name="Picture 11" descr="Tennant logo(tealbox)3in"/>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29608" y="857250"/>
            <a:ext cx="894736" cy="6710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itle 2"/>
          <p:cNvSpPr txBox="1">
            <a:spLocks/>
          </p:cNvSpPr>
          <p:nvPr/>
        </p:nvSpPr>
        <p:spPr>
          <a:xfrm>
            <a:off x="-700090" y="913979"/>
            <a:ext cx="6602244" cy="557594"/>
          </a:xfrm>
          <a:prstGeom prst="rect">
            <a:avLst/>
          </a:prstGeom>
        </p:spPr>
        <p:txBody>
          <a:bodyPr vert="horz" lIns="68580" tIns="34290" rIns="68580" bIns="3429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2400" dirty="0">
                <a:solidFill>
                  <a:schemeClr val="bg1"/>
                </a:solidFill>
                <a:latin typeface="Arial" panose="020B0604020202020204" pitchFamily="34" charset="0"/>
                <a:cs typeface="Arial" panose="020B0604020202020204" pitchFamily="34" charset="0"/>
              </a:rPr>
              <a:t>Squeegee Assemblies Overview</a:t>
            </a:r>
          </a:p>
        </p:txBody>
      </p:sp>
      <p:sp>
        <p:nvSpPr>
          <p:cNvPr id="12" name="Content Placeholder 2"/>
          <p:cNvSpPr>
            <a:spLocks noGrp="1"/>
          </p:cNvSpPr>
          <p:nvPr>
            <p:ph idx="1"/>
          </p:nvPr>
        </p:nvSpPr>
        <p:spPr>
          <a:xfrm>
            <a:off x="491310" y="1761571"/>
            <a:ext cx="7738298" cy="1094714"/>
          </a:xfrm>
        </p:spPr>
        <p:txBody>
          <a:bodyPr>
            <a:normAutofit/>
          </a:bodyPr>
          <a:lstStyle/>
          <a:p>
            <a:pPr marL="285750" indent="-285750">
              <a:buFont typeface="Arial" panose="020B0604020202020204" pitchFamily="34" charset="0"/>
              <a:buChar char="•"/>
            </a:pPr>
            <a:r>
              <a:rPr lang="en-US" dirty="0"/>
              <a:t>T500 squeegee assemblies reused-as-is</a:t>
            </a:r>
          </a:p>
          <a:p>
            <a:pPr marL="285750" indent="-285750">
              <a:buFont typeface="Arial" panose="020B0604020202020204" pitchFamily="34" charset="0"/>
              <a:buChar char="•"/>
            </a:pPr>
            <a:r>
              <a:rPr lang="en-US" dirty="0"/>
              <a:t>‘Numbering’ scheme on castings based on T-500 head size</a:t>
            </a:r>
          </a:p>
          <a:p>
            <a:pPr marL="285750" indent="-285750">
              <a:buFont typeface="Arial" panose="020B0604020202020204" pitchFamily="34" charset="0"/>
              <a:buChar char="•"/>
            </a:pPr>
            <a:r>
              <a:rPr lang="en-US" dirty="0"/>
              <a:t>Narrow aisle squeegee available for 900 and 800mm machines only</a:t>
            </a:r>
          </a:p>
        </p:txBody>
      </p:sp>
      <p:graphicFrame>
        <p:nvGraphicFramePr>
          <p:cNvPr id="13" name="Content Placeholder 4"/>
          <p:cNvGraphicFramePr>
            <a:graphicFrameLocks/>
          </p:cNvGraphicFramePr>
          <p:nvPr>
            <p:extLst>
              <p:ext uri="{D42A27DB-BD31-4B8C-83A1-F6EECF244321}">
                <p14:modId xmlns:p14="http://schemas.microsoft.com/office/powerpoint/2010/main" val="2318687767"/>
              </p:ext>
            </p:extLst>
          </p:nvPr>
        </p:nvGraphicFramePr>
        <p:xfrm>
          <a:off x="676417" y="3222288"/>
          <a:ext cx="6505617" cy="2471448"/>
        </p:xfrm>
        <a:graphic>
          <a:graphicData uri="http://schemas.openxmlformats.org/drawingml/2006/table">
            <a:tbl>
              <a:tblPr firstRow="1" firstCol="1" bandRow="1">
                <a:tableStyleId>{7DF18680-E054-41AD-8BC1-D1AEF772440D}</a:tableStyleId>
              </a:tblPr>
              <a:tblGrid>
                <a:gridCol w="2068539">
                  <a:extLst>
                    <a:ext uri="{9D8B030D-6E8A-4147-A177-3AD203B41FA5}">
                      <a16:colId xmlns:a16="http://schemas.microsoft.com/office/drawing/2014/main" val="3409659281"/>
                    </a:ext>
                  </a:extLst>
                </a:gridCol>
                <a:gridCol w="1699307">
                  <a:extLst>
                    <a:ext uri="{9D8B030D-6E8A-4147-A177-3AD203B41FA5}">
                      <a16:colId xmlns:a16="http://schemas.microsoft.com/office/drawing/2014/main" val="2942954783"/>
                    </a:ext>
                  </a:extLst>
                </a:gridCol>
                <a:gridCol w="2737771">
                  <a:extLst>
                    <a:ext uri="{9D8B030D-6E8A-4147-A177-3AD203B41FA5}">
                      <a16:colId xmlns:a16="http://schemas.microsoft.com/office/drawing/2014/main" val="3794023001"/>
                    </a:ext>
                  </a:extLst>
                </a:gridCol>
              </a:tblGrid>
              <a:tr h="353064">
                <a:tc>
                  <a:txBody>
                    <a:bodyPr/>
                    <a:lstStyle/>
                    <a:p>
                      <a:pPr marL="0" marR="0">
                        <a:spcBef>
                          <a:spcPts val="0"/>
                        </a:spcBef>
                        <a:spcAft>
                          <a:spcPts val="0"/>
                        </a:spcAft>
                      </a:pPr>
                      <a:r>
                        <a:rPr lang="en-US" sz="1800" dirty="0">
                          <a:effectLst/>
                        </a:rPr>
                        <a:t>Head Size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tc>
                  <a:txBody>
                    <a:bodyPr/>
                    <a:lstStyle/>
                    <a:p>
                      <a:pPr marL="0" marR="0">
                        <a:spcBef>
                          <a:spcPts val="0"/>
                        </a:spcBef>
                        <a:spcAft>
                          <a:spcPts val="0"/>
                        </a:spcAft>
                      </a:pPr>
                      <a:r>
                        <a:rPr lang="en-US" sz="1800" dirty="0">
                          <a:effectLst/>
                        </a:rPr>
                        <a:t>Squeegee Size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tc>
                  <a:txBody>
                    <a:bodyPr/>
                    <a:lstStyle/>
                    <a:p>
                      <a:pPr marL="0" marR="0">
                        <a:spcBef>
                          <a:spcPts val="0"/>
                        </a:spcBef>
                        <a:spcAft>
                          <a:spcPts val="0"/>
                        </a:spcAft>
                      </a:pPr>
                      <a:r>
                        <a:rPr lang="en-US" sz="1800" dirty="0">
                          <a:effectLst/>
                        </a:rPr>
                        <a:t>Narrow Aisle Squeegee Size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extLst>
                  <a:ext uri="{0D108BD9-81ED-4DB2-BD59-A6C34878D82A}">
                    <a16:rowId xmlns:a16="http://schemas.microsoft.com/office/drawing/2014/main" val="2911162544"/>
                  </a:ext>
                </a:extLst>
              </a:tr>
              <a:tr h="353064">
                <a:tc>
                  <a:txBody>
                    <a:bodyPr/>
                    <a:lstStyle/>
                    <a:p>
                      <a:pPr marL="0" marR="0">
                        <a:spcBef>
                          <a:spcPts val="0"/>
                        </a:spcBef>
                        <a:spcAft>
                          <a:spcPts val="0"/>
                        </a:spcAft>
                      </a:pPr>
                      <a:r>
                        <a:rPr lang="en-US" sz="1800" dirty="0">
                          <a:effectLst/>
                        </a:rPr>
                        <a:t>900mm disk</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tc>
                  <a:txBody>
                    <a:bodyPr/>
                    <a:lstStyle/>
                    <a:p>
                      <a:pPr marL="0" marR="0">
                        <a:spcBef>
                          <a:spcPts val="0"/>
                        </a:spcBef>
                        <a:spcAft>
                          <a:spcPts val="0"/>
                        </a:spcAft>
                      </a:pPr>
                      <a:r>
                        <a:rPr lang="en-US" sz="1800">
                          <a:effectLst/>
                        </a:rPr>
                        <a:t>800 mm</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tc>
                  <a:txBody>
                    <a:bodyPr/>
                    <a:lstStyle/>
                    <a:p>
                      <a:pPr marL="0" marR="0">
                        <a:spcBef>
                          <a:spcPts val="0"/>
                        </a:spcBef>
                        <a:spcAft>
                          <a:spcPts val="0"/>
                        </a:spcAft>
                      </a:pPr>
                      <a:r>
                        <a:rPr lang="en-US" sz="1800" dirty="0">
                          <a:effectLst/>
                        </a:rPr>
                        <a:t>700 mm</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extLst>
                  <a:ext uri="{0D108BD9-81ED-4DB2-BD59-A6C34878D82A}">
                    <a16:rowId xmlns:a16="http://schemas.microsoft.com/office/drawing/2014/main" val="381011494"/>
                  </a:ext>
                </a:extLst>
              </a:tr>
              <a:tr h="353064">
                <a:tc>
                  <a:txBody>
                    <a:bodyPr/>
                    <a:lstStyle/>
                    <a:p>
                      <a:pPr marL="0" marR="0">
                        <a:spcBef>
                          <a:spcPts val="0"/>
                        </a:spcBef>
                        <a:spcAft>
                          <a:spcPts val="0"/>
                        </a:spcAft>
                      </a:pPr>
                      <a:r>
                        <a:rPr lang="en-US" sz="1800" dirty="0">
                          <a:effectLst/>
                        </a:rPr>
                        <a:t>800mm cylindrical</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tc>
                  <a:txBody>
                    <a:bodyPr/>
                    <a:lstStyle/>
                    <a:p>
                      <a:pPr marL="0" marR="0">
                        <a:spcBef>
                          <a:spcPts val="0"/>
                        </a:spcBef>
                        <a:spcAft>
                          <a:spcPts val="0"/>
                        </a:spcAft>
                      </a:pPr>
                      <a:r>
                        <a:rPr lang="en-US" sz="1800">
                          <a:effectLst/>
                        </a:rPr>
                        <a:t>700 mm</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tc>
                  <a:txBody>
                    <a:bodyPr/>
                    <a:lstStyle/>
                    <a:p>
                      <a:pPr marL="0" marR="0">
                        <a:spcBef>
                          <a:spcPts val="0"/>
                        </a:spcBef>
                        <a:spcAft>
                          <a:spcPts val="0"/>
                        </a:spcAft>
                      </a:pPr>
                      <a:r>
                        <a:rPr lang="en-US" sz="1800" dirty="0">
                          <a:effectLst/>
                        </a:rPr>
                        <a:t>650 mm</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extLst>
                  <a:ext uri="{0D108BD9-81ED-4DB2-BD59-A6C34878D82A}">
                    <a16:rowId xmlns:a16="http://schemas.microsoft.com/office/drawing/2014/main" val="2509138886"/>
                  </a:ext>
                </a:extLst>
              </a:tr>
              <a:tr h="353064">
                <a:tc>
                  <a:txBody>
                    <a:bodyPr/>
                    <a:lstStyle/>
                    <a:p>
                      <a:pPr marL="0" marR="0">
                        <a:spcBef>
                          <a:spcPts val="0"/>
                        </a:spcBef>
                        <a:spcAft>
                          <a:spcPts val="0"/>
                        </a:spcAft>
                      </a:pPr>
                      <a:r>
                        <a:rPr lang="en-US" sz="1800">
                          <a:effectLst/>
                        </a:rPr>
                        <a:t>800mm disk</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tc>
                  <a:txBody>
                    <a:bodyPr/>
                    <a:lstStyle/>
                    <a:p>
                      <a:pPr marL="0" marR="0">
                        <a:spcBef>
                          <a:spcPts val="0"/>
                        </a:spcBef>
                        <a:spcAft>
                          <a:spcPts val="0"/>
                        </a:spcAft>
                      </a:pPr>
                      <a:r>
                        <a:rPr lang="en-US" sz="1800" dirty="0">
                          <a:effectLst/>
                        </a:rPr>
                        <a:t>700 mm</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tc>
                  <a:txBody>
                    <a:bodyPr/>
                    <a:lstStyle/>
                    <a:p>
                      <a:pPr marL="0" marR="0">
                        <a:spcBef>
                          <a:spcPts val="0"/>
                        </a:spcBef>
                        <a:spcAft>
                          <a:spcPts val="0"/>
                        </a:spcAft>
                      </a:pPr>
                      <a:r>
                        <a:rPr lang="en-US" sz="1800" dirty="0">
                          <a:effectLst/>
                        </a:rPr>
                        <a:t>650 mm</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extLst>
                  <a:ext uri="{0D108BD9-81ED-4DB2-BD59-A6C34878D82A}">
                    <a16:rowId xmlns:a16="http://schemas.microsoft.com/office/drawing/2014/main" val="3711977198"/>
                  </a:ext>
                </a:extLst>
              </a:tr>
              <a:tr h="353064">
                <a:tc>
                  <a:txBody>
                    <a:bodyPr/>
                    <a:lstStyle/>
                    <a:p>
                      <a:pPr marL="0" marR="0">
                        <a:spcBef>
                          <a:spcPts val="0"/>
                        </a:spcBef>
                        <a:spcAft>
                          <a:spcPts val="0"/>
                        </a:spcAft>
                      </a:pPr>
                      <a:r>
                        <a:rPr lang="en-US" sz="1800" dirty="0">
                          <a:effectLst/>
                        </a:rPr>
                        <a:t>700mm cylindrical</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tc>
                  <a:txBody>
                    <a:bodyPr/>
                    <a:lstStyle/>
                    <a:p>
                      <a:pPr marL="0" marR="0">
                        <a:spcBef>
                          <a:spcPts val="0"/>
                        </a:spcBef>
                        <a:spcAft>
                          <a:spcPts val="0"/>
                        </a:spcAft>
                      </a:pPr>
                      <a:r>
                        <a:rPr lang="en-US" sz="1800" dirty="0">
                          <a:effectLst/>
                        </a:rPr>
                        <a:t>650 mm</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tc>
                  <a:txBody>
                    <a:bodyPr/>
                    <a:lstStyle/>
                    <a:p>
                      <a:pPr marL="0" marR="0">
                        <a:spcBef>
                          <a:spcPts val="0"/>
                        </a:spcBef>
                        <a:spcAft>
                          <a:spcPts val="0"/>
                        </a:spcAft>
                      </a:pPr>
                      <a:r>
                        <a:rPr lang="en-US" sz="1800" dirty="0">
                          <a:effectLst/>
                        </a:rPr>
                        <a:t>NA</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extLst>
                  <a:ext uri="{0D108BD9-81ED-4DB2-BD59-A6C34878D82A}">
                    <a16:rowId xmlns:a16="http://schemas.microsoft.com/office/drawing/2014/main" val="1403556868"/>
                  </a:ext>
                </a:extLst>
              </a:tr>
              <a:tr h="353064">
                <a:tc>
                  <a:txBody>
                    <a:bodyPr/>
                    <a:lstStyle/>
                    <a:p>
                      <a:pPr marL="0" marR="0">
                        <a:spcBef>
                          <a:spcPts val="0"/>
                        </a:spcBef>
                        <a:spcAft>
                          <a:spcPts val="0"/>
                        </a:spcAft>
                      </a:pPr>
                      <a:r>
                        <a:rPr lang="en-US" sz="1800" dirty="0">
                          <a:effectLst/>
                        </a:rPr>
                        <a:t>700mm disk</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tc>
                  <a:txBody>
                    <a:bodyPr/>
                    <a:lstStyle/>
                    <a:p>
                      <a:pPr marL="0" marR="0">
                        <a:spcBef>
                          <a:spcPts val="0"/>
                        </a:spcBef>
                        <a:spcAft>
                          <a:spcPts val="0"/>
                        </a:spcAft>
                      </a:pPr>
                      <a:r>
                        <a:rPr lang="en-US" sz="1800">
                          <a:effectLst/>
                        </a:rPr>
                        <a:t>650 mm</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tc>
                  <a:txBody>
                    <a:bodyPr/>
                    <a:lstStyle/>
                    <a:p>
                      <a:pPr marL="0" marR="0">
                        <a:spcBef>
                          <a:spcPts val="0"/>
                        </a:spcBef>
                        <a:spcAft>
                          <a:spcPts val="0"/>
                        </a:spcAft>
                      </a:pPr>
                      <a:r>
                        <a:rPr lang="en-US" sz="1800" dirty="0">
                          <a:effectLst/>
                        </a:rPr>
                        <a:t>NA</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extLst>
                  <a:ext uri="{0D108BD9-81ED-4DB2-BD59-A6C34878D82A}">
                    <a16:rowId xmlns:a16="http://schemas.microsoft.com/office/drawing/2014/main" val="1785147813"/>
                  </a:ext>
                </a:extLst>
              </a:tr>
              <a:tr h="353064">
                <a:tc>
                  <a:txBody>
                    <a:bodyPr/>
                    <a:lstStyle/>
                    <a:p>
                      <a:pPr marL="0" marR="0">
                        <a:spcBef>
                          <a:spcPts val="0"/>
                        </a:spcBef>
                        <a:spcAft>
                          <a:spcPts val="0"/>
                        </a:spcAft>
                      </a:pPr>
                      <a:r>
                        <a:rPr lang="en-US" sz="1800" dirty="0">
                          <a:effectLst/>
                        </a:rPr>
                        <a:t>700mm orbital</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tc>
                  <a:txBody>
                    <a:bodyPr/>
                    <a:lstStyle/>
                    <a:p>
                      <a:pPr marL="0" marR="0">
                        <a:spcBef>
                          <a:spcPts val="0"/>
                        </a:spcBef>
                        <a:spcAft>
                          <a:spcPts val="0"/>
                        </a:spcAft>
                      </a:pPr>
                      <a:r>
                        <a:rPr lang="en-US" sz="1800">
                          <a:effectLst/>
                        </a:rPr>
                        <a:t>650 mm</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tc>
                  <a:txBody>
                    <a:bodyPr/>
                    <a:lstStyle/>
                    <a:p>
                      <a:pPr marL="0" marR="0">
                        <a:spcBef>
                          <a:spcPts val="0"/>
                        </a:spcBef>
                        <a:spcAft>
                          <a:spcPts val="0"/>
                        </a:spcAft>
                      </a:pPr>
                      <a:r>
                        <a:rPr lang="en-US" sz="1800" dirty="0">
                          <a:effectLst/>
                        </a:rPr>
                        <a:t>NA</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extLst>
                  <a:ext uri="{0D108BD9-81ED-4DB2-BD59-A6C34878D82A}">
                    <a16:rowId xmlns:a16="http://schemas.microsoft.com/office/drawing/2014/main" val="2684128503"/>
                  </a:ext>
                </a:extLst>
              </a:tr>
            </a:tbl>
          </a:graphicData>
        </a:graphic>
      </p:graphicFrame>
      <p:sp>
        <p:nvSpPr>
          <p:cNvPr id="6" name="Date Placeholder 3"/>
          <p:cNvSpPr>
            <a:spLocks noGrp="1"/>
          </p:cNvSpPr>
          <p:nvPr>
            <p:ph type="dt" sz="half" idx="10"/>
          </p:nvPr>
        </p:nvSpPr>
        <p:spPr>
          <a:xfrm>
            <a:off x="80128" y="6572381"/>
            <a:ext cx="2133600" cy="288925"/>
          </a:xfrm>
        </p:spPr>
        <p:txBody>
          <a:bodyPr/>
          <a:lstStyle/>
          <a:p>
            <a:pPr>
              <a:defRPr/>
            </a:pPr>
            <a:r>
              <a:rPr lang="en-US" dirty="0"/>
              <a:t>©2018  The Tennant Company  Rev. Feb 2018</a:t>
            </a:r>
          </a:p>
        </p:txBody>
      </p:sp>
      <p:sp>
        <p:nvSpPr>
          <p:cNvPr id="7" name="Slide Number Placeholder 5"/>
          <p:cNvSpPr txBox="1">
            <a:spLocks/>
          </p:cNvSpPr>
          <p:nvPr/>
        </p:nvSpPr>
        <p:spPr>
          <a:xfrm>
            <a:off x="3508639" y="6573788"/>
            <a:ext cx="2133600" cy="288925"/>
          </a:xfrm>
          <a:prstGeom prst="rect">
            <a:avLst/>
          </a:prstGeom>
          <a:ln>
            <a:noFill/>
          </a:ln>
        </p:spPr>
        <p:txBody>
          <a:bodyPr vert="horz" wrap="square" lIns="91440" tIns="45720" rIns="91440" bIns="45720" numCol="1" anchor="ctr" anchorCtr="0" compatLnSpc="1">
            <a:prstTxWarp prst="textNoShape">
              <a:avLst/>
            </a:prstTxWarp>
          </a:bodyPr>
          <a:lstStyle>
            <a:defPPr>
              <a:defRPr lang="en-US"/>
            </a:defPPr>
            <a:lvl1pPr algn="r" rtl="0" eaLnBrk="1" fontAlgn="base" hangingPunct="1">
              <a:spcBef>
                <a:spcPct val="0"/>
              </a:spcBef>
              <a:spcAft>
                <a:spcPct val="0"/>
              </a:spcAft>
              <a:defRPr sz="700" kern="1200">
                <a:solidFill>
                  <a:srgbClr val="898989"/>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lgn="ctr">
              <a:defRPr/>
            </a:pPr>
            <a:r>
              <a:rPr lang="en-US" altLang="en-US" sz="900" b="1" dirty="0">
                <a:solidFill>
                  <a:srgbClr val="FF0000"/>
                </a:solidFill>
              </a:rPr>
              <a:t>Confidential. Do not distribute.</a:t>
            </a:r>
          </a:p>
        </p:txBody>
      </p:sp>
    </p:spTree>
    <p:extLst>
      <p:ext uri="{BB962C8B-B14F-4D97-AF65-F5344CB8AC3E}">
        <p14:creationId xmlns:p14="http://schemas.microsoft.com/office/powerpoint/2010/main" val="18793877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61935" y="1626186"/>
            <a:ext cx="2485846" cy="369332"/>
          </a:xfrm>
          <a:prstGeom prst="rect">
            <a:avLst/>
          </a:prstGeom>
          <a:noFill/>
        </p:spPr>
        <p:txBody>
          <a:bodyPr wrap="square" rtlCol="0">
            <a:spAutoFit/>
          </a:bodyPr>
          <a:lstStyle/>
          <a:p>
            <a:r>
              <a:rPr lang="en-US" b="1" u="sng" dirty="0">
                <a:solidFill>
                  <a:srgbClr val="006C8A"/>
                </a:solidFill>
              </a:rPr>
              <a:t>Machine Head Size</a:t>
            </a:r>
          </a:p>
        </p:txBody>
      </p:sp>
      <p:sp>
        <p:nvSpPr>
          <p:cNvPr id="7" name="TextBox 6"/>
          <p:cNvSpPr txBox="1"/>
          <p:nvPr/>
        </p:nvSpPr>
        <p:spPr>
          <a:xfrm>
            <a:off x="3269456" y="1591561"/>
            <a:ext cx="2859882" cy="369332"/>
          </a:xfrm>
          <a:prstGeom prst="rect">
            <a:avLst/>
          </a:prstGeom>
          <a:noFill/>
        </p:spPr>
        <p:txBody>
          <a:bodyPr wrap="square" rtlCol="0">
            <a:spAutoFit/>
          </a:bodyPr>
          <a:lstStyle/>
          <a:p>
            <a:r>
              <a:rPr lang="en-US" b="1" u="sng" dirty="0">
                <a:solidFill>
                  <a:srgbClr val="006E8D"/>
                </a:solidFill>
              </a:rPr>
              <a:t>Standard Squeegee Size</a:t>
            </a:r>
          </a:p>
        </p:txBody>
      </p:sp>
      <p:sp>
        <p:nvSpPr>
          <p:cNvPr id="8" name="TextBox 7"/>
          <p:cNvSpPr txBox="1"/>
          <p:nvPr/>
        </p:nvSpPr>
        <p:spPr>
          <a:xfrm>
            <a:off x="6351013" y="1615404"/>
            <a:ext cx="2837843" cy="346249"/>
          </a:xfrm>
          <a:prstGeom prst="rect">
            <a:avLst/>
          </a:prstGeom>
          <a:noFill/>
        </p:spPr>
        <p:txBody>
          <a:bodyPr wrap="square" rtlCol="0">
            <a:spAutoFit/>
          </a:bodyPr>
          <a:lstStyle/>
          <a:p>
            <a:r>
              <a:rPr lang="en-US" sz="1650" b="1" u="sng" dirty="0">
                <a:solidFill>
                  <a:srgbClr val="006E8D"/>
                </a:solidFill>
              </a:rPr>
              <a:t>Narrow Aisle Squeegee Size</a:t>
            </a:r>
          </a:p>
        </p:txBody>
      </p:sp>
      <p:pic>
        <p:nvPicPr>
          <p:cNvPr id="4" name="Picture 3"/>
          <p:cNvPicPr>
            <a:picLocks noChangeAspect="1"/>
          </p:cNvPicPr>
          <p:nvPr/>
        </p:nvPicPr>
        <p:blipFill>
          <a:blip r:embed="rId3"/>
          <a:stretch>
            <a:fillRect/>
          </a:stretch>
        </p:blipFill>
        <p:spPr>
          <a:xfrm rot="16200000">
            <a:off x="2102755" y="3490579"/>
            <a:ext cx="3131597" cy="961379"/>
          </a:xfrm>
          <a:prstGeom prst="rect">
            <a:avLst/>
          </a:prstGeom>
        </p:spPr>
      </p:pic>
      <p:pic>
        <p:nvPicPr>
          <p:cNvPr id="5" name="Picture 4"/>
          <p:cNvPicPr>
            <a:picLocks noChangeAspect="1"/>
          </p:cNvPicPr>
          <p:nvPr/>
        </p:nvPicPr>
        <p:blipFill>
          <a:blip r:embed="rId4"/>
          <a:stretch>
            <a:fillRect/>
          </a:stretch>
        </p:blipFill>
        <p:spPr>
          <a:xfrm>
            <a:off x="239295" y="2925768"/>
            <a:ext cx="2596942" cy="1580576"/>
          </a:xfrm>
          <a:prstGeom prst="rect">
            <a:avLst/>
          </a:prstGeom>
        </p:spPr>
      </p:pic>
      <p:cxnSp>
        <p:nvCxnSpPr>
          <p:cNvPr id="9" name="Straight Connector 8"/>
          <p:cNvCxnSpPr/>
          <p:nvPr/>
        </p:nvCxnSpPr>
        <p:spPr bwMode="auto">
          <a:xfrm flipH="1">
            <a:off x="2999871" y="1972435"/>
            <a:ext cx="6354" cy="3503189"/>
          </a:xfrm>
          <a:prstGeom prst="line">
            <a:avLst/>
          </a:prstGeom>
          <a:solidFill>
            <a:schemeClr val="accent1"/>
          </a:solidFill>
          <a:ln w="254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3" name="Straight Connector 12"/>
          <p:cNvCxnSpPr/>
          <p:nvPr/>
        </p:nvCxnSpPr>
        <p:spPr bwMode="auto">
          <a:xfrm>
            <a:off x="6286500" y="1986919"/>
            <a:ext cx="0" cy="3492534"/>
          </a:xfrm>
          <a:prstGeom prst="line">
            <a:avLst/>
          </a:prstGeom>
          <a:solidFill>
            <a:schemeClr val="accent1"/>
          </a:solidFill>
          <a:ln w="254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6" name="TextBox 15"/>
          <p:cNvSpPr txBox="1"/>
          <p:nvPr/>
        </p:nvSpPr>
        <p:spPr>
          <a:xfrm>
            <a:off x="6750600" y="3742023"/>
            <a:ext cx="1772943" cy="1200329"/>
          </a:xfrm>
          <a:prstGeom prst="rect">
            <a:avLst/>
          </a:prstGeom>
          <a:noFill/>
        </p:spPr>
        <p:txBody>
          <a:bodyPr wrap="square" rtlCol="0">
            <a:spAutoFit/>
          </a:bodyPr>
          <a:lstStyle/>
          <a:p>
            <a:pPr algn="ctr"/>
            <a:r>
              <a:rPr lang="en-US" dirty="0"/>
              <a:t>No Narrow Isle Squeegee available in this combination</a:t>
            </a:r>
          </a:p>
        </p:txBody>
      </p:sp>
      <p:sp>
        <p:nvSpPr>
          <p:cNvPr id="17" name="TextBox 16"/>
          <p:cNvSpPr txBox="1"/>
          <p:nvPr/>
        </p:nvSpPr>
        <p:spPr>
          <a:xfrm>
            <a:off x="3748671" y="2093846"/>
            <a:ext cx="2122341" cy="646331"/>
          </a:xfrm>
          <a:prstGeom prst="rect">
            <a:avLst/>
          </a:prstGeom>
          <a:noFill/>
        </p:spPr>
        <p:txBody>
          <a:bodyPr wrap="square" rtlCol="0">
            <a:spAutoFit/>
          </a:bodyPr>
          <a:lstStyle/>
          <a:p>
            <a:r>
              <a:rPr lang="en-US" sz="3600" b="1" dirty="0"/>
              <a:t>650mm</a:t>
            </a:r>
          </a:p>
        </p:txBody>
      </p:sp>
      <p:sp>
        <p:nvSpPr>
          <p:cNvPr id="18" name="TextBox 17"/>
          <p:cNvSpPr txBox="1"/>
          <p:nvPr/>
        </p:nvSpPr>
        <p:spPr>
          <a:xfrm>
            <a:off x="561934" y="2071688"/>
            <a:ext cx="2414408" cy="877163"/>
          </a:xfrm>
          <a:prstGeom prst="rect">
            <a:avLst/>
          </a:prstGeom>
          <a:noFill/>
        </p:spPr>
        <p:txBody>
          <a:bodyPr wrap="square" rtlCol="0">
            <a:spAutoFit/>
          </a:bodyPr>
          <a:lstStyle/>
          <a:p>
            <a:r>
              <a:rPr lang="en-US" sz="3600" b="1" dirty="0"/>
              <a:t>700mm</a:t>
            </a:r>
          </a:p>
          <a:p>
            <a:r>
              <a:rPr lang="en-US" sz="1500" dirty="0"/>
              <a:t>Disk, Cylindrical or Orbital</a:t>
            </a:r>
          </a:p>
        </p:txBody>
      </p:sp>
      <p:pic>
        <p:nvPicPr>
          <p:cNvPr id="26" name="Picture 25"/>
          <p:cNvPicPr>
            <a:picLocks noChangeAspect="1"/>
          </p:cNvPicPr>
          <p:nvPr/>
        </p:nvPicPr>
        <p:blipFill rotWithShape="1">
          <a:blip r:embed="rId3"/>
          <a:srcRect l="29767" t="55946" r="54492"/>
          <a:stretch/>
        </p:blipFill>
        <p:spPr>
          <a:xfrm rot="16200000">
            <a:off x="4733987" y="3384468"/>
            <a:ext cx="1600200" cy="1374938"/>
          </a:xfrm>
          <a:prstGeom prst="rect">
            <a:avLst/>
          </a:prstGeom>
        </p:spPr>
      </p:pic>
      <p:cxnSp>
        <p:nvCxnSpPr>
          <p:cNvPr id="27" name="Straight Arrow Connector 26"/>
          <p:cNvCxnSpPr/>
          <p:nvPr/>
        </p:nvCxnSpPr>
        <p:spPr bwMode="auto">
          <a:xfrm>
            <a:off x="3972790" y="4514961"/>
            <a:ext cx="1163567" cy="42752"/>
          </a:xfrm>
          <a:prstGeom prst="straightConnector1">
            <a:avLst/>
          </a:prstGeom>
          <a:solidFill>
            <a:schemeClr val="accent1"/>
          </a:solidFill>
          <a:ln w="85725" cap="flat" cmpd="sng" algn="ctr">
            <a:solidFill>
              <a:srgbClr val="FF0000"/>
            </a:solidFill>
            <a:prstDash val="solid"/>
            <a:round/>
            <a:headEnd type="none" w="lg" len="lg"/>
            <a:tailEnd type="stealth"/>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29" name="Picture 28"/>
          <p:cNvPicPr>
            <a:picLocks noChangeAspect="1"/>
          </p:cNvPicPr>
          <p:nvPr/>
        </p:nvPicPr>
        <p:blipFill rotWithShape="1">
          <a:blip r:embed="rId4"/>
          <a:srcRect l="39975" t="70466" r="42600" b="18301"/>
          <a:stretch/>
        </p:blipFill>
        <p:spPr>
          <a:xfrm>
            <a:off x="320282" y="4514960"/>
            <a:ext cx="1214571" cy="476531"/>
          </a:xfrm>
          <a:prstGeom prst="rect">
            <a:avLst/>
          </a:prstGeom>
        </p:spPr>
      </p:pic>
      <p:cxnSp>
        <p:nvCxnSpPr>
          <p:cNvPr id="30" name="Straight Arrow Connector 29"/>
          <p:cNvCxnSpPr/>
          <p:nvPr/>
        </p:nvCxnSpPr>
        <p:spPr bwMode="auto">
          <a:xfrm flipH="1">
            <a:off x="561934" y="4207671"/>
            <a:ext cx="722471" cy="478630"/>
          </a:xfrm>
          <a:prstGeom prst="straightConnector1">
            <a:avLst/>
          </a:prstGeom>
          <a:solidFill>
            <a:schemeClr val="accent1"/>
          </a:solidFill>
          <a:ln w="85725" cap="flat" cmpd="sng" algn="ctr">
            <a:solidFill>
              <a:srgbClr val="FF0000"/>
            </a:solidFill>
            <a:prstDash val="solid"/>
            <a:round/>
            <a:headEnd type="none" w="lg" len="lg"/>
            <a:tailEnd type="stealth"/>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2" name="TextBox 31"/>
          <p:cNvSpPr txBox="1"/>
          <p:nvPr/>
        </p:nvSpPr>
        <p:spPr>
          <a:xfrm>
            <a:off x="1361236" y="5052319"/>
            <a:ext cx="1794156" cy="507831"/>
          </a:xfrm>
          <a:prstGeom prst="rect">
            <a:avLst/>
          </a:prstGeom>
          <a:noFill/>
        </p:spPr>
        <p:txBody>
          <a:bodyPr wrap="square" rtlCol="0">
            <a:spAutoFit/>
          </a:bodyPr>
          <a:lstStyle/>
          <a:p>
            <a:r>
              <a:rPr lang="en-US" sz="900" b="1" dirty="0"/>
              <a:t>Please Note: </a:t>
            </a:r>
          </a:p>
          <a:p>
            <a:r>
              <a:rPr lang="en-US" sz="900" dirty="0"/>
              <a:t>Head Casting Size will not match Squeegee Casting Size</a:t>
            </a:r>
          </a:p>
        </p:txBody>
      </p:sp>
      <p:sp>
        <p:nvSpPr>
          <p:cNvPr id="35" name="TextBox 34"/>
          <p:cNvSpPr txBox="1"/>
          <p:nvPr/>
        </p:nvSpPr>
        <p:spPr>
          <a:xfrm>
            <a:off x="4828443" y="5052319"/>
            <a:ext cx="1578372" cy="507831"/>
          </a:xfrm>
          <a:prstGeom prst="rect">
            <a:avLst/>
          </a:prstGeom>
          <a:noFill/>
        </p:spPr>
        <p:txBody>
          <a:bodyPr wrap="square" rtlCol="0">
            <a:spAutoFit/>
          </a:bodyPr>
          <a:lstStyle/>
          <a:p>
            <a:r>
              <a:rPr lang="en-US" sz="900" b="1" dirty="0"/>
              <a:t>Please Note:  </a:t>
            </a:r>
            <a:r>
              <a:rPr lang="en-US" sz="900" dirty="0"/>
              <a:t>Squeegee Casting Size will not match Head Casting Size</a:t>
            </a:r>
          </a:p>
        </p:txBody>
      </p:sp>
      <p:pic>
        <p:nvPicPr>
          <p:cNvPr id="21" name="Picture 2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218139" y="2615173"/>
            <a:ext cx="790130" cy="790130"/>
          </a:xfrm>
          <a:prstGeom prst="rect">
            <a:avLst/>
          </a:prstGeom>
        </p:spPr>
      </p:pic>
      <p:sp>
        <p:nvSpPr>
          <p:cNvPr id="2" name="Rectangle 1"/>
          <p:cNvSpPr/>
          <p:nvPr/>
        </p:nvSpPr>
        <p:spPr>
          <a:xfrm>
            <a:off x="116928" y="1021434"/>
            <a:ext cx="8253167" cy="461665"/>
          </a:xfrm>
          <a:prstGeom prst="rect">
            <a:avLst/>
          </a:prstGeom>
        </p:spPr>
        <p:txBody>
          <a:bodyPr wrap="square">
            <a:spAutoFit/>
          </a:bodyPr>
          <a:lstStyle/>
          <a:p>
            <a:r>
              <a:rPr lang="en-US" sz="2400" dirty="0">
                <a:solidFill>
                  <a:schemeClr val="bg1"/>
                </a:solidFill>
                <a:latin typeface="Arial" panose="020B0604020202020204" pitchFamily="34" charset="0"/>
              </a:rPr>
              <a:t>T600 Series Machine Head Size / Squeegee Combination</a:t>
            </a:r>
            <a:r>
              <a:rPr lang="en-US" sz="2400" b="1" dirty="0">
                <a:solidFill>
                  <a:schemeClr val="bg1"/>
                </a:solidFill>
                <a:latin typeface="Arial" panose="020B0604020202020204" pitchFamily="34" charset="0"/>
              </a:rPr>
              <a:t> </a:t>
            </a:r>
          </a:p>
        </p:txBody>
      </p:sp>
      <p:sp>
        <p:nvSpPr>
          <p:cNvPr id="20" name="Date Placeholder 3"/>
          <p:cNvSpPr>
            <a:spLocks noGrp="1"/>
          </p:cNvSpPr>
          <p:nvPr>
            <p:ph type="dt" sz="half" idx="10"/>
          </p:nvPr>
        </p:nvSpPr>
        <p:spPr>
          <a:xfrm>
            <a:off x="80128" y="6572381"/>
            <a:ext cx="2133600" cy="288925"/>
          </a:xfrm>
        </p:spPr>
        <p:txBody>
          <a:bodyPr/>
          <a:lstStyle/>
          <a:p>
            <a:pPr>
              <a:defRPr/>
            </a:pPr>
            <a:r>
              <a:rPr lang="en-US" dirty="0"/>
              <a:t>©2018  The Tennant Company  Rev. Feb 2018</a:t>
            </a:r>
          </a:p>
        </p:txBody>
      </p:sp>
      <p:sp>
        <p:nvSpPr>
          <p:cNvPr id="22" name="Slide Number Placeholder 5"/>
          <p:cNvSpPr txBox="1">
            <a:spLocks/>
          </p:cNvSpPr>
          <p:nvPr/>
        </p:nvSpPr>
        <p:spPr>
          <a:xfrm>
            <a:off x="3508639" y="6573788"/>
            <a:ext cx="2133600" cy="288925"/>
          </a:xfrm>
          <a:prstGeom prst="rect">
            <a:avLst/>
          </a:prstGeom>
          <a:ln>
            <a:noFill/>
          </a:ln>
        </p:spPr>
        <p:txBody>
          <a:bodyPr vert="horz" wrap="square" lIns="91440" tIns="45720" rIns="91440" bIns="45720" numCol="1" anchor="ctr" anchorCtr="0" compatLnSpc="1">
            <a:prstTxWarp prst="textNoShape">
              <a:avLst/>
            </a:prstTxWarp>
          </a:bodyPr>
          <a:lstStyle>
            <a:defPPr>
              <a:defRPr lang="en-US"/>
            </a:defPPr>
            <a:lvl1pPr algn="r" rtl="0" eaLnBrk="1" fontAlgn="base" hangingPunct="1">
              <a:spcBef>
                <a:spcPct val="0"/>
              </a:spcBef>
              <a:spcAft>
                <a:spcPct val="0"/>
              </a:spcAft>
              <a:defRPr sz="700" kern="1200">
                <a:solidFill>
                  <a:srgbClr val="898989"/>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lgn="ctr">
              <a:defRPr/>
            </a:pPr>
            <a:r>
              <a:rPr lang="en-US" altLang="en-US" sz="900" b="1" dirty="0">
                <a:solidFill>
                  <a:srgbClr val="FF0000"/>
                </a:solidFill>
              </a:rPr>
              <a:t>Confidential. Do not distribute.</a:t>
            </a:r>
          </a:p>
        </p:txBody>
      </p:sp>
    </p:spTree>
    <p:extLst>
      <p:ext uri="{BB962C8B-B14F-4D97-AF65-F5344CB8AC3E}">
        <p14:creationId xmlns:p14="http://schemas.microsoft.com/office/powerpoint/2010/main" val="27335715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415971" y="1664018"/>
            <a:ext cx="2347723" cy="369332"/>
          </a:xfrm>
          <a:prstGeom prst="rect">
            <a:avLst/>
          </a:prstGeom>
          <a:noFill/>
        </p:spPr>
        <p:txBody>
          <a:bodyPr wrap="square" rtlCol="0">
            <a:spAutoFit/>
          </a:bodyPr>
          <a:lstStyle/>
          <a:p>
            <a:r>
              <a:rPr lang="en-US" b="1" u="sng" dirty="0">
                <a:solidFill>
                  <a:srgbClr val="006C8A"/>
                </a:solidFill>
              </a:rPr>
              <a:t>Machine Head Size</a:t>
            </a:r>
          </a:p>
        </p:txBody>
      </p:sp>
      <p:sp>
        <p:nvSpPr>
          <p:cNvPr id="7" name="TextBox 6"/>
          <p:cNvSpPr txBox="1"/>
          <p:nvPr/>
        </p:nvSpPr>
        <p:spPr>
          <a:xfrm>
            <a:off x="3264940" y="1664017"/>
            <a:ext cx="2909888" cy="369332"/>
          </a:xfrm>
          <a:prstGeom prst="rect">
            <a:avLst/>
          </a:prstGeom>
          <a:noFill/>
        </p:spPr>
        <p:txBody>
          <a:bodyPr wrap="square" rtlCol="0">
            <a:spAutoFit/>
          </a:bodyPr>
          <a:lstStyle/>
          <a:p>
            <a:r>
              <a:rPr lang="en-US" b="1" u="sng" dirty="0">
                <a:solidFill>
                  <a:srgbClr val="006E8D"/>
                </a:solidFill>
              </a:rPr>
              <a:t>Standard Squeegee Size</a:t>
            </a:r>
          </a:p>
        </p:txBody>
      </p:sp>
      <p:sp>
        <p:nvSpPr>
          <p:cNvPr id="8" name="TextBox 7"/>
          <p:cNvSpPr txBox="1"/>
          <p:nvPr/>
        </p:nvSpPr>
        <p:spPr>
          <a:xfrm>
            <a:off x="6298255" y="1675558"/>
            <a:ext cx="2859944" cy="346249"/>
          </a:xfrm>
          <a:prstGeom prst="rect">
            <a:avLst/>
          </a:prstGeom>
          <a:noFill/>
        </p:spPr>
        <p:txBody>
          <a:bodyPr wrap="square" rtlCol="0">
            <a:spAutoFit/>
          </a:bodyPr>
          <a:lstStyle/>
          <a:p>
            <a:r>
              <a:rPr lang="en-US" sz="1650" b="1" u="sng" dirty="0">
                <a:solidFill>
                  <a:srgbClr val="006E8D"/>
                </a:solidFill>
              </a:rPr>
              <a:t>Narrow Aisle Squeegee Size</a:t>
            </a:r>
          </a:p>
        </p:txBody>
      </p:sp>
      <p:cxnSp>
        <p:nvCxnSpPr>
          <p:cNvPr id="9" name="Straight Connector 8"/>
          <p:cNvCxnSpPr/>
          <p:nvPr/>
        </p:nvCxnSpPr>
        <p:spPr bwMode="auto">
          <a:xfrm flipH="1">
            <a:off x="2999871" y="2082343"/>
            <a:ext cx="38321" cy="3393281"/>
          </a:xfrm>
          <a:prstGeom prst="line">
            <a:avLst/>
          </a:prstGeom>
          <a:solidFill>
            <a:schemeClr val="accent1"/>
          </a:solidFill>
          <a:ln w="254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3" name="Straight Connector 12"/>
          <p:cNvCxnSpPr/>
          <p:nvPr/>
        </p:nvCxnSpPr>
        <p:spPr bwMode="auto">
          <a:xfrm>
            <a:off x="6272213" y="2071688"/>
            <a:ext cx="0" cy="3393281"/>
          </a:xfrm>
          <a:prstGeom prst="line">
            <a:avLst/>
          </a:prstGeom>
          <a:solidFill>
            <a:schemeClr val="accent1"/>
          </a:solidFill>
          <a:ln w="254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7" name="TextBox 16"/>
          <p:cNvSpPr txBox="1"/>
          <p:nvPr/>
        </p:nvSpPr>
        <p:spPr>
          <a:xfrm>
            <a:off x="3725142" y="2132373"/>
            <a:ext cx="2122341" cy="646331"/>
          </a:xfrm>
          <a:prstGeom prst="rect">
            <a:avLst/>
          </a:prstGeom>
          <a:noFill/>
        </p:spPr>
        <p:txBody>
          <a:bodyPr wrap="square" rtlCol="0">
            <a:spAutoFit/>
          </a:bodyPr>
          <a:lstStyle/>
          <a:p>
            <a:r>
              <a:rPr lang="en-US" sz="3600" b="1" dirty="0"/>
              <a:t>700mm</a:t>
            </a:r>
          </a:p>
        </p:txBody>
      </p:sp>
      <p:sp>
        <p:nvSpPr>
          <p:cNvPr id="18" name="TextBox 17"/>
          <p:cNvSpPr txBox="1"/>
          <p:nvPr/>
        </p:nvSpPr>
        <p:spPr>
          <a:xfrm>
            <a:off x="271462" y="2071688"/>
            <a:ext cx="2704880" cy="646331"/>
          </a:xfrm>
          <a:prstGeom prst="rect">
            <a:avLst/>
          </a:prstGeom>
          <a:noFill/>
        </p:spPr>
        <p:txBody>
          <a:bodyPr wrap="square" rtlCol="0">
            <a:spAutoFit/>
          </a:bodyPr>
          <a:lstStyle/>
          <a:p>
            <a:r>
              <a:rPr lang="en-US" sz="3600" b="1" dirty="0"/>
              <a:t>800mm </a:t>
            </a:r>
            <a:r>
              <a:rPr lang="en-US" sz="2400" b="1" dirty="0"/>
              <a:t>Disk</a:t>
            </a:r>
          </a:p>
        </p:txBody>
      </p:sp>
      <p:pic>
        <p:nvPicPr>
          <p:cNvPr id="2" name="Picture 1"/>
          <p:cNvPicPr>
            <a:picLocks noChangeAspect="1"/>
          </p:cNvPicPr>
          <p:nvPr/>
        </p:nvPicPr>
        <p:blipFill>
          <a:blip r:embed="rId3"/>
          <a:stretch>
            <a:fillRect/>
          </a:stretch>
        </p:blipFill>
        <p:spPr>
          <a:xfrm>
            <a:off x="151599" y="2694935"/>
            <a:ext cx="2580548" cy="1575533"/>
          </a:xfrm>
          <a:prstGeom prst="rect">
            <a:avLst/>
          </a:prstGeom>
        </p:spPr>
      </p:pic>
      <p:pic>
        <p:nvPicPr>
          <p:cNvPr id="6" name="Picture 5"/>
          <p:cNvPicPr>
            <a:picLocks noChangeAspect="1"/>
          </p:cNvPicPr>
          <p:nvPr/>
        </p:nvPicPr>
        <p:blipFill>
          <a:blip r:embed="rId4"/>
          <a:stretch>
            <a:fillRect/>
          </a:stretch>
        </p:blipFill>
        <p:spPr>
          <a:xfrm rot="16200000">
            <a:off x="2542129" y="3744026"/>
            <a:ext cx="2947637" cy="849455"/>
          </a:xfrm>
          <a:prstGeom prst="rect">
            <a:avLst/>
          </a:prstGeom>
        </p:spPr>
      </p:pic>
      <p:pic>
        <p:nvPicPr>
          <p:cNvPr id="19" name="Picture 18"/>
          <p:cNvPicPr>
            <a:picLocks noChangeAspect="1"/>
          </p:cNvPicPr>
          <p:nvPr/>
        </p:nvPicPr>
        <p:blipFill>
          <a:blip r:embed="rId5"/>
          <a:stretch>
            <a:fillRect/>
          </a:stretch>
        </p:blipFill>
        <p:spPr>
          <a:xfrm rot="16200000">
            <a:off x="5829186" y="3962879"/>
            <a:ext cx="2474373" cy="759615"/>
          </a:xfrm>
          <a:prstGeom prst="rect">
            <a:avLst/>
          </a:prstGeom>
        </p:spPr>
      </p:pic>
      <p:sp>
        <p:nvSpPr>
          <p:cNvPr id="20" name="TextBox 19"/>
          <p:cNvSpPr txBox="1"/>
          <p:nvPr/>
        </p:nvSpPr>
        <p:spPr>
          <a:xfrm>
            <a:off x="6952019" y="2204726"/>
            <a:ext cx="2122341" cy="646331"/>
          </a:xfrm>
          <a:prstGeom prst="rect">
            <a:avLst/>
          </a:prstGeom>
          <a:noFill/>
        </p:spPr>
        <p:txBody>
          <a:bodyPr wrap="square" rtlCol="0">
            <a:spAutoFit/>
          </a:bodyPr>
          <a:lstStyle/>
          <a:p>
            <a:r>
              <a:rPr lang="en-US" sz="3600" b="1" dirty="0"/>
              <a:t>650mm</a:t>
            </a:r>
          </a:p>
        </p:txBody>
      </p:sp>
      <p:pic>
        <p:nvPicPr>
          <p:cNvPr id="24" name="Picture 23"/>
          <p:cNvPicPr>
            <a:picLocks noChangeAspect="1"/>
          </p:cNvPicPr>
          <p:nvPr/>
        </p:nvPicPr>
        <p:blipFill rotWithShape="1">
          <a:blip r:embed="rId6"/>
          <a:srcRect l="28901" t="54434" r="57264" b="12465"/>
          <a:stretch/>
        </p:blipFill>
        <p:spPr>
          <a:xfrm rot="16200000">
            <a:off x="4639243" y="3531186"/>
            <a:ext cx="1452977" cy="1078705"/>
          </a:xfrm>
          <a:prstGeom prst="rect">
            <a:avLst/>
          </a:prstGeom>
        </p:spPr>
      </p:pic>
      <p:sp>
        <p:nvSpPr>
          <p:cNvPr id="12" name="TextBox 11"/>
          <p:cNvSpPr txBox="1"/>
          <p:nvPr/>
        </p:nvSpPr>
        <p:spPr>
          <a:xfrm>
            <a:off x="4826378" y="5046732"/>
            <a:ext cx="1578372" cy="507831"/>
          </a:xfrm>
          <a:prstGeom prst="rect">
            <a:avLst/>
          </a:prstGeom>
          <a:noFill/>
        </p:spPr>
        <p:txBody>
          <a:bodyPr wrap="square" rtlCol="0">
            <a:spAutoFit/>
          </a:bodyPr>
          <a:lstStyle/>
          <a:p>
            <a:r>
              <a:rPr lang="en-US" sz="900" b="1" dirty="0"/>
              <a:t>Please Note:  </a:t>
            </a:r>
            <a:r>
              <a:rPr lang="en-US" sz="900" dirty="0"/>
              <a:t>Squeegee Casting Size will not match Head Casting Size</a:t>
            </a:r>
          </a:p>
        </p:txBody>
      </p:sp>
      <p:cxnSp>
        <p:nvCxnSpPr>
          <p:cNvPr id="26" name="Straight Arrow Connector 25"/>
          <p:cNvCxnSpPr/>
          <p:nvPr/>
        </p:nvCxnSpPr>
        <p:spPr bwMode="auto">
          <a:xfrm flipV="1">
            <a:off x="4257675" y="4458548"/>
            <a:ext cx="794904" cy="220608"/>
          </a:xfrm>
          <a:prstGeom prst="straightConnector1">
            <a:avLst/>
          </a:prstGeom>
          <a:solidFill>
            <a:schemeClr val="accent1"/>
          </a:solidFill>
          <a:ln w="85725" cap="flat" cmpd="sng" algn="ctr">
            <a:solidFill>
              <a:srgbClr val="FF0000"/>
            </a:solidFill>
            <a:prstDash val="solid"/>
            <a:round/>
            <a:headEnd type="none" w="lg" len="lg"/>
            <a:tailEnd type="stealth"/>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29" name="Picture 28"/>
          <p:cNvPicPr>
            <a:picLocks noChangeAspect="1"/>
          </p:cNvPicPr>
          <p:nvPr/>
        </p:nvPicPr>
        <p:blipFill rotWithShape="1">
          <a:blip r:embed="rId7"/>
          <a:srcRect l="30157" t="56183" r="56733"/>
          <a:stretch/>
        </p:blipFill>
        <p:spPr>
          <a:xfrm rot="16200000">
            <a:off x="7950487" y="3333750"/>
            <a:ext cx="1452977" cy="1390694"/>
          </a:xfrm>
          <a:prstGeom prst="rect">
            <a:avLst/>
          </a:prstGeom>
        </p:spPr>
      </p:pic>
      <p:cxnSp>
        <p:nvCxnSpPr>
          <p:cNvPr id="30" name="Straight Arrow Connector 29"/>
          <p:cNvCxnSpPr/>
          <p:nvPr/>
        </p:nvCxnSpPr>
        <p:spPr bwMode="auto">
          <a:xfrm flipV="1">
            <a:off x="7330775" y="4566749"/>
            <a:ext cx="898833" cy="188837"/>
          </a:xfrm>
          <a:prstGeom prst="straightConnector1">
            <a:avLst/>
          </a:prstGeom>
          <a:solidFill>
            <a:schemeClr val="accent1"/>
          </a:solidFill>
          <a:ln w="85725" cap="flat" cmpd="sng" algn="ctr">
            <a:solidFill>
              <a:srgbClr val="FF0000"/>
            </a:solidFill>
            <a:prstDash val="solid"/>
            <a:round/>
            <a:headEnd type="none" w="lg" len="lg"/>
            <a:tailEnd type="stealth"/>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35" name="Picture 34"/>
          <p:cNvPicPr>
            <a:picLocks noChangeAspect="1"/>
          </p:cNvPicPr>
          <p:nvPr/>
        </p:nvPicPr>
        <p:blipFill rotWithShape="1">
          <a:blip r:embed="rId3"/>
          <a:srcRect l="40556" t="73366" r="45311" b="17990"/>
          <a:stretch/>
        </p:blipFill>
        <p:spPr>
          <a:xfrm>
            <a:off x="163163" y="4314331"/>
            <a:ext cx="1181636" cy="441254"/>
          </a:xfrm>
          <a:prstGeom prst="rect">
            <a:avLst/>
          </a:prstGeom>
        </p:spPr>
      </p:pic>
      <p:cxnSp>
        <p:nvCxnSpPr>
          <p:cNvPr id="36" name="Straight Arrow Connector 35"/>
          <p:cNvCxnSpPr/>
          <p:nvPr/>
        </p:nvCxnSpPr>
        <p:spPr bwMode="auto">
          <a:xfrm flipH="1">
            <a:off x="492829" y="3938882"/>
            <a:ext cx="758408" cy="519666"/>
          </a:xfrm>
          <a:prstGeom prst="straightConnector1">
            <a:avLst/>
          </a:prstGeom>
          <a:solidFill>
            <a:schemeClr val="accent1"/>
          </a:solidFill>
          <a:ln w="85725" cap="flat" cmpd="sng" algn="ctr">
            <a:solidFill>
              <a:srgbClr val="FF0000"/>
            </a:solidFill>
            <a:prstDash val="solid"/>
            <a:round/>
            <a:headEnd type="none" w="lg" len="lg"/>
            <a:tailEnd type="stealth"/>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9" name="TextBox 38"/>
          <p:cNvSpPr txBox="1"/>
          <p:nvPr/>
        </p:nvSpPr>
        <p:spPr>
          <a:xfrm>
            <a:off x="1372337" y="5046733"/>
            <a:ext cx="1794156" cy="507831"/>
          </a:xfrm>
          <a:prstGeom prst="rect">
            <a:avLst/>
          </a:prstGeom>
          <a:noFill/>
        </p:spPr>
        <p:txBody>
          <a:bodyPr wrap="square" rtlCol="0">
            <a:spAutoFit/>
          </a:bodyPr>
          <a:lstStyle/>
          <a:p>
            <a:r>
              <a:rPr lang="en-US" sz="900" b="1" dirty="0"/>
              <a:t>Please Note: </a:t>
            </a:r>
          </a:p>
          <a:p>
            <a:r>
              <a:rPr lang="en-US" sz="900" dirty="0"/>
              <a:t>Head Casting Size will not match Squeegee Casting Size</a:t>
            </a:r>
          </a:p>
        </p:txBody>
      </p:sp>
      <p:sp>
        <p:nvSpPr>
          <p:cNvPr id="40" name="TextBox 39"/>
          <p:cNvSpPr txBox="1"/>
          <p:nvPr/>
        </p:nvSpPr>
        <p:spPr>
          <a:xfrm>
            <a:off x="7539068" y="5092782"/>
            <a:ext cx="1578372" cy="507831"/>
          </a:xfrm>
          <a:prstGeom prst="rect">
            <a:avLst/>
          </a:prstGeom>
          <a:noFill/>
        </p:spPr>
        <p:txBody>
          <a:bodyPr wrap="square" rtlCol="0">
            <a:spAutoFit/>
          </a:bodyPr>
          <a:lstStyle/>
          <a:p>
            <a:r>
              <a:rPr lang="en-US" sz="900" b="1" dirty="0"/>
              <a:t>Please Note:  </a:t>
            </a:r>
            <a:r>
              <a:rPr lang="en-US" sz="900" dirty="0"/>
              <a:t>Squeegee Casting Size will not match Head Casting Size</a:t>
            </a:r>
          </a:p>
        </p:txBody>
      </p:sp>
      <p:sp>
        <p:nvSpPr>
          <p:cNvPr id="25" name="Rectangle 24"/>
          <p:cNvSpPr/>
          <p:nvPr/>
        </p:nvSpPr>
        <p:spPr>
          <a:xfrm>
            <a:off x="116928" y="1021434"/>
            <a:ext cx="8253167" cy="461665"/>
          </a:xfrm>
          <a:prstGeom prst="rect">
            <a:avLst/>
          </a:prstGeom>
        </p:spPr>
        <p:txBody>
          <a:bodyPr wrap="square">
            <a:spAutoFit/>
          </a:bodyPr>
          <a:lstStyle/>
          <a:p>
            <a:r>
              <a:rPr lang="en-US" sz="2400" dirty="0">
                <a:solidFill>
                  <a:schemeClr val="bg1"/>
                </a:solidFill>
                <a:latin typeface="Arial" panose="020B0604020202020204" pitchFamily="34" charset="0"/>
              </a:rPr>
              <a:t>T600 Series Machine Head Size / Squeegee Combination</a:t>
            </a:r>
            <a:r>
              <a:rPr lang="en-US" sz="2400" b="1" dirty="0">
                <a:solidFill>
                  <a:schemeClr val="bg1"/>
                </a:solidFill>
                <a:latin typeface="Arial" panose="020B0604020202020204" pitchFamily="34" charset="0"/>
              </a:rPr>
              <a:t> </a:t>
            </a:r>
          </a:p>
        </p:txBody>
      </p:sp>
      <p:sp>
        <p:nvSpPr>
          <p:cNvPr id="23" name="Date Placeholder 3"/>
          <p:cNvSpPr>
            <a:spLocks noGrp="1"/>
          </p:cNvSpPr>
          <p:nvPr>
            <p:ph type="dt" sz="half" idx="10"/>
          </p:nvPr>
        </p:nvSpPr>
        <p:spPr>
          <a:xfrm>
            <a:off x="80128" y="6572381"/>
            <a:ext cx="2133600" cy="288925"/>
          </a:xfrm>
        </p:spPr>
        <p:txBody>
          <a:bodyPr/>
          <a:lstStyle/>
          <a:p>
            <a:pPr>
              <a:defRPr/>
            </a:pPr>
            <a:r>
              <a:rPr lang="en-US" dirty="0"/>
              <a:t>©2018  The Tennant Company  Rev. Feb 2018</a:t>
            </a:r>
          </a:p>
        </p:txBody>
      </p:sp>
      <p:sp>
        <p:nvSpPr>
          <p:cNvPr id="27" name="Slide Number Placeholder 5"/>
          <p:cNvSpPr txBox="1">
            <a:spLocks/>
          </p:cNvSpPr>
          <p:nvPr/>
        </p:nvSpPr>
        <p:spPr>
          <a:xfrm>
            <a:off x="3508639" y="6573788"/>
            <a:ext cx="2133600" cy="288925"/>
          </a:xfrm>
          <a:prstGeom prst="rect">
            <a:avLst/>
          </a:prstGeom>
          <a:ln>
            <a:noFill/>
          </a:ln>
        </p:spPr>
        <p:txBody>
          <a:bodyPr vert="horz" wrap="square" lIns="91440" tIns="45720" rIns="91440" bIns="45720" numCol="1" anchor="ctr" anchorCtr="0" compatLnSpc="1">
            <a:prstTxWarp prst="textNoShape">
              <a:avLst/>
            </a:prstTxWarp>
          </a:bodyPr>
          <a:lstStyle>
            <a:defPPr>
              <a:defRPr lang="en-US"/>
            </a:defPPr>
            <a:lvl1pPr algn="r" rtl="0" eaLnBrk="1" fontAlgn="base" hangingPunct="1">
              <a:spcBef>
                <a:spcPct val="0"/>
              </a:spcBef>
              <a:spcAft>
                <a:spcPct val="0"/>
              </a:spcAft>
              <a:defRPr sz="700" kern="1200">
                <a:solidFill>
                  <a:srgbClr val="898989"/>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lgn="ctr">
              <a:defRPr/>
            </a:pPr>
            <a:r>
              <a:rPr lang="en-US" altLang="en-US" sz="900" b="1" dirty="0">
                <a:solidFill>
                  <a:srgbClr val="FF0000"/>
                </a:solidFill>
              </a:rPr>
              <a:t>Confidential. Do not distribute.</a:t>
            </a:r>
          </a:p>
        </p:txBody>
      </p:sp>
    </p:spTree>
    <p:extLst>
      <p:ext uri="{BB962C8B-B14F-4D97-AF65-F5344CB8AC3E}">
        <p14:creationId xmlns:p14="http://schemas.microsoft.com/office/powerpoint/2010/main" val="30055979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497036" y="1655935"/>
            <a:ext cx="2323012" cy="369332"/>
          </a:xfrm>
          <a:prstGeom prst="rect">
            <a:avLst/>
          </a:prstGeom>
          <a:noFill/>
        </p:spPr>
        <p:txBody>
          <a:bodyPr wrap="square" rtlCol="0">
            <a:spAutoFit/>
          </a:bodyPr>
          <a:lstStyle/>
          <a:p>
            <a:r>
              <a:rPr lang="en-US" b="1" u="sng" dirty="0">
                <a:solidFill>
                  <a:srgbClr val="006C8A"/>
                </a:solidFill>
              </a:rPr>
              <a:t>Machine Head Size</a:t>
            </a:r>
          </a:p>
        </p:txBody>
      </p:sp>
      <p:sp>
        <p:nvSpPr>
          <p:cNvPr id="7" name="TextBox 6"/>
          <p:cNvSpPr txBox="1"/>
          <p:nvPr/>
        </p:nvSpPr>
        <p:spPr>
          <a:xfrm>
            <a:off x="3231356" y="1655936"/>
            <a:ext cx="2867026" cy="369332"/>
          </a:xfrm>
          <a:prstGeom prst="rect">
            <a:avLst/>
          </a:prstGeom>
          <a:noFill/>
        </p:spPr>
        <p:txBody>
          <a:bodyPr wrap="square" rtlCol="0">
            <a:spAutoFit/>
          </a:bodyPr>
          <a:lstStyle/>
          <a:p>
            <a:r>
              <a:rPr lang="en-US" b="1" u="sng" dirty="0">
                <a:solidFill>
                  <a:srgbClr val="006E8D"/>
                </a:solidFill>
              </a:rPr>
              <a:t>Standard Squeegee Size</a:t>
            </a:r>
          </a:p>
        </p:txBody>
      </p:sp>
      <p:sp>
        <p:nvSpPr>
          <p:cNvPr id="8" name="TextBox 7"/>
          <p:cNvSpPr txBox="1"/>
          <p:nvPr/>
        </p:nvSpPr>
        <p:spPr>
          <a:xfrm>
            <a:off x="6272213" y="1668623"/>
            <a:ext cx="2943225" cy="346249"/>
          </a:xfrm>
          <a:prstGeom prst="rect">
            <a:avLst/>
          </a:prstGeom>
          <a:noFill/>
        </p:spPr>
        <p:txBody>
          <a:bodyPr wrap="square" rtlCol="0">
            <a:spAutoFit/>
          </a:bodyPr>
          <a:lstStyle/>
          <a:p>
            <a:r>
              <a:rPr lang="en-US" sz="1650" b="1" u="sng" dirty="0">
                <a:solidFill>
                  <a:srgbClr val="006E8D"/>
                </a:solidFill>
              </a:rPr>
              <a:t>Narrow Aisle Squeegee Size</a:t>
            </a:r>
          </a:p>
        </p:txBody>
      </p:sp>
      <p:cxnSp>
        <p:nvCxnSpPr>
          <p:cNvPr id="9" name="Straight Connector 8"/>
          <p:cNvCxnSpPr/>
          <p:nvPr/>
        </p:nvCxnSpPr>
        <p:spPr bwMode="auto">
          <a:xfrm flipH="1">
            <a:off x="2999871" y="2082343"/>
            <a:ext cx="38321" cy="3393281"/>
          </a:xfrm>
          <a:prstGeom prst="line">
            <a:avLst/>
          </a:prstGeom>
          <a:solidFill>
            <a:schemeClr val="accent1"/>
          </a:solidFill>
          <a:ln w="254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3" name="Straight Connector 12"/>
          <p:cNvCxnSpPr/>
          <p:nvPr/>
        </p:nvCxnSpPr>
        <p:spPr bwMode="auto">
          <a:xfrm>
            <a:off x="6272213" y="2071688"/>
            <a:ext cx="0" cy="3393281"/>
          </a:xfrm>
          <a:prstGeom prst="line">
            <a:avLst/>
          </a:prstGeom>
          <a:solidFill>
            <a:schemeClr val="accent1"/>
          </a:solidFill>
          <a:ln w="254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7" name="TextBox 16"/>
          <p:cNvSpPr txBox="1"/>
          <p:nvPr/>
        </p:nvSpPr>
        <p:spPr>
          <a:xfrm>
            <a:off x="3725142" y="2132373"/>
            <a:ext cx="2122341" cy="646331"/>
          </a:xfrm>
          <a:prstGeom prst="rect">
            <a:avLst/>
          </a:prstGeom>
          <a:noFill/>
        </p:spPr>
        <p:txBody>
          <a:bodyPr wrap="square" rtlCol="0">
            <a:spAutoFit/>
          </a:bodyPr>
          <a:lstStyle/>
          <a:p>
            <a:r>
              <a:rPr lang="en-US" sz="3600" b="1" dirty="0"/>
              <a:t>800mm</a:t>
            </a:r>
          </a:p>
        </p:txBody>
      </p:sp>
      <p:sp>
        <p:nvSpPr>
          <p:cNvPr id="18" name="TextBox 17"/>
          <p:cNvSpPr txBox="1"/>
          <p:nvPr/>
        </p:nvSpPr>
        <p:spPr>
          <a:xfrm>
            <a:off x="497036" y="2115634"/>
            <a:ext cx="1771650" cy="877163"/>
          </a:xfrm>
          <a:prstGeom prst="rect">
            <a:avLst/>
          </a:prstGeom>
          <a:noFill/>
        </p:spPr>
        <p:txBody>
          <a:bodyPr wrap="square" rtlCol="0">
            <a:spAutoFit/>
          </a:bodyPr>
          <a:lstStyle/>
          <a:p>
            <a:r>
              <a:rPr lang="en-US" sz="3600" b="1" dirty="0"/>
              <a:t>900mm</a:t>
            </a:r>
          </a:p>
          <a:p>
            <a:r>
              <a:rPr lang="en-US" sz="1500" dirty="0"/>
              <a:t>Disk &amp; Cylindrical</a:t>
            </a:r>
          </a:p>
        </p:txBody>
      </p:sp>
      <p:pic>
        <p:nvPicPr>
          <p:cNvPr id="6" name="Picture 5"/>
          <p:cNvPicPr>
            <a:picLocks noChangeAspect="1"/>
          </p:cNvPicPr>
          <p:nvPr/>
        </p:nvPicPr>
        <p:blipFill>
          <a:blip r:embed="rId3"/>
          <a:stretch>
            <a:fillRect/>
          </a:stretch>
        </p:blipFill>
        <p:spPr>
          <a:xfrm rot="16200000">
            <a:off x="5535257" y="3773933"/>
            <a:ext cx="2728727" cy="786369"/>
          </a:xfrm>
          <a:prstGeom prst="rect">
            <a:avLst/>
          </a:prstGeom>
        </p:spPr>
      </p:pic>
      <p:sp>
        <p:nvSpPr>
          <p:cNvPr id="20" name="TextBox 19"/>
          <p:cNvSpPr txBox="1"/>
          <p:nvPr/>
        </p:nvSpPr>
        <p:spPr>
          <a:xfrm>
            <a:off x="6821634" y="2114641"/>
            <a:ext cx="2122341" cy="646331"/>
          </a:xfrm>
          <a:prstGeom prst="rect">
            <a:avLst/>
          </a:prstGeom>
          <a:noFill/>
        </p:spPr>
        <p:txBody>
          <a:bodyPr wrap="square" rtlCol="0">
            <a:spAutoFit/>
          </a:bodyPr>
          <a:lstStyle/>
          <a:p>
            <a:r>
              <a:rPr lang="en-US" sz="3600" b="1" dirty="0"/>
              <a:t>700mm</a:t>
            </a:r>
          </a:p>
        </p:txBody>
      </p:sp>
      <p:pic>
        <p:nvPicPr>
          <p:cNvPr id="4" name="Picture 3"/>
          <p:cNvPicPr>
            <a:picLocks noChangeAspect="1"/>
          </p:cNvPicPr>
          <p:nvPr/>
        </p:nvPicPr>
        <p:blipFill>
          <a:blip r:embed="rId4"/>
          <a:stretch>
            <a:fillRect/>
          </a:stretch>
        </p:blipFill>
        <p:spPr>
          <a:xfrm rot="16200000">
            <a:off x="2244835" y="3646000"/>
            <a:ext cx="3049085" cy="773546"/>
          </a:xfrm>
          <a:prstGeom prst="rect">
            <a:avLst/>
          </a:prstGeom>
        </p:spPr>
      </p:pic>
      <p:pic>
        <p:nvPicPr>
          <p:cNvPr id="5" name="Picture 4"/>
          <p:cNvPicPr>
            <a:picLocks noChangeAspect="1"/>
          </p:cNvPicPr>
          <p:nvPr/>
        </p:nvPicPr>
        <p:blipFill>
          <a:blip r:embed="rId5"/>
          <a:stretch>
            <a:fillRect/>
          </a:stretch>
        </p:blipFill>
        <p:spPr>
          <a:xfrm>
            <a:off x="265175" y="2884888"/>
            <a:ext cx="2402061" cy="1456643"/>
          </a:xfrm>
          <a:prstGeom prst="rect">
            <a:avLst/>
          </a:prstGeom>
        </p:spPr>
      </p:pic>
      <p:sp>
        <p:nvSpPr>
          <p:cNvPr id="24" name="TextBox 23"/>
          <p:cNvSpPr txBox="1"/>
          <p:nvPr/>
        </p:nvSpPr>
        <p:spPr>
          <a:xfrm>
            <a:off x="780988" y="5069854"/>
            <a:ext cx="1794156" cy="507831"/>
          </a:xfrm>
          <a:prstGeom prst="rect">
            <a:avLst/>
          </a:prstGeom>
          <a:noFill/>
        </p:spPr>
        <p:txBody>
          <a:bodyPr wrap="square" rtlCol="0">
            <a:spAutoFit/>
          </a:bodyPr>
          <a:lstStyle/>
          <a:p>
            <a:r>
              <a:rPr lang="en-US" sz="900" b="1" dirty="0"/>
              <a:t>Please Note: </a:t>
            </a:r>
          </a:p>
          <a:p>
            <a:r>
              <a:rPr lang="en-US" sz="900" dirty="0"/>
              <a:t>Head Casting Size will not match Squeegee Casting Size</a:t>
            </a:r>
          </a:p>
        </p:txBody>
      </p:sp>
      <p:sp>
        <p:nvSpPr>
          <p:cNvPr id="25" name="TextBox 24"/>
          <p:cNvSpPr txBox="1"/>
          <p:nvPr/>
        </p:nvSpPr>
        <p:spPr>
          <a:xfrm>
            <a:off x="4440675" y="5046733"/>
            <a:ext cx="1578372" cy="507831"/>
          </a:xfrm>
          <a:prstGeom prst="rect">
            <a:avLst/>
          </a:prstGeom>
          <a:noFill/>
        </p:spPr>
        <p:txBody>
          <a:bodyPr wrap="square" rtlCol="0">
            <a:spAutoFit/>
          </a:bodyPr>
          <a:lstStyle/>
          <a:p>
            <a:r>
              <a:rPr lang="en-US" sz="900" b="1" dirty="0"/>
              <a:t>Please Note:  </a:t>
            </a:r>
            <a:r>
              <a:rPr lang="en-US" sz="900" dirty="0"/>
              <a:t>Squeegee Casting Size will not match Head Casting Size</a:t>
            </a:r>
          </a:p>
        </p:txBody>
      </p:sp>
      <p:sp>
        <p:nvSpPr>
          <p:cNvPr id="26" name="TextBox 25"/>
          <p:cNvSpPr txBox="1"/>
          <p:nvPr/>
        </p:nvSpPr>
        <p:spPr>
          <a:xfrm>
            <a:off x="7545971" y="5083383"/>
            <a:ext cx="1578372" cy="507831"/>
          </a:xfrm>
          <a:prstGeom prst="rect">
            <a:avLst/>
          </a:prstGeom>
          <a:noFill/>
        </p:spPr>
        <p:txBody>
          <a:bodyPr wrap="square" rtlCol="0">
            <a:spAutoFit/>
          </a:bodyPr>
          <a:lstStyle/>
          <a:p>
            <a:r>
              <a:rPr lang="en-US" sz="900" b="1" dirty="0"/>
              <a:t>Please Note:  </a:t>
            </a:r>
            <a:r>
              <a:rPr lang="en-US" sz="900" dirty="0"/>
              <a:t>Squeegee Casting Size will not match Head Casting Size</a:t>
            </a:r>
          </a:p>
        </p:txBody>
      </p:sp>
      <p:pic>
        <p:nvPicPr>
          <p:cNvPr id="27" name="Picture 26"/>
          <p:cNvPicPr>
            <a:picLocks noChangeAspect="1"/>
          </p:cNvPicPr>
          <p:nvPr/>
        </p:nvPicPr>
        <p:blipFill rotWithShape="1">
          <a:blip r:embed="rId6"/>
          <a:srcRect l="29220" t="51864" r="54380" b="10272"/>
          <a:stretch/>
        </p:blipFill>
        <p:spPr>
          <a:xfrm rot="16200000">
            <a:off x="4397538" y="3619786"/>
            <a:ext cx="1513432" cy="886439"/>
          </a:xfrm>
          <a:prstGeom prst="rect">
            <a:avLst/>
          </a:prstGeom>
        </p:spPr>
      </p:pic>
      <p:pic>
        <p:nvPicPr>
          <p:cNvPr id="28" name="Picture 27"/>
          <p:cNvPicPr>
            <a:picLocks noChangeAspect="1"/>
          </p:cNvPicPr>
          <p:nvPr/>
        </p:nvPicPr>
        <p:blipFill rotWithShape="1">
          <a:blip r:embed="rId7"/>
          <a:srcRect l="30397" t="45039" r="54718"/>
          <a:stretch/>
        </p:blipFill>
        <p:spPr>
          <a:xfrm rot="16200000">
            <a:off x="7741349" y="3345632"/>
            <a:ext cx="1428331" cy="1519847"/>
          </a:xfrm>
          <a:prstGeom prst="rect">
            <a:avLst/>
          </a:prstGeom>
        </p:spPr>
      </p:pic>
      <p:pic>
        <p:nvPicPr>
          <p:cNvPr id="29" name="Picture 28"/>
          <p:cNvPicPr>
            <a:picLocks noChangeAspect="1"/>
          </p:cNvPicPr>
          <p:nvPr/>
        </p:nvPicPr>
        <p:blipFill rotWithShape="1">
          <a:blip r:embed="rId5"/>
          <a:srcRect l="36651" t="69114" r="42404" b="16099"/>
          <a:stretch/>
        </p:blipFill>
        <p:spPr>
          <a:xfrm>
            <a:off x="265175" y="4341532"/>
            <a:ext cx="1237269" cy="529691"/>
          </a:xfrm>
          <a:prstGeom prst="rect">
            <a:avLst/>
          </a:prstGeom>
        </p:spPr>
      </p:pic>
      <p:cxnSp>
        <p:nvCxnSpPr>
          <p:cNvPr id="30" name="Straight Arrow Connector 29"/>
          <p:cNvCxnSpPr/>
          <p:nvPr/>
        </p:nvCxnSpPr>
        <p:spPr bwMode="auto">
          <a:xfrm flipH="1">
            <a:off x="650081" y="4086225"/>
            <a:ext cx="585788" cy="500063"/>
          </a:xfrm>
          <a:prstGeom prst="straightConnector1">
            <a:avLst/>
          </a:prstGeom>
          <a:solidFill>
            <a:schemeClr val="accent1"/>
          </a:solidFill>
          <a:ln w="85725" cap="flat" cmpd="sng" algn="ctr">
            <a:solidFill>
              <a:srgbClr val="FF0000"/>
            </a:solidFill>
            <a:prstDash val="solid"/>
            <a:round/>
            <a:headEnd type="none" w="lg" len="lg"/>
            <a:tailEnd type="stealth"/>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2" name="Straight Arrow Connector 31"/>
          <p:cNvCxnSpPr/>
          <p:nvPr/>
        </p:nvCxnSpPr>
        <p:spPr bwMode="auto">
          <a:xfrm flipV="1">
            <a:off x="4007644" y="4586288"/>
            <a:ext cx="900113" cy="1"/>
          </a:xfrm>
          <a:prstGeom prst="straightConnector1">
            <a:avLst/>
          </a:prstGeom>
          <a:solidFill>
            <a:schemeClr val="accent1"/>
          </a:solidFill>
          <a:ln w="85725" cap="flat" cmpd="sng" algn="ctr">
            <a:solidFill>
              <a:srgbClr val="FF0000"/>
            </a:solidFill>
            <a:prstDash val="solid"/>
            <a:round/>
            <a:headEnd type="none" w="lg" len="lg"/>
            <a:tailEnd type="stealth"/>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5" name="Straight Arrow Connector 34"/>
          <p:cNvCxnSpPr/>
          <p:nvPr/>
        </p:nvCxnSpPr>
        <p:spPr bwMode="auto">
          <a:xfrm flipV="1">
            <a:off x="7122319" y="4643438"/>
            <a:ext cx="989901" cy="28575"/>
          </a:xfrm>
          <a:prstGeom prst="straightConnector1">
            <a:avLst/>
          </a:prstGeom>
          <a:solidFill>
            <a:schemeClr val="accent1"/>
          </a:solidFill>
          <a:ln w="85725" cap="flat" cmpd="sng" algn="ctr">
            <a:solidFill>
              <a:srgbClr val="FF0000"/>
            </a:solidFill>
            <a:prstDash val="solid"/>
            <a:round/>
            <a:headEnd type="none" w="lg" len="lg"/>
            <a:tailEnd type="stealth"/>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1" name="Rectangle 30"/>
          <p:cNvSpPr/>
          <p:nvPr/>
        </p:nvSpPr>
        <p:spPr>
          <a:xfrm>
            <a:off x="116928" y="1021434"/>
            <a:ext cx="8253167" cy="461665"/>
          </a:xfrm>
          <a:prstGeom prst="rect">
            <a:avLst/>
          </a:prstGeom>
        </p:spPr>
        <p:txBody>
          <a:bodyPr wrap="square">
            <a:spAutoFit/>
          </a:bodyPr>
          <a:lstStyle/>
          <a:p>
            <a:r>
              <a:rPr lang="en-US" sz="2400" dirty="0">
                <a:solidFill>
                  <a:schemeClr val="bg1"/>
                </a:solidFill>
                <a:latin typeface="Arial" panose="020B0604020202020204" pitchFamily="34" charset="0"/>
              </a:rPr>
              <a:t>T600 Series Machine Head Size / Squeegee Combination</a:t>
            </a:r>
            <a:r>
              <a:rPr lang="en-US" sz="2400" b="1" dirty="0">
                <a:solidFill>
                  <a:schemeClr val="bg1"/>
                </a:solidFill>
                <a:latin typeface="Arial" panose="020B0604020202020204" pitchFamily="34" charset="0"/>
              </a:rPr>
              <a:t> </a:t>
            </a:r>
          </a:p>
        </p:txBody>
      </p:sp>
      <p:sp>
        <p:nvSpPr>
          <p:cNvPr id="23" name="Date Placeholder 3"/>
          <p:cNvSpPr>
            <a:spLocks noGrp="1"/>
          </p:cNvSpPr>
          <p:nvPr>
            <p:ph type="dt" sz="half" idx="10"/>
          </p:nvPr>
        </p:nvSpPr>
        <p:spPr>
          <a:xfrm>
            <a:off x="80128" y="6572381"/>
            <a:ext cx="2133600" cy="288925"/>
          </a:xfrm>
        </p:spPr>
        <p:txBody>
          <a:bodyPr/>
          <a:lstStyle/>
          <a:p>
            <a:pPr>
              <a:defRPr/>
            </a:pPr>
            <a:r>
              <a:rPr lang="en-US" dirty="0"/>
              <a:t>©2018  The Tennant Company  Rev. Feb 2018</a:t>
            </a:r>
          </a:p>
        </p:txBody>
      </p:sp>
      <p:sp>
        <p:nvSpPr>
          <p:cNvPr id="33" name="Slide Number Placeholder 5"/>
          <p:cNvSpPr txBox="1">
            <a:spLocks/>
          </p:cNvSpPr>
          <p:nvPr/>
        </p:nvSpPr>
        <p:spPr>
          <a:xfrm>
            <a:off x="3508639" y="6573788"/>
            <a:ext cx="2133600" cy="288925"/>
          </a:xfrm>
          <a:prstGeom prst="rect">
            <a:avLst/>
          </a:prstGeom>
          <a:ln>
            <a:noFill/>
          </a:ln>
        </p:spPr>
        <p:txBody>
          <a:bodyPr vert="horz" wrap="square" lIns="91440" tIns="45720" rIns="91440" bIns="45720" numCol="1" anchor="ctr" anchorCtr="0" compatLnSpc="1">
            <a:prstTxWarp prst="textNoShape">
              <a:avLst/>
            </a:prstTxWarp>
          </a:bodyPr>
          <a:lstStyle>
            <a:defPPr>
              <a:defRPr lang="en-US"/>
            </a:defPPr>
            <a:lvl1pPr algn="r" rtl="0" eaLnBrk="1" fontAlgn="base" hangingPunct="1">
              <a:spcBef>
                <a:spcPct val="0"/>
              </a:spcBef>
              <a:spcAft>
                <a:spcPct val="0"/>
              </a:spcAft>
              <a:defRPr sz="700" kern="1200">
                <a:solidFill>
                  <a:srgbClr val="898989"/>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lgn="ctr">
              <a:defRPr/>
            </a:pPr>
            <a:r>
              <a:rPr lang="en-US" altLang="en-US" sz="900" b="1" dirty="0">
                <a:solidFill>
                  <a:srgbClr val="FF0000"/>
                </a:solidFill>
              </a:rPr>
              <a:t>Confidential. Do not distribute.</a:t>
            </a:r>
          </a:p>
        </p:txBody>
      </p:sp>
    </p:spTree>
    <p:extLst>
      <p:ext uri="{BB962C8B-B14F-4D97-AF65-F5344CB8AC3E}">
        <p14:creationId xmlns:p14="http://schemas.microsoft.com/office/powerpoint/2010/main" val="25146553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Title 1"/>
          <p:cNvSpPr>
            <a:spLocks noGrp="1"/>
          </p:cNvSpPr>
          <p:nvPr>
            <p:ph type="title"/>
          </p:nvPr>
        </p:nvSpPr>
        <p:spPr>
          <a:xfrm>
            <a:off x="457199" y="911225"/>
            <a:ext cx="8466667" cy="685800"/>
          </a:xfrm>
        </p:spPr>
        <p:txBody>
          <a:bodyPr>
            <a:normAutofit/>
          </a:bodyPr>
          <a:lstStyle/>
          <a:p>
            <a:pPr eaLnBrk="1" hangingPunct="1"/>
            <a:r>
              <a:rPr lang="en-US" altLang="en-US" dirty="0"/>
              <a:t>T600/T600e Differences &amp; Feature Availability by Model</a:t>
            </a:r>
          </a:p>
        </p:txBody>
      </p:sp>
      <p:sp>
        <p:nvSpPr>
          <p:cNvPr id="7" name="Content Placeholder 2"/>
          <p:cNvSpPr txBox="1">
            <a:spLocks/>
          </p:cNvSpPr>
          <p:nvPr/>
        </p:nvSpPr>
        <p:spPr bwMode="auto">
          <a:xfrm>
            <a:off x="184045" y="1737492"/>
            <a:ext cx="4869731" cy="49071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lvl1pPr marL="0" indent="0" algn="l" rtl="0" eaLnBrk="0" fontAlgn="base" hangingPunct="0">
              <a:spcBef>
                <a:spcPct val="20000"/>
              </a:spcBef>
              <a:spcAft>
                <a:spcPct val="0"/>
              </a:spcAft>
              <a:buFontTx/>
              <a:buNone/>
              <a:defRPr sz="1800" kern="1200">
                <a:solidFill>
                  <a:schemeClr val="tx1"/>
                </a:solidFill>
                <a:latin typeface="Arial" pitchFamily="34" charset="0"/>
                <a:ea typeface="+mn-ea"/>
                <a:cs typeface="Arial" pitchFamily="34" charset="0"/>
              </a:defRPr>
            </a:lvl1pPr>
            <a:lvl2pPr marL="457200" indent="0" algn="l" rtl="0" eaLnBrk="0" fontAlgn="base" hangingPunct="0">
              <a:spcBef>
                <a:spcPct val="20000"/>
              </a:spcBef>
              <a:spcAft>
                <a:spcPct val="0"/>
              </a:spcAft>
              <a:buFontTx/>
              <a:buNone/>
              <a:defRPr sz="1200" kern="1200">
                <a:solidFill>
                  <a:schemeClr val="tx1"/>
                </a:solidFill>
                <a:latin typeface="Arial" pitchFamily="34" charset="0"/>
                <a:ea typeface="+mn-ea"/>
                <a:cs typeface="Arial" pitchFamily="34" charset="0"/>
              </a:defRPr>
            </a:lvl2pPr>
            <a:lvl3pPr marL="914400" indent="0" algn="l" rtl="0" eaLnBrk="0" fontAlgn="base" hangingPunct="0">
              <a:spcBef>
                <a:spcPct val="20000"/>
              </a:spcBef>
              <a:spcAft>
                <a:spcPct val="0"/>
              </a:spcAft>
              <a:buFontTx/>
              <a:buNone/>
              <a:defRPr sz="1200" kern="1200">
                <a:solidFill>
                  <a:schemeClr val="tx1"/>
                </a:solidFill>
                <a:latin typeface="Arial" pitchFamily="34" charset="0"/>
                <a:ea typeface="+mn-ea"/>
                <a:cs typeface="Arial" pitchFamily="34" charset="0"/>
              </a:defRPr>
            </a:lvl3pPr>
            <a:lvl4pPr marL="1371600" indent="0" algn="l" rtl="0" eaLnBrk="0" fontAlgn="base" hangingPunct="0">
              <a:spcBef>
                <a:spcPct val="20000"/>
              </a:spcBef>
              <a:spcAft>
                <a:spcPct val="0"/>
              </a:spcAft>
              <a:buFontTx/>
              <a:buNone/>
              <a:defRPr sz="1200" kern="1200">
                <a:solidFill>
                  <a:schemeClr val="tx1"/>
                </a:solidFill>
                <a:latin typeface="Arial" pitchFamily="34" charset="0"/>
                <a:ea typeface="+mn-ea"/>
                <a:cs typeface="Arial" pitchFamily="34" charset="0"/>
              </a:defRPr>
            </a:lvl4pPr>
            <a:lvl5pPr marL="1828800" indent="0" algn="l" rtl="0" eaLnBrk="0" fontAlgn="base" hangingPunct="0">
              <a:spcBef>
                <a:spcPct val="20000"/>
              </a:spcBef>
              <a:spcAft>
                <a:spcPct val="0"/>
              </a:spcAft>
              <a:buFontTx/>
              <a:buNone/>
              <a:defRPr sz="12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b="1" dirty="0"/>
              <a:t>Key Differences Between T600 &amp; T600e</a:t>
            </a:r>
          </a:p>
          <a:p>
            <a:endParaRPr lang="en-US" sz="1700" dirty="0"/>
          </a:p>
          <a:p>
            <a:pPr marL="169863" indent="-169863">
              <a:buClr>
                <a:srgbClr val="009AC7"/>
              </a:buClr>
              <a:buFont typeface="Wingdings" panose="05000000000000000000" pitchFamily="2" charset="2"/>
              <a:buChar char="§"/>
            </a:pPr>
            <a:r>
              <a:rPr lang="en-US" sz="1200" b="1" dirty="0"/>
              <a:t>Machine Intelligence</a:t>
            </a:r>
          </a:p>
          <a:p>
            <a:pPr marL="398463" lvl="1" indent="-165100">
              <a:buClr>
                <a:srgbClr val="009AC7"/>
              </a:buClr>
              <a:buFont typeface="Wingdings" panose="05000000000000000000" pitchFamily="2" charset="2"/>
              <a:buChar char="§"/>
            </a:pPr>
            <a:r>
              <a:rPr lang="en-US" u="sng" dirty="0"/>
              <a:t>T600</a:t>
            </a:r>
            <a:r>
              <a:rPr lang="en-US" dirty="0"/>
              <a:t> = Main scrub board controller (machine “brains”) with programmable controls; able to offer more features</a:t>
            </a:r>
          </a:p>
          <a:p>
            <a:pPr marL="398463" lvl="1" indent="-165100">
              <a:buClr>
                <a:srgbClr val="009AC7"/>
              </a:buClr>
              <a:buFont typeface="Wingdings" panose="05000000000000000000" pitchFamily="2" charset="2"/>
              <a:buChar char="§"/>
            </a:pPr>
            <a:r>
              <a:rPr lang="en-US" u="sng" dirty="0"/>
              <a:t>T600e</a:t>
            </a:r>
            <a:r>
              <a:rPr lang="en-US" dirty="0"/>
              <a:t> = No scrub board controller. Relay-based controls.</a:t>
            </a:r>
          </a:p>
          <a:p>
            <a:pPr marL="169863" indent="-169863">
              <a:buClr>
                <a:srgbClr val="009AC7"/>
              </a:buClr>
              <a:buFont typeface="Wingdings" panose="05000000000000000000" pitchFamily="2" charset="2"/>
              <a:buChar char="§"/>
            </a:pPr>
            <a:r>
              <a:rPr lang="en-US" sz="1200" b="1" dirty="0" err="1"/>
              <a:t>Vac</a:t>
            </a:r>
            <a:r>
              <a:rPr lang="en-US" sz="1200" b="1" dirty="0"/>
              <a:t> Fan</a:t>
            </a:r>
          </a:p>
          <a:p>
            <a:pPr marL="398463" lvl="1" indent="-165100">
              <a:buClr>
                <a:srgbClr val="009AC7"/>
              </a:buClr>
              <a:buFont typeface="Wingdings" panose="05000000000000000000" pitchFamily="2" charset="2"/>
              <a:buChar char="§"/>
            </a:pPr>
            <a:r>
              <a:rPr lang="en-US" u="sng" dirty="0"/>
              <a:t>T600</a:t>
            </a:r>
            <a:r>
              <a:rPr lang="en-US" dirty="0"/>
              <a:t> = 2 second programmed delay to vacuum up remaining water in the hose</a:t>
            </a:r>
          </a:p>
          <a:p>
            <a:pPr marL="398463" lvl="1" indent="-165100">
              <a:buClr>
                <a:srgbClr val="009AC7"/>
              </a:buClr>
              <a:buFont typeface="Wingdings" panose="05000000000000000000" pitchFamily="2" charset="2"/>
              <a:buChar char="§"/>
            </a:pPr>
            <a:r>
              <a:rPr lang="en-US" u="sng" dirty="0"/>
              <a:t>T600e</a:t>
            </a:r>
            <a:r>
              <a:rPr lang="en-US" dirty="0"/>
              <a:t> = No programmed delay</a:t>
            </a:r>
          </a:p>
          <a:p>
            <a:pPr marL="169863" indent="-169863">
              <a:buClr>
                <a:srgbClr val="009AC7"/>
              </a:buClr>
              <a:buFont typeface="Wingdings" panose="05000000000000000000" pitchFamily="2" charset="2"/>
              <a:buChar char="§"/>
            </a:pPr>
            <a:r>
              <a:rPr lang="en-US" sz="1200" b="1" dirty="0"/>
              <a:t>Down Pressure Design (orbital head exception)*</a:t>
            </a:r>
          </a:p>
          <a:p>
            <a:pPr marL="398463" lvl="1" indent="-165100">
              <a:buClr>
                <a:srgbClr val="009AC7"/>
              </a:buClr>
              <a:buFont typeface="Wingdings" panose="05000000000000000000" pitchFamily="2" charset="2"/>
              <a:buChar char="§"/>
            </a:pPr>
            <a:r>
              <a:rPr lang="en-US" u="sng" dirty="0"/>
              <a:t>T600</a:t>
            </a:r>
            <a:r>
              <a:rPr lang="en-US" dirty="0"/>
              <a:t> = Current controlled – adjusts as pad wears</a:t>
            </a:r>
          </a:p>
          <a:p>
            <a:pPr marL="398463" lvl="1" indent="-165100">
              <a:buClr>
                <a:srgbClr val="009AC7"/>
              </a:buClr>
              <a:buFont typeface="Wingdings" panose="05000000000000000000" pitchFamily="2" charset="2"/>
              <a:buChar char="§"/>
            </a:pPr>
            <a:r>
              <a:rPr lang="en-US" u="sng" dirty="0"/>
              <a:t>T600e</a:t>
            </a:r>
            <a:r>
              <a:rPr lang="en-US" dirty="0"/>
              <a:t> = Fixed positions</a:t>
            </a:r>
          </a:p>
          <a:p>
            <a:pPr marL="169863" indent="-169863">
              <a:buClr>
                <a:srgbClr val="009AC7"/>
              </a:buClr>
              <a:buFont typeface="Wingdings" panose="05000000000000000000" pitchFamily="2" charset="2"/>
              <a:buChar char="§"/>
            </a:pPr>
            <a:r>
              <a:rPr lang="en-US" sz="1200" b="1" dirty="0"/>
              <a:t>Supervisor Mode</a:t>
            </a:r>
          </a:p>
          <a:p>
            <a:pPr marL="398463" lvl="1" indent="-165100">
              <a:buClr>
                <a:srgbClr val="009AC7"/>
              </a:buClr>
              <a:buFont typeface="Wingdings" panose="05000000000000000000" pitchFamily="2" charset="2"/>
              <a:buChar char="§"/>
            </a:pPr>
            <a:r>
              <a:rPr lang="en-US" u="sng" dirty="0"/>
              <a:t>T600</a:t>
            </a:r>
            <a:r>
              <a:rPr lang="en-US" dirty="0"/>
              <a:t> = Yes – both Pro-Membrane and Pro-Panel LCD</a:t>
            </a:r>
          </a:p>
          <a:p>
            <a:pPr marL="398463" lvl="1" indent="-165100">
              <a:buClr>
                <a:srgbClr val="009AC7"/>
              </a:buClr>
              <a:buFont typeface="Wingdings" panose="05000000000000000000" pitchFamily="2" charset="2"/>
              <a:buChar char="§"/>
            </a:pPr>
            <a:r>
              <a:rPr lang="en-US" u="sng" dirty="0"/>
              <a:t>T600e</a:t>
            </a:r>
            <a:r>
              <a:rPr lang="en-US" dirty="0"/>
              <a:t> = Unique, supervisor limiting capabilities </a:t>
            </a:r>
          </a:p>
        </p:txBody>
      </p:sp>
      <p:graphicFrame>
        <p:nvGraphicFramePr>
          <p:cNvPr id="2" name="Object 1"/>
          <p:cNvGraphicFramePr>
            <a:graphicFrameLocks noChangeAspect="1"/>
          </p:cNvGraphicFramePr>
          <p:nvPr>
            <p:extLst>
              <p:ext uri="{D42A27DB-BD31-4B8C-83A1-F6EECF244321}">
                <p14:modId xmlns:p14="http://schemas.microsoft.com/office/powerpoint/2010/main" val="2043426821"/>
              </p:ext>
            </p:extLst>
          </p:nvPr>
        </p:nvGraphicFramePr>
        <p:xfrm>
          <a:off x="4910138" y="1809750"/>
          <a:ext cx="3598862" cy="5118100"/>
        </p:xfrm>
        <a:graphic>
          <a:graphicData uri="http://schemas.openxmlformats.org/presentationml/2006/ole">
            <mc:AlternateContent xmlns:mc="http://schemas.openxmlformats.org/markup-compatibility/2006">
              <mc:Choice xmlns:v="urn:schemas-microsoft-com:vml" Requires="v">
                <p:oleObj spid="_x0000_s4399" name="Worksheet" r:id="rId4" imgW="3495790" imgH="4972050" progId="Excel.Sheet.12">
                  <p:embed/>
                </p:oleObj>
              </mc:Choice>
              <mc:Fallback>
                <p:oleObj name="Worksheet" r:id="rId4" imgW="3495790" imgH="4972050" progId="Excel.Sheet.12">
                  <p:embed/>
                  <p:pic>
                    <p:nvPicPr>
                      <p:cNvPr id="0" name=""/>
                      <p:cNvPicPr/>
                      <p:nvPr/>
                    </p:nvPicPr>
                    <p:blipFill>
                      <a:blip r:embed="rId5"/>
                      <a:stretch>
                        <a:fillRect/>
                      </a:stretch>
                    </p:blipFill>
                    <p:spPr>
                      <a:xfrm>
                        <a:off x="4910138" y="1809750"/>
                        <a:ext cx="3598862" cy="5118100"/>
                      </a:xfrm>
                      <a:prstGeom prst="rect">
                        <a:avLst/>
                      </a:prstGeom>
                    </p:spPr>
                  </p:pic>
                </p:oleObj>
              </mc:Fallback>
            </mc:AlternateContent>
          </a:graphicData>
        </a:graphic>
      </p:graphicFrame>
      <p:sp>
        <p:nvSpPr>
          <p:cNvPr id="9" name="Slide Number Placeholder 5"/>
          <p:cNvSpPr txBox="1">
            <a:spLocks/>
          </p:cNvSpPr>
          <p:nvPr/>
        </p:nvSpPr>
        <p:spPr>
          <a:xfrm>
            <a:off x="3508639" y="6573788"/>
            <a:ext cx="2133600" cy="288925"/>
          </a:xfrm>
          <a:prstGeom prst="rect">
            <a:avLst/>
          </a:prstGeom>
          <a:ln>
            <a:noFill/>
          </a:ln>
        </p:spPr>
        <p:txBody>
          <a:bodyPr vert="horz" wrap="square" lIns="91440" tIns="45720" rIns="91440" bIns="45720" numCol="1" anchor="ctr" anchorCtr="0" compatLnSpc="1">
            <a:prstTxWarp prst="textNoShape">
              <a:avLst/>
            </a:prstTxWarp>
          </a:bodyPr>
          <a:lstStyle>
            <a:defPPr>
              <a:defRPr lang="en-US"/>
            </a:defPPr>
            <a:lvl1pPr algn="r" rtl="0" eaLnBrk="1" fontAlgn="base" hangingPunct="1">
              <a:spcBef>
                <a:spcPct val="0"/>
              </a:spcBef>
              <a:spcAft>
                <a:spcPct val="0"/>
              </a:spcAft>
              <a:defRPr sz="700" kern="1200">
                <a:solidFill>
                  <a:srgbClr val="898989"/>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lgn="ctr">
              <a:defRPr/>
            </a:pPr>
            <a:r>
              <a:rPr lang="en-US" altLang="en-US" sz="900" b="1" dirty="0">
                <a:solidFill>
                  <a:srgbClr val="FF0000"/>
                </a:solidFill>
              </a:rPr>
              <a:t>Confidential. Do not distribute.</a:t>
            </a:r>
          </a:p>
        </p:txBody>
      </p:sp>
      <p:sp>
        <p:nvSpPr>
          <p:cNvPr id="10" name="Rectangle 9"/>
          <p:cNvSpPr/>
          <p:nvPr/>
        </p:nvSpPr>
        <p:spPr>
          <a:xfrm>
            <a:off x="201414" y="6334206"/>
            <a:ext cx="4395860" cy="264111"/>
          </a:xfrm>
          <a:prstGeom prst="rect">
            <a:avLst/>
          </a:prstGeom>
        </p:spPr>
        <p:txBody>
          <a:bodyPr wrap="square">
            <a:spAutoFit/>
          </a:bodyPr>
          <a:lstStyle/>
          <a:p>
            <a:pPr marL="0" lvl="2" algn="ctr">
              <a:lnSpc>
                <a:spcPct val="110000"/>
              </a:lnSpc>
              <a:spcBef>
                <a:spcPts val="0"/>
              </a:spcBef>
              <a:spcAft>
                <a:spcPts val="0"/>
              </a:spcAft>
              <a:buClr>
                <a:srgbClr val="009AC7"/>
              </a:buClr>
            </a:pPr>
            <a:r>
              <a:rPr lang="en-US" sz="1100" dirty="0">
                <a:latin typeface="Arial" panose="020B0604020202020204" pitchFamily="34" charset="0"/>
              </a:rPr>
              <a:t>*T600/T600e orbital down pressure is mechanical/position based</a:t>
            </a:r>
          </a:p>
        </p:txBody>
      </p:sp>
      <p:sp>
        <p:nvSpPr>
          <p:cNvPr id="6" name="Slide Number Placeholder 5"/>
          <p:cNvSpPr>
            <a:spLocks noGrp="1"/>
          </p:cNvSpPr>
          <p:nvPr>
            <p:ph type="sldNum" sz="quarter" idx="12"/>
          </p:nvPr>
        </p:nvSpPr>
        <p:spPr/>
        <p:txBody>
          <a:bodyPr/>
          <a:lstStyle/>
          <a:p>
            <a:pPr>
              <a:defRPr/>
            </a:pPr>
            <a:fld id="{B1A9683B-B112-4496-A737-3130FD58388C}" type="slidenum">
              <a:rPr lang="en-US" altLang="en-US" smtClean="0"/>
              <a:pPr>
                <a:defRPr/>
              </a:pPr>
              <a:t>19</a:t>
            </a:fld>
            <a:endParaRPr lang="en-US" altLang="en-US" dirty="0"/>
          </a:p>
        </p:txBody>
      </p:sp>
      <p:sp>
        <p:nvSpPr>
          <p:cNvPr id="11" name="Date Placeholder 3"/>
          <p:cNvSpPr>
            <a:spLocks noGrp="1"/>
          </p:cNvSpPr>
          <p:nvPr>
            <p:ph type="dt" sz="half" idx="10"/>
          </p:nvPr>
        </p:nvSpPr>
        <p:spPr>
          <a:xfrm>
            <a:off x="80128" y="6572381"/>
            <a:ext cx="2133600" cy="288925"/>
          </a:xfrm>
        </p:spPr>
        <p:txBody>
          <a:bodyPr/>
          <a:lstStyle/>
          <a:p>
            <a:pPr>
              <a:defRPr/>
            </a:pPr>
            <a:r>
              <a:rPr lang="en-US" dirty="0"/>
              <a:t>©2018  The Tennant Company  Rev. Feb 2018</a:t>
            </a:r>
          </a:p>
        </p:txBody>
      </p:sp>
    </p:spTree>
    <p:extLst>
      <p:ext uri="{BB962C8B-B14F-4D97-AF65-F5344CB8AC3E}">
        <p14:creationId xmlns:p14="http://schemas.microsoft.com/office/powerpoint/2010/main" val="11711548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Product Specs – T600/T600e (1 of 2)</a:t>
            </a:r>
          </a:p>
        </p:txBody>
      </p:sp>
      <p:sp>
        <p:nvSpPr>
          <p:cNvPr id="8" name="Slide Number Placeholder 5"/>
          <p:cNvSpPr txBox="1">
            <a:spLocks/>
          </p:cNvSpPr>
          <p:nvPr/>
        </p:nvSpPr>
        <p:spPr>
          <a:xfrm>
            <a:off x="3508639" y="6573788"/>
            <a:ext cx="2133600" cy="288925"/>
          </a:xfrm>
          <a:prstGeom prst="rect">
            <a:avLst/>
          </a:prstGeom>
          <a:ln>
            <a:noFill/>
          </a:ln>
        </p:spPr>
        <p:txBody>
          <a:bodyPr vert="horz" wrap="square" lIns="91440" tIns="45720" rIns="91440" bIns="45720" numCol="1" anchor="ctr" anchorCtr="0" compatLnSpc="1">
            <a:prstTxWarp prst="textNoShape">
              <a:avLst/>
            </a:prstTxWarp>
          </a:bodyPr>
          <a:lstStyle>
            <a:defPPr>
              <a:defRPr lang="en-US"/>
            </a:defPPr>
            <a:lvl1pPr algn="r" rtl="0" eaLnBrk="1" fontAlgn="base" hangingPunct="1">
              <a:spcBef>
                <a:spcPct val="0"/>
              </a:spcBef>
              <a:spcAft>
                <a:spcPct val="0"/>
              </a:spcAft>
              <a:defRPr sz="700" kern="1200">
                <a:solidFill>
                  <a:srgbClr val="898989"/>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lgn="ctr">
              <a:defRPr/>
            </a:pPr>
            <a:r>
              <a:rPr lang="en-US" altLang="en-US" sz="900" b="1" dirty="0">
                <a:solidFill>
                  <a:srgbClr val="FF0000"/>
                </a:solidFill>
              </a:rPr>
              <a:t>Confidential. Do not distribute.</a:t>
            </a:r>
          </a:p>
        </p:txBody>
      </p:sp>
      <p:sp>
        <p:nvSpPr>
          <p:cNvPr id="9" name="Slide Number Placeholder 8"/>
          <p:cNvSpPr>
            <a:spLocks noGrp="1"/>
          </p:cNvSpPr>
          <p:nvPr>
            <p:ph type="sldNum" sz="quarter" idx="12"/>
          </p:nvPr>
        </p:nvSpPr>
        <p:spPr/>
        <p:txBody>
          <a:bodyPr/>
          <a:lstStyle/>
          <a:p>
            <a:pPr>
              <a:defRPr/>
            </a:pPr>
            <a:fld id="{B1A9683B-B112-4496-A737-3130FD58388C}" type="slidenum">
              <a:rPr lang="en-US" altLang="en-US" smtClean="0"/>
              <a:pPr>
                <a:defRPr/>
              </a:pPr>
              <a:t>20</a:t>
            </a:fld>
            <a:endParaRPr lang="en-US" altLang="en-US" dirty="0"/>
          </a:p>
        </p:txBody>
      </p:sp>
      <p:sp>
        <p:nvSpPr>
          <p:cNvPr id="10" name="Date Placeholder 3"/>
          <p:cNvSpPr>
            <a:spLocks noGrp="1"/>
          </p:cNvSpPr>
          <p:nvPr>
            <p:ph type="dt" sz="half" idx="10"/>
          </p:nvPr>
        </p:nvSpPr>
        <p:spPr>
          <a:xfrm>
            <a:off x="80128" y="6572381"/>
            <a:ext cx="2133600" cy="288925"/>
          </a:xfrm>
        </p:spPr>
        <p:txBody>
          <a:bodyPr/>
          <a:lstStyle/>
          <a:p>
            <a:pPr>
              <a:defRPr/>
            </a:pPr>
            <a:r>
              <a:rPr lang="en-US" dirty="0"/>
              <a:t>©2018  The Tennant Company  Rev. Feb 2018</a:t>
            </a:r>
          </a:p>
        </p:txBody>
      </p:sp>
      <p:pic>
        <p:nvPicPr>
          <p:cNvPr id="5123" name="Picture 2" descr="image001"/>
          <p:cNvPicPr>
            <a:picLocks noChangeAspect="1" noChangeArrowheads="1"/>
          </p:cNvPicPr>
          <p:nvPr/>
        </p:nvPicPr>
        <p:blipFill rotWithShape="1">
          <a:blip r:embed="rId3">
            <a:extLst>
              <a:ext uri="{28A0092B-C50C-407E-A947-70E740481C1C}">
                <a14:useLocalDpi xmlns:a14="http://schemas.microsoft.com/office/drawing/2010/main" val="0"/>
              </a:ext>
            </a:extLst>
          </a:blip>
          <a:srcRect r="1082"/>
          <a:stretch/>
        </p:blipFill>
        <p:spPr bwMode="auto">
          <a:xfrm>
            <a:off x="181552" y="1529736"/>
            <a:ext cx="8547460" cy="5117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545925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Product Specs – T600/T600e (2 of 2)</a:t>
            </a:r>
          </a:p>
        </p:txBody>
      </p:sp>
      <p:sp>
        <p:nvSpPr>
          <p:cNvPr id="8" name="Slide Number Placeholder 5"/>
          <p:cNvSpPr txBox="1">
            <a:spLocks/>
          </p:cNvSpPr>
          <p:nvPr/>
        </p:nvSpPr>
        <p:spPr>
          <a:xfrm>
            <a:off x="3508639" y="6573788"/>
            <a:ext cx="2133600" cy="288925"/>
          </a:xfrm>
          <a:prstGeom prst="rect">
            <a:avLst/>
          </a:prstGeom>
          <a:ln>
            <a:noFill/>
          </a:ln>
        </p:spPr>
        <p:txBody>
          <a:bodyPr vert="horz" wrap="square" lIns="91440" tIns="45720" rIns="91440" bIns="45720" numCol="1" anchor="ctr" anchorCtr="0" compatLnSpc="1">
            <a:prstTxWarp prst="textNoShape">
              <a:avLst/>
            </a:prstTxWarp>
          </a:bodyPr>
          <a:lstStyle>
            <a:defPPr>
              <a:defRPr lang="en-US"/>
            </a:defPPr>
            <a:lvl1pPr algn="r" rtl="0" eaLnBrk="1" fontAlgn="base" hangingPunct="1">
              <a:spcBef>
                <a:spcPct val="0"/>
              </a:spcBef>
              <a:spcAft>
                <a:spcPct val="0"/>
              </a:spcAft>
              <a:defRPr sz="700" kern="1200">
                <a:solidFill>
                  <a:srgbClr val="898989"/>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lgn="ctr">
              <a:defRPr/>
            </a:pPr>
            <a:r>
              <a:rPr lang="en-US" altLang="en-US" sz="900" b="1" dirty="0">
                <a:solidFill>
                  <a:srgbClr val="FF0000"/>
                </a:solidFill>
              </a:rPr>
              <a:t>Confidential. Do not distribute.</a:t>
            </a:r>
          </a:p>
        </p:txBody>
      </p:sp>
      <p:sp>
        <p:nvSpPr>
          <p:cNvPr id="7" name="Slide Number Placeholder 6"/>
          <p:cNvSpPr>
            <a:spLocks noGrp="1"/>
          </p:cNvSpPr>
          <p:nvPr>
            <p:ph type="sldNum" sz="quarter" idx="12"/>
          </p:nvPr>
        </p:nvSpPr>
        <p:spPr/>
        <p:txBody>
          <a:bodyPr/>
          <a:lstStyle/>
          <a:p>
            <a:pPr>
              <a:defRPr/>
            </a:pPr>
            <a:fld id="{B1A9683B-B112-4496-A737-3130FD58388C}" type="slidenum">
              <a:rPr lang="en-US" altLang="en-US" smtClean="0"/>
              <a:pPr>
                <a:defRPr/>
              </a:pPr>
              <a:t>21</a:t>
            </a:fld>
            <a:endParaRPr lang="en-US" altLang="en-US" dirty="0"/>
          </a:p>
        </p:txBody>
      </p:sp>
      <p:sp>
        <p:nvSpPr>
          <p:cNvPr id="12" name="Date Placeholder 3"/>
          <p:cNvSpPr>
            <a:spLocks noGrp="1"/>
          </p:cNvSpPr>
          <p:nvPr>
            <p:ph type="dt" sz="half" idx="10"/>
          </p:nvPr>
        </p:nvSpPr>
        <p:spPr>
          <a:xfrm>
            <a:off x="80128" y="6572381"/>
            <a:ext cx="2133600" cy="288925"/>
          </a:xfrm>
        </p:spPr>
        <p:txBody>
          <a:bodyPr/>
          <a:lstStyle/>
          <a:p>
            <a:pPr>
              <a:defRPr/>
            </a:pPr>
            <a:r>
              <a:rPr lang="en-US" dirty="0"/>
              <a:t>©2018  The Tennant Company  Rev. Feb 2018</a:t>
            </a:r>
          </a:p>
        </p:txBody>
      </p:sp>
      <p:pic>
        <p:nvPicPr>
          <p:cNvPr id="2" name="Picture 1"/>
          <p:cNvPicPr>
            <a:picLocks noChangeAspect="1"/>
          </p:cNvPicPr>
          <p:nvPr/>
        </p:nvPicPr>
        <p:blipFill>
          <a:blip r:embed="rId3"/>
          <a:stretch>
            <a:fillRect/>
          </a:stretch>
        </p:blipFill>
        <p:spPr>
          <a:xfrm>
            <a:off x="168905" y="1809051"/>
            <a:ext cx="8806420" cy="4218344"/>
          </a:xfrm>
          <a:prstGeom prst="rect">
            <a:avLst/>
          </a:prstGeom>
        </p:spPr>
      </p:pic>
    </p:spTree>
    <p:extLst>
      <p:ext uri="{BB962C8B-B14F-4D97-AF65-F5344CB8AC3E}">
        <p14:creationId xmlns:p14="http://schemas.microsoft.com/office/powerpoint/2010/main" val="344574306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Title 1"/>
          <p:cNvSpPr>
            <a:spLocks noGrp="1"/>
          </p:cNvSpPr>
          <p:nvPr>
            <p:ph type="title"/>
          </p:nvPr>
        </p:nvSpPr>
        <p:spPr>
          <a:xfrm>
            <a:off x="457199" y="911225"/>
            <a:ext cx="8576734" cy="685800"/>
          </a:xfrm>
        </p:spPr>
        <p:txBody>
          <a:bodyPr>
            <a:normAutofit/>
          </a:bodyPr>
          <a:lstStyle/>
          <a:p>
            <a:pPr eaLnBrk="1" hangingPunct="1"/>
            <a:r>
              <a:rPr lang="en-US" altLang="en-US" dirty="0"/>
              <a:t>Smart-Fill™ Automatic Battery Watering – Option T600/T600e</a:t>
            </a:r>
          </a:p>
        </p:txBody>
      </p:sp>
      <p:sp>
        <p:nvSpPr>
          <p:cNvPr id="4100" name="Content Placeholder 2"/>
          <p:cNvSpPr>
            <a:spLocks noGrp="1"/>
          </p:cNvSpPr>
          <p:nvPr>
            <p:ph idx="1"/>
          </p:nvPr>
        </p:nvSpPr>
        <p:spPr>
          <a:xfrm>
            <a:off x="171700" y="1757280"/>
            <a:ext cx="6096365" cy="4643520"/>
          </a:xfrm>
        </p:spPr>
        <p:txBody>
          <a:bodyPr>
            <a:normAutofit/>
          </a:bodyPr>
          <a:lstStyle/>
          <a:p>
            <a:pPr marL="174625" indent="-174625">
              <a:buClr>
                <a:srgbClr val="009AC7"/>
              </a:buClr>
              <a:buFont typeface="Wingdings" panose="05000000000000000000" pitchFamily="2" charset="2"/>
              <a:buChar char="§"/>
            </a:pPr>
            <a:r>
              <a:rPr lang="en-US" sz="1200" dirty="0"/>
              <a:t>Benefits – </a:t>
            </a:r>
            <a:r>
              <a:rPr lang="en-US" sz="1200" dirty="0">
                <a:ea typeface="ＭＳ Ｐゴシック" panose="020B0600070205080204" pitchFamily="34" charset="-128"/>
              </a:rPr>
              <a:t>Patent-Pending On-Board System</a:t>
            </a:r>
          </a:p>
          <a:p>
            <a:pPr marL="403225" lvl="1" indent="-174625">
              <a:buClr>
                <a:srgbClr val="009AC7"/>
              </a:buClr>
              <a:buFont typeface="Wingdings" panose="05000000000000000000" pitchFamily="2" charset="2"/>
              <a:buChar char="§"/>
              <a:tabLst>
                <a:tab pos="1147763" algn="l"/>
              </a:tabLst>
            </a:pPr>
            <a:r>
              <a:rPr lang="en-US" b="1" dirty="0"/>
              <a:t>Simple</a:t>
            </a:r>
            <a:r>
              <a:rPr lang="en-US" dirty="0"/>
              <a:t> – On-board system means virtually worry-free battery maintenance</a:t>
            </a:r>
          </a:p>
          <a:p>
            <a:pPr marL="403225" lvl="1" indent="-174625">
              <a:buClr>
                <a:srgbClr val="009AC7"/>
              </a:buClr>
              <a:buFont typeface="Wingdings" panose="05000000000000000000" pitchFamily="2" charset="2"/>
              <a:buChar char="§"/>
              <a:tabLst>
                <a:tab pos="1147763" algn="l"/>
              </a:tabLst>
            </a:pPr>
            <a:r>
              <a:rPr lang="en-US" b="1" dirty="0"/>
              <a:t>Smart</a:t>
            </a:r>
            <a:r>
              <a:rPr lang="en-US" dirty="0"/>
              <a:t> – Automatically fills batteries at the best time in the charging cycle</a:t>
            </a:r>
          </a:p>
          <a:p>
            <a:pPr marL="403225" lvl="1" indent="-174625">
              <a:buClr>
                <a:srgbClr val="009AC7"/>
              </a:buClr>
              <a:buFont typeface="Wingdings" panose="05000000000000000000" pitchFamily="2" charset="2"/>
              <a:buChar char="§"/>
              <a:tabLst>
                <a:tab pos="1147763" algn="l"/>
              </a:tabLst>
            </a:pPr>
            <a:r>
              <a:rPr lang="en-US" b="1" dirty="0"/>
              <a:t>Safe</a:t>
            </a:r>
            <a:r>
              <a:rPr lang="en-US" dirty="0"/>
              <a:t> – Remove operator’s manual task of checking, opening, and filling batteries</a:t>
            </a:r>
          </a:p>
          <a:p>
            <a:pPr lvl="1">
              <a:buClr>
                <a:srgbClr val="009AC7"/>
              </a:buClr>
            </a:pPr>
            <a:endParaRPr lang="en-US" dirty="0">
              <a:ea typeface="ＭＳ Ｐゴシック" panose="020B0600070205080204" pitchFamily="34" charset="-128"/>
            </a:endParaRPr>
          </a:p>
          <a:p>
            <a:pPr marL="174625" indent="-174625">
              <a:buClr>
                <a:srgbClr val="009AC7"/>
              </a:buClr>
              <a:buFont typeface="Wingdings" panose="05000000000000000000" pitchFamily="2" charset="2"/>
              <a:buChar char="§"/>
            </a:pPr>
            <a:r>
              <a:rPr lang="en-US" sz="1200" dirty="0"/>
              <a:t>Key Features</a:t>
            </a:r>
          </a:p>
          <a:p>
            <a:pPr marL="403225" lvl="1" indent="-174625">
              <a:spcBef>
                <a:spcPts val="400"/>
              </a:spcBef>
              <a:buClr>
                <a:srgbClr val="009AC7"/>
              </a:buClr>
              <a:buFont typeface="Wingdings" panose="05000000000000000000" pitchFamily="2" charset="2"/>
              <a:buChar char="§"/>
            </a:pPr>
            <a:r>
              <a:rPr lang="en-US" b="1" dirty="0"/>
              <a:t>Prevents operators from operating machine on dry batteries </a:t>
            </a:r>
            <a:r>
              <a:rPr lang="en-US" dirty="0"/>
              <a:t>– shuts-down scrubbing functions after 10 hours of distilled water tank low level alert</a:t>
            </a:r>
          </a:p>
          <a:p>
            <a:pPr marL="403225" lvl="1" indent="-174625">
              <a:spcBef>
                <a:spcPts val="400"/>
              </a:spcBef>
              <a:buClr>
                <a:srgbClr val="009AC7"/>
              </a:buClr>
              <a:buFont typeface="Wingdings" panose="05000000000000000000" pitchFamily="2" charset="2"/>
              <a:buChar char="§"/>
            </a:pPr>
            <a:r>
              <a:rPr lang="en-US" b="1" dirty="0"/>
              <a:t>Control panel alert </a:t>
            </a:r>
            <a:r>
              <a:rPr lang="en-US" dirty="0"/>
              <a:t>when 1.1 gal / 4 L on-board distilled water tank is low</a:t>
            </a:r>
          </a:p>
          <a:p>
            <a:pPr marL="860425" lvl="3" indent="-174625">
              <a:spcBef>
                <a:spcPts val="400"/>
              </a:spcBef>
              <a:buClr>
                <a:srgbClr val="009AC7"/>
              </a:buClr>
              <a:buFont typeface="Wingdings" panose="05000000000000000000" pitchFamily="2" charset="2"/>
              <a:buChar char="§"/>
            </a:pPr>
            <a:r>
              <a:rPr lang="en-US" dirty="0"/>
              <a:t>Operator will need to periodically fill distilled water tank – how often varies with usage</a:t>
            </a:r>
          </a:p>
          <a:p>
            <a:pPr marL="403225" lvl="1" indent="-174625">
              <a:spcBef>
                <a:spcPts val="400"/>
              </a:spcBef>
              <a:buClr>
                <a:srgbClr val="009AC7"/>
              </a:buClr>
              <a:buFont typeface="Wingdings" panose="05000000000000000000" pitchFamily="2" charset="2"/>
              <a:buChar char="§"/>
            </a:pPr>
            <a:r>
              <a:rPr lang="en-US" b="1" dirty="0"/>
              <a:t>Patent-pending</a:t>
            </a:r>
            <a:r>
              <a:rPr lang="en-US" dirty="0"/>
              <a:t> system that monitors the best time to automatically fill batteries from on-board distilled water tank</a:t>
            </a:r>
            <a:endParaRPr lang="en-US" dirty="0">
              <a:ea typeface="ＭＳ Ｐゴシック" panose="020B0600070205080204" pitchFamily="34" charset="-128"/>
            </a:endParaRPr>
          </a:p>
          <a:p>
            <a:pPr marL="342900" lvl="1">
              <a:spcBef>
                <a:spcPts val="400"/>
              </a:spcBef>
              <a:buClr>
                <a:srgbClr val="009AC7"/>
              </a:buClr>
            </a:pPr>
            <a:endParaRPr lang="en-US" dirty="0">
              <a:ea typeface="ＭＳ Ｐゴシック" panose="020B0600070205080204" pitchFamily="34" charset="-128"/>
            </a:endParaRPr>
          </a:p>
          <a:p>
            <a:pPr marL="174625" indent="-174625">
              <a:spcAft>
                <a:spcPts val="600"/>
              </a:spcAft>
              <a:buClr>
                <a:srgbClr val="009AC7"/>
              </a:buClr>
              <a:buFont typeface="Wingdings" panose="05000000000000000000" pitchFamily="2" charset="2"/>
              <a:buChar char="§"/>
            </a:pPr>
            <a:r>
              <a:rPr lang="en-US" sz="1200" dirty="0">
                <a:ea typeface="ＭＳ Ｐゴシック" panose="020B0600070205080204" pitchFamily="34" charset="-128"/>
              </a:rPr>
              <a:t>Requires Trojan</a:t>
            </a:r>
            <a:r>
              <a:rPr lang="en-US" sz="1200" baseline="30000" dirty="0">
                <a:ea typeface="ＭＳ Ｐゴシック" panose="020B0600070205080204" pitchFamily="34" charset="-128"/>
              </a:rPr>
              <a:t>®</a:t>
            </a:r>
            <a:r>
              <a:rPr lang="en-US" sz="1200" dirty="0">
                <a:ea typeface="ＭＳ Ｐゴシック" panose="020B0600070205080204" pitchFamily="34" charset="-128"/>
              </a:rPr>
              <a:t> brand batteries</a:t>
            </a:r>
          </a:p>
          <a:p>
            <a:pPr marL="174625" indent="-174625">
              <a:spcAft>
                <a:spcPts val="600"/>
              </a:spcAft>
              <a:buClr>
                <a:srgbClr val="009AC7"/>
              </a:buClr>
              <a:buFont typeface="Wingdings" panose="05000000000000000000" pitchFamily="2" charset="2"/>
              <a:buChar char="§"/>
            </a:pPr>
            <a:r>
              <a:rPr lang="en-US" sz="1200" dirty="0">
                <a:ea typeface="ＭＳ Ｐゴシック" panose="020B0600070205080204" pitchFamily="34" charset="-128"/>
              </a:rPr>
              <a:t>Not available for customer install or field installation. Must be factory installed</a:t>
            </a:r>
          </a:p>
          <a:p>
            <a:pPr marL="174625" indent="-174625">
              <a:spcAft>
                <a:spcPts val="600"/>
              </a:spcAft>
              <a:buClr>
                <a:srgbClr val="009AC7"/>
              </a:buClr>
              <a:buFont typeface="Wingdings" panose="05000000000000000000" pitchFamily="2" charset="2"/>
              <a:buChar char="§"/>
            </a:pPr>
            <a:r>
              <a:rPr lang="en-US" sz="1200" dirty="0">
                <a:ea typeface="ＭＳ Ｐゴシック" panose="020B0600070205080204" pitchFamily="34" charset="-128"/>
              </a:rPr>
              <a:t>Sales Tools Available: Smart-Fill™ sell sheet, “How it Works” video animation (Tennant public website)</a:t>
            </a:r>
          </a:p>
        </p:txBody>
      </p:sp>
      <p:pic>
        <p:nvPicPr>
          <p:cNvPr id="12" name="Picture 11"/>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835442" y="1928637"/>
            <a:ext cx="896645" cy="734261"/>
          </a:xfrm>
          <a:prstGeom prst="rect">
            <a:avLst/>
          </a:prstGeom>
        </p:spPr>
      </p:pic>
      <p:sp>
        <p:nvSpPr>
          <p:cNvPr id="16" name="Slide Number Placeholder 5"/>
          <p:cNvSpPr txBox="1">
            <a:spLocks/>
          </p:cNvSpPr>
          <p:nvPr/>
        </p:nvSpPr>
        <p:spPr>
          <a:xfrm>
            <a:off x="3508639" y="6573788"/>
            <a:ext cx="2133600" cy="288925"/>
          </a:xfrm>
          <a:prstGeom prst="rect">
            <a:avLst/>
          </a:prstGeom>
          <a:ln>
            <a:noFill/>
          </a:ln>
        </p:spPr>
        <p:txBody>
          <a:bodyPr vert="horz" wrap="square" lIns="91440" tIns="45720" rIns="91440" bIns="45720" numCol="1" anchor="ctr" anchorCtr="0" compatLnSpc="1">
            <a:prstTxWarp prst="textNoShape">
              <a:avLst/>
            </a:prstTxWarp>
          </a:bodyPr>
          <a:lstStyle>
            <a:defPPr>
              <a:defRPr lang="en-US"/>
            </a:defPPr>
            <a:lvl1pPr algn="r" rtl="0" eaLnBrk="1" fontAlgn="base" hangingPunct="1">
              <a:spcBef>
                <a:spcPct val="0"/>
              </a:spcBef>
              <a:spcAft>
                <a:spcPct val="0"/>
              </a:spcAft>
              <a:defRPr sz="700" kern="1200">
                <a:solidFill>
                  <a:srgbClr val="898989"/>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lgn="ctr">
              <a:defRPr/>
            </a:pPr>
            <a:r>
              <a:rPr lang="en-US" altLang="en-US" sz="900" b="1" dirty="0">
                <a:solidFill>
                  <a:srgbClr val="FF0000"/>
                </a:solidFill>
              </a:rPr>
              <a:t>Confidential. Do not distribute.</a:t>
            </a:r>
          </a:p>
        </p:txBody>
      </p:sp>
      <p:sp>
        <p:nvSpPr>
          <p:cNvPr id="7" name="Slide Number Placeholder 6"/>
          <p:cNvSpPr>
            <a:spLocks noGrp="1"/>
          </p:cNvSpPr>
          <p:nvPr>
            <p:ph type="sldNum" sz="quarter" idx="12"/>
          </p:nvPr>
        </p:nvSpPr>
        <p:spPr/>
        <p:txBody>
          <a:bodyPr/>
          <a:lstStyle/>
          <a:p>
            <a:pPr>
              <a:defRPr/>
            </a:pPr>
            <a:fld id="{B1A9683B-B112-4496-A737-3130FD58388C}" type="slidenum">
              <a:rPr lang="en-US" altLang="en-US" smtClean="0"/>
              <a:pPr>
                <a:defRPr/>
              </a:pPr>
              <a:t>22</a:t>
            </a:fld>
            <a:endParaRPr lang="en-US" altLang="en-US" dirty="0"/>
          </a:p>
        </p:txBody>
      </p:sp>
      <p:sp>
        <p:nvSpPr>
          <p:cNvPr id="17" name="Date Placeholder 3"/>
          <p:cNvSpPr>
            <a:spLocks noGrp="1"/>
          </p:cNvSpPr>
          <p:nvPr>
            <p:ph type="dt" sz="half" idx="10"/>
          </p:nvPr>
        </p:nvSpPr>
        <p:spPr>
          <a:xfrm>
            <a:off x="80128" y="6572381"/>
            <a:ext cx="2133600" cy="288925"/>
          </a:xfrm>
        </p:spPr>
        <p:txBody>
          <a:bodyPr/>
          <a:lstStyle/>
          <a:p>
            <a:pPr>
              <a:defRPr/>
            </a:pPr>
            <a:r>
              <a:rPr lang="en-US" dirty="0"/>
              <a:t>©2018  The Tennant Company  Rev. Feb 2018</a:t>
            </a:r>
          </a:p>
        </p:txBody>
      </p:sp>
      <p:pic>
        <p:nvPicPr>
          <p:cNvPr id="18" name="Picture 1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835442" y="3200400"/>
            <a:ext cx="1976133" cy="1162431"/>
          </a:xfrm>
          <a:prstGeom prst="rect">
            <a:avLst/>
          </a:prstGeom>
        </p:spPr>
      </p:pic>
      <p:pic>
        <p:nvPicPr>
          <p:cNvPr id="51201" name="Picture 3" descr="image006"/>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237748" y="4773190"/>
            <a:ext cx="2764503" cy="14600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8901103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Title 1"/>
          <p:cNvSpPr>
            <a:spLocks noGrp="1"/>
          </p:cNvSpPr>
          <p:nvPr>
            <p:ph type="title"/>
          </p:nvPr>
        </p:nvSpPr>
        <p:spPr>
          <a:xfrm>
            <a:off x="457200" y="911225"/>
            <a:ext cx="8229600" cy="685800"/>
          </a:xfrm>
        </p:spPr>
        <p:txBody>
          <a:bodyPr/>
          <a:lstStyle/>
          <a:p>
            <a:pPr eaLnBrk="1" hangingPunct="1"/>
            <a:r>
              <a:rPr lang="en-US" altLang="en-US" dirty="0"/>
              <a:t>Severe Environment™ Switch (S.E. Switch) – T600 Only</a:t>
            </a:r>
          </a:p>
        </p:txBody>
      </p:sp>
      <p:sp>
        <p:nvSpPr>
          <p:cNvPr id="4100" name="Content Placeholder 2"/>
          <p:cNvSpPr>
            <a:spLocks noGrp="1"/>
          </p:cNvSpPr>
          <p:nvPr>
            <p:ph idx="1"/>
          </p:nvPr>
        </p:nvSpPr>
        <p:spPr>
          <a:xfrm>
            <a:off x="130239" y="1876900"/>
            <a:ext cx="5764612" cy="4412300"/>
          </a:xfrm>
        </p:spPr>
        <p:txBody>
          <a:bodyPr>
            <a:normAutofit/>
          </a:bodyPr>
          <a:lstStyle/>
          <a:p>
            <a:pPr marL="285750" indent="-285750">
              <a:spcAft>
                <a:spcPts val="600"/>
              </a:spcAft>
              <a:buClr>
                <a:srgbClr val="009AC7"/>
              </a:buClr>
              <a:buFont typeface="Wingdings" panose="05000000000000000000" pitchFamily="2" charset="2"/>
              <a:buChar char="§"/>
            </a:pPr>
            <a:r>
              <a:rPr lang="en-US" altLang="en-US" sz="1200" dirty="0">
                <a:ea typeface="ＭＳ Ｐゴシック" panose="020B0600070205080204" pitchFamily="34" charset="-128"/>
              </a:rPr>
              <a:t>Optional on T600 machines and requires configuration with ec-H2O NanoClean</a:t>
            </a:r>
            <a:r>
              <a:rPr lang="en-US" altLang="en-US" sz="1200" baseline="30000" dirty="0">
                <a:ea typeface="ＭＳ Ｐゴシック" panose="020B0600070205080204" pitchFamily="34" charset="-128"/>
              </a:rPr>
              <a:t>®</a:t>
            </a:r>
            <a:r>
              <a:rPr lang="en-US" altLang="en-US" sz="1200" dirty="0">
                <a:ea typeface="ＭＳ Ｐゴシック" panose="020B0600070205080204" pitchFamily="34" charset="-128"/>
              </a:rPr>
              <a:t> technology</a:t>
            </a:r>
          </a:p>
          <a:p>
            <a:pPr marL="285750" indent="-285750">
              <a:spcAft>
                <a:spcPts val="600"/>
              </a:spcAft>
              <a:buClr>
                <a:srgbClr val="009AC7"/>
              </a:buClr>
              <a:buFont typeface="Wingdings" panose="05000000000000000000" pitchFamily="2" charset="2"/>
              <a:buChar char="§"/>
            </a:pPr>
            <a:r>
              <a:rPr lang="en-US" altLang="en-US" sz="1200" dirty="0">
                <a:ea typeface="ＭＳ Ｐゴシック" panose="020B0600070205080204" pitchFamily="34" charset="-128"/>
              </a:rPr>
              <a:t>On-demand system to clean the rare soil that ec-H2O </a:t>
            </a:r>
            <a:r>
              <a:rPr lang="en-US" altLang="en-US" sz="1200" dirty="0" err="1">
                <a:ea typeface="ＭＳ Ｐゴシック" panose="020B0600070205080204" pitchFamily="34" charset="-128"/>
              </a:rPr>
              <a:t>NanoClean</a:t>
            </a:r>
            <a:r>
              <a:rPr lang="en-US" altLang="en-US" sz="1200" dirty="0">
                <a:ea typeface="ＭＳ Ｐゴシック" panose="020B0600070205080204" pitchFamily="34" charset="-128"/>
              </a:rPr>
              <a:t> is not designed to clean</a:t>
            </a:r>
          </a:p>
          <a:p>
            <a:pPr marL="285750" indent="-285750">
              <a:spcAft>
                <a:spcPts val="600"/>
              </a:spcAft>
              <a:buClr>
                <a:srgbClr val="009AC7"/>
              </a:buClr>
              <a:buFont typeface="Wingdings" panose="05000000000000000000" pitchFamily="2" charset="2"/>
              <a:buChar char="§"/>
            </a:pPr>
            <a:r>
              <a:rPr lang="en-US" altLang="en-US" sz="1200" dirty="0">
                <a:ea typeface="ＭＳ Ｐゴシック" panose="020B0600070205080204" pitchFamily="34" charset="-128"/>
              </a:rPr>
              <a:t>Extends the use of detergent-free ec-H2O </a:t>
            </a:r>
            <a:r>
              <a:rPr lang="en-US" altLang="en-US" sz="1200" dirty="0" err="1">
                <a:ea typeface="ＭＳ Ｐゴシック" panose="020B0600070205080204" pitchFamily="34" charset="-128"/>
              </a:rPr>
              <a:t>NanoClean</a:t>
            </a:r>
            <a:endParaRPr lang="en-US" altLang="en-US" sz="1200" baseline="30000" dirty="0">
              <a:ea typeface="ＭＳ Ｐゴシック" panose="020B0600070205080204" pitchFamily="34" charset="-128"/>
            </a:endParaRPr>
          </a:p>
          <a:p>
            <a:pPr marL="742950" lvl="1" indent="-285750">
              <a:spcAft>
                <a:spcPts val="600"/>
              </a:spcAft>
              <a:buClr>
                <a:srgbClr val="009AC7"/>
              </a:buClr>
              <a:buFont typeface="Wingdings" panose="05000000000000000000" pitchFamily="2" charset="2"/>
              <a:buChar char="§"/>
            </a:pPr>
            <a:r>
              <a:rPr lang="en-US" altLang="en-US" dirty="0">
                <a:ea typeface="ＭＳ Ｐゴシック" panose="020B0600070205080204" pitchFamily="34" charset="-128"/>
              </a:rPr>
              <a:t>Enables attaching ec-H2O </a:t>
            </a:r>
            <a:r>
              <a:rPr lang="en-US" altLang="en-US" dirty="0" err="1">
                <a:ea typeface="ＭＳ Ｐゴシック" panose="020B0600070205080204" pitchFamily="34" charset="-128"/>
              </a:rPr>
              <a:t>NanoClean</a:t>
            </a:r>
            <a:r>
              <a:rPr lang="en-US" altLang="en-US" dirty="0">
                <a:ea typeface="ＭＳ Ｐゴシック" panose="020B0600070205080204" pitchFamily="34" charset="-128"/>
              </a:rPr>
              <a:t> in facilities that were previously hesitant because of small percentage of facilities requiring a more aggressive detergent</a:t>
            </a:r>
          </a:p>
          <a:p>
            <a:pPr marL="742950" lvl="1" indent="-285750">
              <a:spcAft>
                <a:spcPts val="600"/>
              </a:spcAft>
              <a:buClr>
                <a:srgbClr val="009AC7"/>
              </a:buClr>
              <a:buFont typeface="Wingdings" panose="05000000000000000000" pitchFamily="2" charset="2"/>
              <a:buChar char="§"/>
            </a:pPr>
            <a:r>
              <a:rPr lang="en-US" altLang="en-US" dirty="0">
                <a:ea typeface="ＭＳ Ｐゴシック" panose="020B0600070205080204" pitchFamily="34" charset="-128"/>
              </a:rPr>
              <a:t>Example: Grocery store produce/deli area soils may only be 20% of store – utilize S.E. Switch on that small area and only use detergent where needed. Remaining 80% can still benefit from detergent-free ec-H2O </a:t>
            </a:r>
            <a:r>
              <a:rPr lang="en-US" altLang="en-US" dirty="0" err="1">
                <a:ea typeface="ＭＳ Ｐゴシック" panose="020B0600070205080204" pitchFamily="34" charset="-128"/>
              </a:rPr>
              <a:t>NanoClean</a:t>
            </a:r>
            <a:r>
              <a:rPr lang="en-US" altLang="en-US" dirty="0">
                <a:ea typeface="ＭＳ Ｐゴシック" panose="020B0600070205080204" pitchFamily="34" charset="-128"/>
              </a:rPr>
              <a:t>. Helps reduce the use and cost of detergents by not using them unnecessarily on entire store</a:t>
            </a:r>
          </a:p>
          <a:p>
            <a:pPr marL="285750" indent="-285750">
              <a:spcAft>
                <a:spcPts val="600"/>
              </a:spcAft>
              <a:buClr>
                <a:srgbClr val="009AC7"/>
              </a:buClr>
              <a:buFont typeface="Wingdings" panose="05000000000000000000" pitchFamily="2" charset="2"/>
              <a:buChar char="§"/>
            </a:pPr>
            <a:r>
              <a:rPr lang="en-US" altLang="en-US" sz="1200" dirty="0">
                <a:ea typeface="ＭＳ Ｐゴシック" panose="020B0600070205080204" pitchFamily="34" charset="-128"/>
              </a:rPr>
              <a:t>Uses concentrated detergent – system includes detergent mixing ratio knob. Detergent mixed directly at scrub head, bypassing ec-H2O </a:t>
            </a:r>
            <a:r>
              <a:rPr lang="en-US" altLang="en-US" sz="1200" dirty="0" err="1">
                <a:ea typeface="ＭＳ Ｐゴシック" panose="020B0600070205080204" pitchFamily="34" charset="-128"/>
              </a:rPr>
              <a:t>NanoClean</a:t>
            </a:r>
            <a:r>
              <a:rPr lang="en-US" altLang="en-US" sz="1200" dirty="0">
                <a:ea typeface="ＭＳ Ｐゴシック" panose="020B0600070205080204" pitchFamily="34" charset="-128"/>
              </a:rPr>
              <a:t> system</a:t>
            </a:r>
          </a:p>
          <a:p>
            <a:pPr marL="285750" indent="-285750">
              <a:spcAft>
                <a:spcPts val="600"/>
              </a:spcAft>
              <a:buClr>
                <a:srgbClr val="009AC7"/>
              </a:buClr>
              <a:buFont typeface="Wingdings" panose="05000000000000000000" pitchFamily="2" charset="2"/>
              <a:buChar char="§"/>
            </a:pPr>
            <a:r>
              <a:rPr lang="en-US" altLang="en-US" sz="1200" dirty="0">
                <a:ea typeface="ＭＳ Ｐゴシック" panose="020B0600070205080204" pitchFamily="34" charset="-128"/>
              </a:rPr>
              <a:t>Two modes:</a:t>
            </a:r>
          </a:p>
          <a:p>
            <a:pPr marL="742950" lvl="1" indent="-285750">
              <a:spcBef>
                <a:spcPts val="0"/>
              </a:spcBef>
              <a:spcAft>
                <a:spcPts val="0"/>
              </a:spcAft>
              <a:buClr>
                <a:srgbClr val="009AC7"/>
              </a:buClr>
              <a:buFont typeface="Wingdings" panose="05000000000000000000" pitchFamily="2" charset="2"/>
              <a:buChar char="§"/>
            </a:pPr>
            <a:r>
              <a:rPr lang="en-US" altLang="en-US" dirty="0">
                <a:ea typeface="ＭＳ Ｐゴシック" panose="020B0600070205080204" pitchFamily="34" charset="-128"/>
              </a:rPr>
              <a:t>1) 30-sec spot cleaning – Pro-Panel shows 30 sec countdown</a:t>
            </a:r>
          </a:p>
          <a:p>
            <a:pPr marL="742950" lvl="1" indent="-285750">
              <a:spcBef>
                <a:spcPts val="0"/>
              </a:spcBef>
              <a:spcAft>
                <a:spcPts val="0"/>
              </a:spcAft>
              <a:buClr>
                <a:srgbClr val="009AC7"/>
              </a:buClr>
              <a:buFont typeface="Wingdings" panose="05000000000000000000" pitchFamily="2" charset="2"/>
              <a:buChar char="§"/>
            </a:pPr>
            <a:r>
              <a:rPr lang="en-US" altLang="en-US" dirty="0">
                <a:ea typeface="ＭＳ Ｐゴシック" panose="020B0600070205080204" pitchFamily="34" charset="-128"/>
              </a:rPr>
              <a:t>2) Always on for larger spaces</a:t>
            </a:r>
          </a:p>
          <a:p>
            <a:pPr lvl="1">
              <a:spcBef>
                <a:spcPts val="0"/>
              </a:spcBef>
              <a:spcAft>
                <a:spcPts val="0"/>
              </a:spcAft>
              <a:buClr>
                <a:srgbClr val="009AC7"/>
              </a:buClr>
            </a:pPr>
            <a:endParaRPr lang="en-US" altLang="en-US" sz="1400" dirty="0">
              <a:ea typeface="ＭＳ Ｐゴシック" panose="020B0600070205080204" pitchFamily="34" charset="-128"/>
            </a:endParaRPr>
          </a:p>
          <a:p>
            <a:endParaRPr lang="en-US" sz="1600" dirty="0"/>
          </a:p>
        </p:txBody>
      </p:sp>
      <p:pic>
        <p:nvPicPr>
          <p:cNvPr id="4" name="Picture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731363" y="5376607"/>
            <a:ext cx="1661983" cy="993679"/>
          </a:xfrm>
          <a:prstGeom prst="rect">
            <a:avLst/>
          </a:prstGeom>
        </p:spPr>
      </p:pic>
      <p:pic>
        <p:nvPicPr>
          <p:cNvPr id="12" name="Picture 11"/>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7513210" y="5092799"/>
            <a:ext cx="1413971" cy="1304483"/>
          </a:xfrm>
          <a:prstGeom prst="rect">
            <a:avLst/>
          </a:prstGeom>
        </p:spPr>
      </p:pic>
      <p:sp>
        <p:nvSpPr>
          <p:cNvPr id="5" name="Oval 4"/>
          <p:cNvSpPr/>
          <p:nvPr/>
        </p:nvSpPr>
        <p:spPr>
          <a:xfrm>
            <a:off x="8018685" y="5873446"/>
            <a:ext cx="291073" cy="28188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p:cNvSpPr/>
          <p:nvPr/>
        </p:nvSpPr>
        <p:spPr>
          <a:xfrm>
            <a:off x="6403530" y="5310316"/>
            <a:ext cx="317647" cy="318625"/>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Slide Number Placeholder 5"/>
          <p:cNvSpPr txBox="1">
            <a:spLocks/>
          </p:cNvSpPr>
          <p:nvPr/>
        </p:nvSpPr>
        <p:spPr>
          <a:xfrm>
            <a:off x="3508639" y="6573788"/>
            <a:ext cx="2133600" cy="288925"/>
          </a:xfrm>
          <a:prstGeom prst="rect">
            <a:avLst/>
          </a:prstGeom>
          <a:ln>
            <a:noFill/>
          </a:ln>
        </p:spPr>
        <p:txBody>
          <a:bodyPr vert="horz" wrap="square" lIns="91440" tIns="45720" rIns="91440" bIns="45720" numCol="1" anchor="ctr" anchorCtr="0" compatLnSpc="1">
            <a:prstTxWarp prst="textNoShape">
              <a:avLst/>
            </a:prstTxWarp>
          </a:bodyPr>
          <a:lstStyle>
            <a:defPPr>
              <a:defRPr lang="en-US"/>
            </a:defPPr>
            <a:lvl1pPr algn="r" rtl="0" eaLnBrk="1" fontAlgn="base" hangingPunct="1">
              <a:spcBef>
                <a:spcPct val="0"/>
              </a:spcBef>
              <a:spcAft>
                <a:spcPct val="0"/>
              </a:spcAft>
              <a:defRPr sz="700" kern="1200">
                <a:solidFill>
                  <a:srgbClr val="898989"/>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lgn="ctr">
              <a:defRPr/>
            </a:pPr>
            <a:r>
              <a:rPr lang="en-US" altLang="en-US" sz="900" b="1" dirty="0">
                <a:solidFill>
                  <a:srgbClr val="FF0000"/>
                </a:solidFill>
              </a:rPr>
              <a:t>Confidential. Do not distribute.</a:t>
            </a:r>
          </a:p>
        </p:txBody>
      </p:sp>
      <p:sp>
        <p:nvSpPr>
          <p:cNvPr id="9" name="Slide Number Placeholder 8"/>
          <p:cNvSpPr>
            <a:spLocks noGrp="1"/>
          </p:cNvSpPr>
          <p:nvPr>
            <p:ph type="sldNum" sz="quarter" idx="12"/>
          </p:nvPr>
        </p:nvSpPr>
        <p:spPr/>
        <p:txBody>
          <a:bodyPr/>
          <a:lstStyle/>
          <a:p>
            <a:pPr>
              <a:defRPr/>
            </a:pPr>
            <a:fld id="{B1A9683B-B112-4496-A737-3130FD58388C}" type="slidenum">
              <a:rPr lang="en-US" altLang="en-US" smtClean="0"/>
              <a:pPr>
                <a:defRPr/>
              </a:pPr>
              <a:t>23</a:t>
            </a:fld>
            <a:endParaRPr lang="en-US" altLang="en-US" dirty="0"/>
          </a:p>
        </p:txBody>
      </p:sp>
      <p:sp>
        <p:nvSpPr>
          <p:cNvPr id="18" name="Date Placeholder 3"/>
          <p:cNvSpPr>
            <a:spLocks noGrp="1"/>
          </p:cNvSpPr>
          <p:nvPr>
            <p:ph type="dt" sz="half" idx="10"/>
          </p:nvPr>
        </p:nvSpPr>
        <p:spPr>
          <a:xfrm>
            <a:off x="80128" y="6572381"/>
            <a:ext cx="2133600" cy="288925"/>
          </a:xfrm>
        </p:spPr>
        <p:txBody>
          <a:bodyPr/>
          <a:lstStyle/>
          <a:p>
            <a:pPr>
              <a:defRPr/>
            </a:pPr>
            <a:r>
              <a:rPr lang="en-US" dirty="0"/>
              <a:t>©2018  The Tennant Company  Rev. Feb 2018</a:t>
            </a:r>
          </a:p>
        </p:txBody>
      </p:sp>
      <p:pic>
        <p:nvPicPr>
          <p:cNvPr id="7" name="Pictur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224344" y="2132131"/>
            <a:ext cx="1395656" cy="1641948"/>
          </a:xfrm>
          <a:prstGeom prst="rect">
            <a:avLst/>
          </a:prstGeom>
        </p:spPr>
      </p:pic>
      <p:pic>
        <p:nvPicPr>
          <p:cNvPr id="8" name="Picture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368567" y="3312589"/>
            <a:ext cx="1326796" cy="1560936"/>
          </a:xfrm>
          <a:prstGeom prst="rect">
            <a:avLst/>
          </a:prstGeom>
        </p:spPr>
      </p:pic>
    </p:spTree>
    <p:extLst>
      <p:ext uri="{BB962C8B-B14F-4D97-AF65-F5344CB8AC3E}">
        <p14:creationId xmlns:p14="http://schemas.microsoft.com/office/powerpoint/2010/main" val="242853166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Title 1"/>
          <p:cNvSpPr>
            <a:spLocks noGrp="1"/>
          </p:cNvSpPr>
          <p:nvPr>
            <p:ph type="title"/>
          </p:nvPr>
        </p:nvSpPr>
        <p:spPr>
          <a:xfrm>
            <a:off x="457200" y="901700"/>
            <a:ext cx="8229600" cy="685800"/>
          </a:xfrm>
        </p:spPr>
        <p:txBody>
          <a:bodyPr/>
          <a:lstStyle/>
          <a:p>
            <a:pPr eaLnBrk="1" hangingPunct="1"/>
            <a:r>
              <a:rPr lang="en-US" altLang="en-US" dirty="0"/>
              <a:t>Orbital Option – T600 / T600e</a:t>
            </a:r>
          </a:p>
        </p:txBody>
      </p:sp>
      <p:sp>
        <p:nvSpPr>
          <p:cNvPr id="4100" name="Content Placeholder 2"/>
          <p:cNvSpPr>
            <a:spLocks noGrp="1"/>
          </p:cNvSpPr>
          <p:nvPr>
            <p:ph idx="1"/>
          </p:nvPr>
        </p:nvSpPr>
        <p:spPr>
          <a:xfrm>
            <a:off x="311178" y="2139367"/>
            <a:ext cx="4887630" cy="3879740"/>
          </a:xfrm>
        </p:spPr>
        <p:txBody>
          <a:bodyPr>
            <a:normAutofit fontScale="92500"/>
          </a:bodyPr>
          <a:lstStyle/>
          <a:p>
            <a:pPr marL="285750" indent="-285750">
              <a:lnSpc>
                <a:spcPct val="110000"/>
              </a:lnSpc>
              <a:spcBef>
                <a:spcPts val="0"/>
              </a:spcBef>
              <a:spcAft>
                <a:spcPts val="0"/>
              </a:spcAft>
              <a:buClr>
                <a:srgbClr val="009AC7"/>
              </a:buClr>
              <a:buFont typeface="Wingdings" panose="05000000000000000000" pitchFamily="2" charset="2"/>
              <a:buChar char="§"/>
            </a:pPr>
            <a:r>
              <a:rPr lang="en-US" sz="1600" dirty="0"/>
              <a:t>Maximum versatility – not just a project machine</a:t>
            </a:r>
          </a:p>
          <a:p>
            <a:pPr marL="742950" lvl="1" indent="-285750">
              <a:lnSpc>
                <a:spcPct val="110000"/>
              </a:lnSpc>
              <a:spcBef>
                <a:spcPts val="0"/>
              </a:spcBef>
              <a:spcAft>
                <a:spcPts val="0"/>
              </a:spcAft>
              <a:buClr>
                <a:srgbClr val="009AC7"/>
              </a:buClr>
              <a:buFont typeface="Wingdings" panose="05000000000000000000" pitchFamily="2" charset="2"/>
              <a:buChar char="§"/>
            </a:pPr>
            <a:r>
              <a:rPr lang="en-US" sz="1400" dirty="0"/>
              <a:t>Effective and efficient daily cleaning</a:t>
            </a:r>
          </a:p>
          <a:p>
            <a:pPr marL="742950" lvl="1" indent="-285750">
              <a:lnSpc>
                <a:spcPct val="110000"/>
              </a:lnSpc>
              <a:spcBef>
                <a:spcPts val="0"/>
              </a:spcBef>
              <a:spcAft>
                <a:spcPts val="0"/>
              </a:spcAft>
              <a:buClr>
                <a:srgbClr val="009AC7"/>
              </a:buClr>
              <a:buFont typeface="Wingdings" panose="05000000000000000000" pitchFamily="2" charset="2"/>
              <a:buChar char="§"/>
            </a:pPr>
            <a:r>
              <a:rPr lang="en-US" sz="1400" dirty="0"/>
              <a:t>Chemical-free floor finish removal with high DP and SPP pads</a:t>
            </a:r>
          </a:p>
          <a:p>
            <a:pPr marL="742950" lvl="1" indent="-285750">
              <a:lnSpc>
                <a:spcPct val="110000"/>
              </a:lnSpc>
              <a:spcBef>
                <a:spcPts val="0"/>
              </a:spcBef>
              <a:spcAft>
                <a:spcPts val="0"/>
              </a:spcAft>
              <a:buClr>
                <a:srgbClr val="009AC7"/>
              </a:buClr>
              <a:buFont typeface="Wingdings" panose="05000000000000000000" pitchFamily="2" charset="2"/>
              <a:buChar char="§"/>
            </a:pPr>
            <a:r>
              <a:rPr lang="en-US" sz="1400" dirty="0"/>
              <a:t>Edge and baseboard cleaning</a:t>
            </a:r>
          </a:p>
          <a:p>
            <a:pPr marL="742950" lvl="1" indent="-285750">
              <a:lnSpc>
                <a:spcPct val="110000"/>
              </a:lnSpc>
              <a:spcBef>
                <a:spcPts val="0"/>
              </a:spcBef>
              <a:spcAft>
                <a:spcPts val="0"/>
              </a:spcAft>
              <a:buClr>
                <a:srgbClr val="009AC7"/>
              </a:buClr>
              <a:buFont typeface="Wingdings" panose="05000000000000000000" pitchFamily="2" charset="2"/>
              <a:buChar char="§"/>
            </a:pPr>
            <a:r>
              <a:rPr lang="en-US" sz="1400" dirty="0"/>
              <a:t>Effective cleaning of grout lines with green turf pad</a:t>
            </a:r>
          </a:p>
          <a:p>
            <a:pPr marL="285750" indent="-285750">
              <a:lnSpc>
                <a:spcPct val="110000"/>
              </a:lnSpc>
              <a:spcBef>
                <a:spcPts val="1200"/>
              </a:spcBef>
              <a:spcAft>
                <a:spcPts val="0"/>
              </a:spcAft>
              <a:buClr>
                <a:srgbClr val="009AC7"/>
              </a:buClr>
              <a:buFont typeface="Wingdings" panose="05000000000000000000" pitchFamily="2" charset="2"/>
              <a:buChar char="§"/>
            </a:pPr>
            <a:r>
              <a:rPr lang="en-US" sz="1600" dirty="0"/>
              <a:t>700mm head size – 14” x 28” pads</a:t>
            </a:r>
          </a:p>
          <a:p>
            <a:pPr marL="285750" indent="-285750">
              <a:lnSpc>
                <a:spcPct val="110000"/>
              </a:lnSpc>
              <a:spcBef>
                <a:spcPts val="1200"/>
              </a:spcBef>
              <a:spcAft>
                <a:spcPts val="0"/>
              </a:spcAft>
              <a:buClr>
                <a:srgbClr val="009AC7"/>
              </a:buClr>
              <a:buFont typeface="Wingdings" panose="05000000000000000000" pitchFamily="2" charset="2"/>
              <a:buChar char="§"/>
            </a:pPr>
            <a:r>
              <a:rPr lang="en-US" sz="1600" dirty="0"/>
              <a:t>10 isolators significantly minimizes vibrations</a:t>
            </a:r>
          </a:p>
          <a:p>
            <a:pPr marL="742950" lvl="1" indent="-285750">
              <a:lnSpc>
                <a:spcPct val="110000"/>
              </a:lnSpc>
              <a:spcBef>
                <a:spcPts val="0"/>
              </a:spcBef>
              <a:spcAft>
                <a:spcPts val="0"/>
              </a:spcAft>
              <a:buClr>
                <a:srgbClr val="009AC7"/>
              </a:buClr>
              <a:buFont typeface="Wingdings" panose="05000000000000000000" pitchFamily="2" charset="2"/>
              <a:buChar char="§"/>
            </a:pPr>
            <a:r>
              <a:rPr lang="en-US" sz="1400" dirty="0"/>
              <a:t>Enhances operator comfort and machine durability</a:t>
            </a:r>
          </a:p>
          <a:p>
            <a:pPr marL="285750" indent="-285750">
              <a:lnSpc>
                <a:spcPct val="100000"/>
              </a:lnSpc>
              <a:spcBef>
                <a:spcPts val="1200"/>
              </a:spcBef>
              <a:spcAft>
                <a:spcPts val="0"/>
              </a:spcAft>
              <a:buClr>
                <a:srgbClr val="46B9D8"/>
              </a:buClr>
              <a:buFont typeface="Wingdings" panose="05000000000000000000" pitchFamily="2" charset="2"/>
              <a:buChar char="§"/>
            </a:pPr>
            <a:r>
              <a:rPr lang="en-US" sz="1600" dirty="0"/>
              <a:t>Consistent solution delivery to the floor</a:t>
            </a:r>
          </a:p>
          <a:p>
            <a:pPr marL="342900" indent="-342900">
              <a:spcBef>
                <a:spcPts val="2400"/>
              </a:spcBef>
              <a:buClr>
                <a:srgbClr val="46B9D8"/>
              </a:buClr>
              <a:buFont typeface="Wingdings" panose="05000000000000000000" pitchFamily="2" charset="2"/>
              <a:buChar char="§"/>
            </a:pPr>
            <a:r>
              <a:rPr lang="en-US" sz="1600" dirty="0">
                <a:solidFill>
                  <a:prstClr val="black"/>
                </a:solidFill>
              </a:rPr>
              <a:t>Consistent pad pressure on the floor</a:t>
            </a:r>
          </a:p>
          <a:p>
            <a:pPr marL="744538" lvl="1" indent="-287338">
              <a:spcBef>
                <a:spcPts val="600"/>
              </a:spcBef>
              <a:buClr>
                <a:srgbClr val="46B9D8"/>
              </a:buClr>
              <a:buFont typeface="Wingdings" panose="05000000000000000000" pitchFamily="2" charset="2"/>
              <a:buChar char="§"/>
            </a:pPr>
            <a:r>
              <a:rPr lang="en-US" sz="1400" dirty="0">
                <a:solidFill>
                  <a:prstClr val="black"/>
                </a:solidFill>
              </a:rPr>
              <a:t>Across the entire pad width due to balanced rectangular orbital design </a:t>
            </a:r>
          </a:p>
          <a:p>
            <a:pPr marL="742950" lvl="1" indent="-285750">
              <a:lnSpc>
                <a:spcPct val="110000"/>
              </a:lnSpc>
              <a:spcBef>
                <a:spcPts val="0"/>
              </a:spcBef>
              <a:spcAft>
                <a:spcPts val="0"/>
              </a:spcAft>
              <a:buClr>
                <a:srgbClr val="009AC7"/>
              </a:buClr>
              <a:buFont typeface="Wingdings" panose="05000000000000000000" pitchFamily="2" charset="2"/>
              <a:buChar char="§"/>
            </a:pPr>
            <a:endParaRPr lang="en-US" sz="1400" dirty="0"/>
          </a:p>
        </p:txBody>
      </p:sp>
      <p:sp>
        <p:nvSpPr>
          <p:cNvPr id="15" name="Slide Number Placeholder 5"/>
          <p:cNvSpPr txBox="1">
            <a:spLocks/>
          </p:cNvSpPr>
          <p:nvPr/>
        </p:nvSpPr>
        <p:spPr>
          <a:xfrm>
            <a:off x="3508639" y="6573788"/>
            <a:ext cx="2133600" cy="288925"/>
          </a:xfrm>
          <a:prstGeom prst="rect">
            <a:avLst/>
          </a:prstGeom>
          <a:ln>
            <a:noFill/>
          </a:ln>
        </p:spPr>
        <p:txBody>
          <a:bodyPr vert="horz" wrap="square" lIns="91440" tIns="45720" rIns="91440" bIns="45720" numCol="1" anchor="ctr" anchorCtr="0" compatLnSpc="1">
            <a:prstTxWarp prst="textNoShape">
              <a:avLst/>
            </a:prstTxWarp>
          </a:bodyPr>
          <a:lstStyle>
            <a:defPPr>
              <a:defRPr lang="en-US"/>
            </a:defPPr>
            <a:lvl1pPr algn="r" rtl="0" eaLnBrk="1" fontAlgn="base" hangingPunct="1">
              <a:spcBef>
                <a:spcPct val="0"/>
              </a:spcBef>
              <a:spcAft>
                <a:spcPct val="0"/>
              </a:spcAft>
              <a:defRPr sz="700" kern="1200">
                <a:solidFill>
                  <a:srgbClr val="898989"/>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lgn="ctr">
              <a:defRPr/>
            </a:pPr>
            <a:r>
              <a:rPr lang="en-US" altLang="en-US" sz="900" b="1" dirty="0">
                <a:solidFill>
                  <a:srgbClr val="FF0000"/>
                </a:solidFill>
              </a:rPr>
              <a:t>Confidential. Do not distribute.</a:t>
            </a:r>
          </a:p>
        </p:txBody>
      </p:sp>
      <p:sp>
        <p:nvSpPr>
          <p:cNvPr id="5" name="Slide Number Placeholder 4"/>
          <p:cNvSpPr>
            <a:spLocks noGrp="1"/>
          </p:cNvSpPr>
          <p:nvPr>
            <p:ph type="sldNum" sz="quarter" idx="12"/>
          </p:nvPr>
        </p:nvSpPr>
        <p:spPr/>
        <p:txBody>
          <a:bodyPr/>
          <a:lstStyle/>
          <a:p>
            <a:pPr>
              <a:defRPr/>
            </a:pPr>
            <a:fld id="{B1A9683B-B112-4496-A737-3130FD58388C}" type="slidenum">
              <a:rPr lang="en-US" altLang="en-US" smtClean="0"/>
              <a:pPr>
                <a:defRPr/>
              </a:pPr>
              <a:t>24</a:t>
            </a:fld>
            <a:endParaRPr lang="en-US" altLang="en-US" dirty="0"/>
          </a:p>
        </p:txBody>
      </p:sp>
      <p:sp>
        <p:nvSpPr>
          <p:cNvPr id="13" name="Date Placeholder 3"/>
          <p:cNvSpPr>
            <a:spLocks noGrp="1"/>
          </p:cNvSpPr>
          <p:nvPr>
            <p:ph type="dt" sz="half" idx="10"/>
          </p:nvPr>
        </p:nvSpPr>
        <p:spPr>
          <a:xfrm>
            <a:off x="80128" y="6572381"/>
            <a:ext cx="2133600" cy="288925"/>
          </a:xfrm>
        </p:spPr>
        <p:txBody>
          <a:bodyPr/>
          <a:lstStyle/>
          <a:p>
            <a:pPr>
              <a:defRPr/>
            </a:pPr>
            <a:r>
              <a:rPr lang="en-US" dirty="0"/>
              <a:t>©2018  The Tennant Company  Rev. Feb 2018</a:t>
            </a:r>
          </a:p>
        </p:txBody>
      </p:sp>
      <p:pic>
        <p:nvPicPr>
          <p:cNvPr id="16" name="Picture 15"/>
          <p:cNvPicPr>
            <a:picLocks noChangeAspect="1"/>
          </p:cNvPicPr>
          <p:nvPr/>
        </p:nvPicPr>
        <p:blipFill rotWithShape="1">
          <a:blip r:embed="rId3" cstate="print">
            <a:extLst>
              <a:ext uri="{28A0092B-C50C-407E-A947-70E740481C1C}">
                <a14:useLocalDpi xmlns:a14="http://schemas.microsoft.com/office/drawing/2010/main" val="0"/>
              </a:ext>
            </a:extLst>
          </a:blip>
          <a:srcRect l="22860" t="69068" r="27572"/>
          <a:stretch/>
        </p:blipFill>
        <p:spPr>
          <a:xfrm>
            <a:off x="5980471" y="4877764"/>
            <a:ext cx="2931418" cy="1219544"/>
          </a:xfrm>
          <a:prstGeom prst="rect">
            <a:avLst/>
          </a:prstGeom>
        </p:spPr>
      </p:pic>
      <p:pic>
        <p:nvPicPr>
          <p:cNvPr id="17" name="Picture 16"/>
          <p:cNvPicPr>
            <a:picLocks noChangeAspect="1"/>
          </p:cNvPicPr>
          <p:nvPr/>
        </p:nvPicPr>
        <p:blipFill rotWithShape="1">
          <a:blip r:embed="rId4" cstate="print">
            <a:extLst>
              <a:ext uri="{28A0092B-C50C-407E-A947-70E740481C1C}">
                <a14:useLocalDpi xmlns:a14="http://schemas.microsoft.com/office/drawing/2010/main" val="0"/>
              </a:ext>
            </a:extLst>
          </a:blip>
          <a:srcRect l="10416" t="10005" r="26763" b="8599"/>
          <a:stretch/>
        </p:blipFill>
        <p:spPr>
          <a:xfrm>
            <a:off x="6113389" y="2180524"/>
            <a:ext cx="2573411" cy="2225473"/>
          </a:xfrm>
          <a:prstGeom prst="rect">
            <a:avLst/>
          </a:prstGeom>
        </p:spPr>
      </p:pic>
    </p:spTree>
    <p:extLst>
      <p:ext uri="{BB962C8B-B14F-4D97-AF65-F5344CB8AC3E}">
        <p14:creationId xmlns:p14="http://schemas.microsoft.com/office/powerpoint/2010/main" val="148877734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Title 1"/>
          <p:cNvSpPr>
            <a:spLocks noGrp="1"/>
          </p:cNvSpPr>
          <p:nvPr>
            <p:ph type="title"/>
          </p:nvPr>
        </p:nvSpPr>
        <p:spPr>
          <a:xfrm>
            <a:off x="457200" y="964504"/>
            <a:ext cx="8229600" cy="523950"/>
          </a:xfrm>
        </p:spPr>
        <p:txBody>
          <a:bodyPr/>
          <a:lstStyle/>
          <a:p>
            <a:pPr eaLnBrk="1" hangingPunct="1"/>
            <a:r>
              <a:rPr lang="en-US" altLang="en-US" dirty="0"/>
              <a:t>Orbital Option – T600 / T600e</a:t>
            </a:r>
          </a:p>
        </p:txBody>
      </p:sp>
      <p:sp>
        <p:nvSpPr>
          <p:cNvPr id="4100" name="Content Placeholder 2"/>
          <p:cNvSpPr>
            <a:spLocks noGrp="1"/>
          </p:cNvSpPr>
          <p:nvPr>
            <p:ph idx="1"/>
          </p:nvPr>
        </p:nvSpPr>
        <p:spPr>
          <a:xfrm>
            <a:off x="344130" y="1790937"/>
            <a:ext cx="4520242" cy="4501006"/>
          </a:xfrm>
        </p:spPr>
        <p:txBody>
          <a:bodyPr>
            <a:noAutofit/>
          </a:bodyPr>
          <a:lstStyle/>
          <a:p>
            <a:pPr marL="287338" indent="-287338">
              <a:spcBef>
                <a:spcPts val="2400"/>
              </a:spcBef>
              <a:buClr>
                <a:srgbClr val="46B9D8"/>
              </a:buClr>
              <a:buFont typeface="Wingdings" panose="05000000000000000000" pitchFamily="2" charset="2"/>
              <a:buChar char="§"/>
            </a:pPr>
            <a:r>
              <a:rPr lang="en-US" sz="2000" dirty="0"/>
              <a:t>Aggressive scrubbing</a:t>
            </a:r>
          </a:p>
          <a:p>
            <a:pPr marL="742950" lvl="1" indent="-285750">
              <a:lnSpc>
                <a:spcPct val="100000"/>
              </a:lnSpc>
              <a:spcBef>
                <a:spcPts val="600"/>
              </a:spcBef>
              <a:spcAft>
                <a:spcPts val="0"/>
              </a:spcAft>
              <a:buClr>
                <a:srgbClr val="46B9D8"/>
              </a:buClr>
              <a:buFont typeface="Wingdings" panose="05000000000000000000" pitchFamily="2" charset="2"/>
              <a:buChar char="§"/>
            </a:pPr>
            <a:r>
              <a:rPr lang="en-US" sz="1600" dirty="0"/>
              <a:t>One of the highest standard down pressures in the industry  - up to 170 </a:t>
            </a:r>
            <a:r>
              <a:rPr lang="en-US" sz="1600" dirty="0" err="1"/>
              <a:t>lbs</a:t>
            </a:r>
            <a:r>
              <a:rPr lang="en-US" sz="1600" dirty="0"/>
              <a:t> / 77 kg </a:t>
            </a:r>
          </a:p>
          <a:p>
            <a:pPr marL="1200150" lvl="2" indent="-285750">
              <a:spcBef>
                <a:spcPts val="0"/>
              </a:spcBef>
              <a:spcAft>
                <a:spcPts val="0"/>
              </a:spcAft>
              <a:buClr>
                <a:srgbClr val="009AC7"/>
              </a:buClr>
              <a:buFont typeface="Wingdings" panose="05000000000000000000" pitchFamily="2" charset="2"/>
              <a:buChar char="§"/>
            </a:pPr>
            <a:endParaRPr lang="en-US" sz="1400" dirty="0"/>
          </a:p>
          <a:p>
            <a:pPr marL="1200150" lvl="2" indent="-285750">
              <a:spcBef>
                <a:spcPts val="0"/>
              </a:spcBef>
              <a:spcAft>
                <a:spcPts val="0"/>
              </a:spcAft>
              <a:buClr>
                <a:srgbClr val="009AC7"/>
              </a:buClr>
              <a:buFont typeface="Wingdings" panose="05000000000000000000" pitchFamily="2" charset="2"/>
              <a:buChar char="§"/>
            </a:pPr>
            <a:endParaRPr lang="en-US" sz="1400" dirty="0"/>
          </a:p>
          <a:p>
            <a:pPr marL="1200150" lvl="2" indent="-285750">
              <a:spcBef>
                <a:spcPts val="0"/>
              </a:spcBef>
              <a:spcAft>
                <a:spcPts val="0"/>
              </a:spcAft>
              <a:buClr>
                <a:srgbClr val="009AC7"/>
              </a:buClr>
              <a:buFont typeface="Wingdings" panose="05000000000000000000" pitchFamily="2" charset="2"/>
              <a:buChar char="§"/>
            </a:pPr>
            <a:r>
              <a:rPr lang="en-US" sz="1400" dirty="0"/>
              <a:t>T600 3 down pressures = 105, 135, 170 </a:t>
            </a:r>
            <a:r>
              <a:rPr lang="en-US" sz="1400" dirty="0" err="1"/>
              <a:t>lbs</a:t>
            </a:r>
            <a:r>
              <a:rPr lang="en-US" sz="1400" dirty="0"/>
              <a:t> (48, 61, 77 kg)</a:t>
            </a:r>
          </a:p>
          <a:p>
            <a:pPr marL="1200150" lvl="2" indent="-285750">
              <a:spcBef>
                <a:spcPts val="0"/>
              </a:spcBef>
              <a:spcAft>
                <a:spcPts val="0"/>
              </a:spcAft>
              <a:buClr>
                <a:srgbClr val="009AC7"/>
              </a:buClr>
              <a:buFont typeface="Wingdings" panose="05000000000000000000" pitchFamily="2" charset="2"/>
              <a:buChar char="§"/>
            </a:pPr>
            <a:r>
              <a:rPr lang="en-US" sz="1400" dirty="0"/>
              <a:t>T600e 2 down pressures = 105, 170 </a:t>
            </a:r>
            <a:r>
              <a:rPr lang="en-US" sz="1400" dirty="0" err="1"/>
              <a:t>lbs</a:t>
            </a:r>
            <a:r>
              <a:rPr lang="en-US" sz="1400" dirty="0"/>
              <a:t>         (48, 77 kg)</a:t>
            </a:r>
          </a:p>
          <a:p>
            <a:pPr marL="1200150" lvl="2" indent="-285750">
              <a:spcBef>
                <a:spcPts val="0"/>
              </a:spcBef>
              <a:spcAft>
                <a:spcPts val="0"/>
              </a:spcAft>
              <a:buClr>
                <a:srgbClr val="009AC7"/>
              </a:buClr>
              <a:buFont typeface="Wingdings" panose="05000000000000000000" pitchFamily="2" charset="2"/>
              <a:buChar char="§"/>
            </a:pPr>
            <a:r>
              <a:rPr lang="en-US" sz="1600" dirty="0"/>
              <a:t>Means more effective &amp; productive floor finish removal with each pass</a:t>
            </a:r>
          </a:p>
          <a:p>
            <a:pPr lvl="2">
              <a:spcBef>
                <a:spcPts val="0"/>
              </a:spcBef>
              <a:spcAft>
                <a:spcPts val="0"/>
              </a:spcAft>
              <a:buClr>
                <a:srgbClr val="009AC7"/>
              </a:buClr>
            </a:pPr>
            <a:endParaRPr lang="en-US" sz="1600" dirty="0"/>
          </a:p>
          <a:p>
            <a:pPr marL="742950" lvl="1" indent="-285750">
              <a:lnSpc>
                <a:spcPct val="100000"/>
              </a:lnSpc>
              <a:spcBef>
                <a:spcPts val="300"/>
              </a:spcBef>
              <a:buClr>
                <a:srgbClr val="46B9D8"/>
              </a:buClr>
              <a:buFont typeface="Wingdings" panose="05000000000000000000" pitchFamily="2" charset="2"/>
              <a:buChar char="§"/>
            </a:pPr>
            <a:endParaRPr lang="en-US" sz="1600" dirty="0"/>
          </a:p>
          <a:p>
            <a:pPr marL="742950" lvl="1" indent="-285750">
              <a:lnSpc>
                <a:spcPct val="100000"/>
              </a:lnSpc>
              <a:spcBef>
                <a:spcPts val="300"/>
              </a:spcBef>
              <a:buClr>
                <a:srgbClr val="46B9D8"/>
              </a:buClr>
              <a:buFont typeface="Wingdings" panose="05000000000000000000" pitchFamily="2" charset="2"/>
              <a:buChar char="§"/>
            </a:pPr>
            <a:r>
              <a:rPr lang="en-US" sz="1600" dirty="0"/>
              <a:t>Oscillations: </a:t>
            </a:r>
          </a:p>
          <a:p>
            <a:pPr marL="1200150" lvl="2" indent="-285750">
              <a:lnSpc>
                <a:spcPct val="100000"/>
              </a:lnSpc>
              <a:spcBef>
                <a:spcPts val="300"/>
              </a:spcBef>
              <a:buClr>
                <a:srgbClr val="46B9D8"/>
              </a:buClr>
              <a:buFont typeface="Wingdings" panose="05000000000000000000" pitchFamily="2" charset="2"/>
              <a:buChar char="§"/>
            </a:pPr>
            <a:r>
              <a:rPr lang="en-US" sz="1400" dirty="0"/>
              <a:t>2,200 - ¼” (6.4 mm) per minute</a:t>
            </a:r>
          </a:p>
          <a:p>
            <a:pPr marL="285750" indent="-285750">
              <a:lnSpc>
                <a:spcPct val="100000"/>
              </a:lnSpc>
              <a:spcBef>
                <a:spcPts val="1200"/>
              </a:spcBef>
              <a:spcAft>
                <a:spcPts val="1200"/>
              </a:spcAft>
              <a:buClr>
                <a:srgbClr val="46B9D8"/>
              </a:buClr>
              <a:buFont typeface="Wingdings" panose="05000000000000000000" pitchFamily="2" charset="2"/>
              <a:buChar char="§"/>
            </a:pPr>
            <a:endParaRPr lang="en-US" sz="2400" dirty="0"/>
          </a:p>
        </p:txBody>
      </p:sp>
      <p:sp>
        <p:nvSpPr>
          <p:cNvPr id="8" name="Slide Number Placeholder 5"/>
          <p:cNvSpPr txBox="1">
            <a:spLocks/>
          </p:cNvSpPr>
          <p:nvPr/>
        </p:nvSpPr>
        <p:spPr>
          <a:xfrm>
            <a:off x="3508639" y="6573788"/>
            <a:ext cx="2133600" cy="288925"/>
          </a:xfrm>
          <a:prstGeom prst="rect">
            <a:avLst/>
          </a:prstGeom>
          <a:ln>
            <a:noFill/>
          </a:ln>
        </p:spPr>
        <p:txBody>
          <a:bodyPr vert="horz" wrap="square" lIns="91440" tIns="45720" rIns="91440" bIns="45720" numCol="1" anchor="ctr" anchorCtr="0" compatLnSpc="1">
            <a:prstTxWarp prst="textNoShape">
              <a:avLst/>
            </a:prstTxWarp>
          </a:bodyPr>
          <a:lstStyle>
            <a:defPPr>
              <a:defRPr lang="en-US"/>
            </a:defPPr>
            <a:lvl1pPr algn="r" rtl="0" eaLnBrk="1" fontAlgn="base" hangingPunct="1">
              <a:spcBef>
                <a:spcPct val="0"/>
              </a:spcBef>
              <a:spcAft>
                <a:spcPct val="0"/>
              </a:spcAft>
              <a:defRPr sz="700" kern="1200">
                <a:solidFill>
                  <a:srgbClr val="898989"/>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lgn="ctr">
              <a:defRPr/>
            </a:pPr>
            <a:r>
              <a:rPr lang="en-US" altLang="en-US" sz="900" b="1" dirty="0">
                <a:solidFill>
                  <a:srgbClr val="FF0000"/>
                </a:solidFill>
              </a:rPr>
              <a:t>Confidential. Do not distribute.</a:t>
            </a:r>
          </a:p>
        </p:txBody>
      </p:sp>
      <p:sp>
        <p:nvSpPr>
          <p:cNvPr id="4" name="Slide Number Placeholder 3"/>
          <p:cNvSpPr>
            <a:spLocks noGrp="1"/>
          </p:cNvSpPr>
          <p:nvPr>
            <p:ph type="sldNum" sz="quarter" idx="12"/>
          </p:nvPr>
        </p:nvSpPr>
        <p:spPr/>
        <p:txBody>
          <a:bodyPr/>
          <a:lstStyle/>
          <a:p>
            <a:pPr>
              <a:defRPr/>
            </a:pPr>
            <a:fld id="{B1A9683B-B112-4496-A737-3130FD58388C}" type="slidenum">
              <a:rPr lang="en-US" altLang="en-US" smtClean="0"/>
              <a:pPr>
                <a:defRPr/>
              </a:pPr>
              <a:t>25</a:t>
            </a:fld>
            <a:endParaRPr lang="en-US" altLang="en-US" dirty="0"/>
          </a:p>
        </p:txBody>
      </p:sp>
      <p:sp>
        <p:nvSpPr>
          <p:cNvPr id="13" name="TextBox 10"/>
          <p:cNvSpPr txBox="1">
            <a:spLocks noChangeArrowheads="1"/>
          </p:cNvSpPr>
          <p:nvPr/>
        </p:nvSpPr>
        <p:spPr bwMode="auto">
          <a:xfrm>
            <a:off x="6392827" y="5608063"/>
            <a:ext cx="142859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b="1" dirty="0"/>
              <a:t>T600/T600e</a:t>
            </a:r>
          </a:p>
        </p:txBody>
      </p:sp>
      <p:sp>
        <p:nvSpPr>
          <p:cNvPr id="10" name="Date Placeholder 3"/>
          <p:cNvSpPr>
            <a:spLocks noGrp="1"/>
          </p:cNvSpPr>
          <p:nvPr>
            <p:ph type="dt" sz="half" idx="10"/>
          </p:nvPr>
        </p:nvSpPr>
        <p:spPr>
          <a:xfrm>
            <a:off x="80128" y="6572381"/>
            <a:ext cx="2133600" cy="288925"/>
          </a:xfrm>
        </p:spPr>
        <p:txBody>
          <a:bodyPr/>
          <a:lstStyle/>
          <a:p>
            <a:pPr>
              <a:defRPr/>
            </a:pPr>
            <a:r>
              <a:rPr lang="en-US" dirty="0"/>
              <a:t>©2018  The Tennant Company  Rev. Feb 2018</a:t>
            </a:r>
          </a:p>
        </p:txBody>
      </p:sp>
      <p:pic>
        <p:nvPicPr>
          <p:cNvPr id="12" name="Picture 11"/>
          <p:cNvPicPr>
            <a:picLocks noChangeAspect="1"/>
          </p:cNvPicPr>
          <p:nvPr/>
        </p:nvPicPr>
        <p:blipFill rotWithShape="1">
          <a:blip r:embed="rId3" cstate="print">
            <a:extLst>
              <a:ext uri="{28A0092B-C50C-407E-A947-70E740481C1C}">
                <a14:useLocalDpi xmlns:a14="http://schemas.microsoft.com/office/drawing/2010/main" val="0"/>
              </a:ext>
            </a:extLst>
          </a:blip>
          <a:srcRect l="22860" r="27572"/>
          <a:stretch/>
        </p:blipFill>
        <p:spPr>
          <a:xfrm>
            <a:off x="5471652" y="1630923"/>
            <a:ext cx="2957051" cy="3977140"/>
          </a:xfrm>
          <a:prstGeom prst="rect">
            <a:avLst/>
          </a:prstGeom>
        </p:spPr>
      </p:pic>
    </p:spTree>
    <p:extLst>
      <p:ext uri="{BB962C8B-B14F-4D97-AF65-F5344CB8AC3E}">
        <p14:creationId xmlns:p14="http://schemas.microsoft.com/office/powerpoint/2010/main" val="267721651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Title 1"/>
          <p:cNvSpPr>
            <a:spLocks noGrp="1"/>
          </p:cNvSpPr>
          <p:nvPr>
            <p:ph type="title"/>
          </p:nvPr>
        </p:nvSpPr>
        <p:spPr>
          <a:xfrm>
            <a:off x="457200" y="911225"/>
            <a:ext cx="8229600" cy="685800"/>
          </a:xfrm>
        </p:spPr>
        <p:txBody>
          <a:bodyPr/>
          <a:lstStyle/>
          <a:p>
            <a:pPr eaLnBrk="1" hangingPunct="1"/>
            <a:r>
              <a:rPr lang="en-US" altLang="en-US" dirty="0"/>
              <a:t>Orbital Key Selling Points</a:t>
            </a:r>
          </a:p>
        </p:txBody>
      </p:sp>
      <p:sp>
        <p:nvSpPr>
          <p:cNvPr id="4100" name="Content Placeholder 2"/>
          <p:cNvSpPr>
            <a:spLocks noGrp="1"/>
          </p:cNvSpPr>
          <p:nvPr>
            <p:ph idx="1"/>
          </p:nvPr>
        </p:nvSpPr>
        <p:spPr>
          <a:xfrm>
            <a:off x="395742" y="1837363"/>
            <a:ext cx="5864949" cy="4034174"/>
          </a:xfrm>
        </p:spPr>
        <p:txBody>
          <a:bodyPr>
            <a:normAutofit/>
          </a:bodyPr>
          <a:lstStyle/>
          <a:p>
            <a:pPr marL="461963" lvl="1" indent="-171450">
              <a:spcBef>
                <a:spcPts val="0"/>
              </a:spcBef>
              <a:spcAft>
                <a:spcPts val="0"/>
              </a:spcAft>
              <a:buClr>
                <a:srgbClr val="009AC7"/>
              </a:buClr>
              <a:buFont typeface="Wingdings" panose="05000000000000000000" pitchFamily="2" charset="2"/>
              <a:buChar char="§"/>
            </a:pPr>
            <a:endParaRPr lang="en-US" sz="1400" dirty="0"/>
          </a:p>
          <a:p>
            <a:pPr marL="285750" lvl="1" indent="-171450">
              <a:spcBef>
                <a:spcPts val="0"/>
              </a:spcBef>
              <a:spcAft>
                <a:spcPts val="0"/>
              </a:spcAft>
              <a:buClr>
                <a:srgbClr val="009AC7"/>
              </a:buClr>
              <a:buFont typeface="Wingdings" panose="05000000000000000000" pitchFamily="2" charset="2"/>
              <a:buChar char="§"/>
            </a:pPr>
            <a:r>
              <a:rPr lang="en-US" sz="1600" dirty="0"/>
              <a:t>This size orbital is about productivity – with highest DP, it delivers:</a:t>
            </a:r>
            <a:endParaRPr lang="en-US" sz="1400" dirty="0"/>
          </a:p>
          <a:p>
            <a:pPr marL="511175" lvl="2" indent="-171450">
              <a:spcBef>
                <a:spcPts val="0"/>
              </a:spcBef>
              <a:spcAft>
                <a:spcPts val="0"/>
              </a:spcAft>
              <a:buClr>
                <a:srgbClr val="009AC7"/>
              </a:buClr>
              <a:buFont typeface="Wingdings" panose="05000000000000000000" pitchFamily="2" charset="2"/>
              <a:buChar char="§"/>
            </a:pPr>
            <a:r>
              <a:rPr lang="en-US" sz="1400" dirty="0"/>
              <a:t>Facilities using 28in / 700mm orbital head need productivity</a:t>
            </a:r>
          </a:p>
          <a:p>
            <a:pPr marL="914400" lvl="3" indent="-171450">
              <a:spcBef>
                <a:spcPts val="0"/>
              </a:spcBef>
              <a:spcAft>
                <a:spcPts val="0"/>
              </a:spcAft>
              <a:buClr>
                <a:srgbClr val="009AC7"/>
              </a:buClr>
              <a:buFont typeface="Wingdings" panose="05000000000000000000" pitchFamily="2" charset="2"/>
              <a:buChar char="§"/>
            </a:pPr>
            <a:r>
              <a:rPr lang="en-US" dirty="0"/>
              <a:t>It’s more important to quickly clean or remove more floor finish and high down pressure helps do that – Tennant has one of the highest down pressures!</a:t>
            </a:r>
          </a:p>
          <a:p>
            <a:pPr marL="511175" lvl="2" indent="-171450">
              <a:spcBef>
                <a:spcPts val="0"/>
              </a:spcBef>
              <a:spcAft>
                <a:spcPts val="0"/>
              </a:spcAft>
              <a:buClr>
                <a:srgbClr val="009AC7"/>
              </a:buClr>
              <a:buFont typeface="Wingdings" panose="05000000000000000000" pitchFamily="2" charset="2"/>
              <a:buChar char="§"/>
            </a:pPr>
            <a:endParaRPr lang="en-US" sz="1400" dirty="0"/>
          </a:p>
          <a:p>
            <a:pPr marL="511175" lvl="2" indent="-171450">
              <a:spcBef>
                <a:spcPts val="0"/>
              </a:spcBef>
              <a:spcAft>
                <a:spcPts val="0"/>
              </a:spcAft>
              <a:buClr>
                <a:srgbClr val="009AC7"/>
              </a:buClr>
              <a:buFont typeface="Wingdings" panose="05000000000000000000" pitchFamily="2" charset="2"/>
              <a:buChar char="§"/>
            </a:pPr>
            <a:r>
              <a:rPr lang="en-US" sz="1400" dirty="0"/>
              <a:t>Most customers also use a floor machine for tight areas, like:</a:t>
            </a:r>
          </a:p>
          <a:p>
            <a:pPr marL="914400" lvl="3" indent="-171450">
              <a:spcBef>
                <a:spcPts val="0"/>
              </a:spcBef>
              <a:spcAft>
                <a:spcPts val="0"/>
              </a:spcAft>
              <a:buClr>
                <a:srgbClr val="009AC7"/>
              </a:buClr>
              <a:buFont typeface="Wingdings" panose="05000000000000000000" pitchFamily="2" charset="2"/>
              <a:buChar char="§"/>
            </a:pPr>
            <a:r>
              <a:rPr lang="en-US" dirty="0"/>
              <a:t>Behind doorways, under drinking fountains, cut lines, etc.</a:t>
            </a:r>
          </a:p>
          <a:p>
            <a:pPr marL="747713" lvl="2" indent="-171450">
              <a:spcBef>
                <a:spcPts val="0"/>
              </a:spcBef>
              <a:spcAft>
                <a:spcPts val="0"/>
              </a:spcAft>
              <a:buClr>
                <a:srgbClr val="009AC7"/>
              </a:buClr>
              <a:buFont typeface="Wingdings" panose="05000000000000000000" pitchFamily="2" charset="2"/>
              <a:buChar char="§"/>
            </a:pPr>
            <a:endParaRPr lang="en-US" sz="1400" dirty="0"/>
          </a:p>
          <a:p>
            <a:pPr marL="511175" lvl="2" indent="-171450">
              <a:spcBef>
                <a:spcPts val="0"/>
              </a:spcBef>
              <a:spcAft>
                <a:spcPts val="0"/>
              </a:spcAft>
              <a:buClr>
                <a:srgbClr val="009AC7"/>
              </a:buClr>
              <a:buFont typeface="Wingdings" panose="05000000000000000000" pitchFamily="2" charset="2"/>
              <a:buChar char="§"/>
            </a:pPr>
            <a:r>
              <a:rPr lang="en-US" sz="1400" dirty="0"/>
              <a:t>Corners are low traffic – need to do them less often</a:t>
            </a:r>
          </a:p>
          <a:p>
            <a:pPr marL="576263" lvl="2">
              <a:spcBef>
                <a:spcPts val="0"/>
              </a:spcBef>
              <a:spcAft>
                <a:spcPts val="0"/>
              </a:spcAft>
              <a:buClr>
                <a:srgbClr val="009AC7"/>
              </a:buClr>
            </a:pPr>
            <a:endParaRPr lang="en-US" sz="1400" dirty="0"/>
          </a:p>
          <a:p>
            <a:pPr marL="511175" lvl="2" indent="-171450">
              <a:spcBef>
                <a:spcPts val="0"/>
              </a:spcBef>
              <a:spcAft>
                <a:spcPts val="0"/>
              </a:spcAft>
              <a:buClr>
                <a:srgbClr val="009AC7"/>
              </a:buClr>
              <a:buFont typeface="Wingdings" panose="05000000000000000000" pitchFamily="2" charset="2"/>
              <a:buChar char="§"/>
            </a:pPr>
            <a:r>
              <a:rPr lang="en-US" sz="1400" dirty="0"/>
              <a:t>Recessed head reduces potential for head and facility damage</a:t>
            </a:r>
          </a:p>
          <a:p>
            <a:pPr marL="914400" lvl="3" indent="-171450">
              <a:spcBef>
                <a:spcPts val="0"/>
              </a:spcBef>
              <a:spcAft>
                <a:spcPts val="0"/>
              </a:spcAft>
              <a:buClr>
                <a:srgbClr val="009AC7"/>
              </a:buClr>
              <a:buFont typeface="Wingdings" panose="05000000000000000000" pitchFamily="2" charset="2"/>
              <a:buChar char="§"/>
            </a:pPr>
            <a:r>
              <a:rPr lang="en-US" dirty="0"/>
              <a:t>Some customers do not even allow their operators to get-up against walls</a:t>
            </a:r>
            <a:endParaRPr lang="en-US" sz="1400" dirty="0"/>
          </a:p>
        </p:txBody>
      </p:sp>
      <p:sp>
        <p:nvSpPr>
          <p:cNvPr id="8" name="Slide Number Placeholder 5"/>
          <p:cNvSpPr txBox="1">
            <a:spLocks/>
          </p:cNvSpPr>
          <p:nvPr/>
        </p:nvSpPr>
        <p:spPr>
          <a:xfrm>
            <a:off x="3508639" y="6573788"/>
            <a:ext cx="2133600" cy="288925"/>
          </a:xfrm>
          <a:prstGeom prst="rect">
            <a:avLst/>
          </a:prstGeom>
          <a:ln>
            <a:noFill/>
          </a:ln>
        </p:spPr>
        <p:txBody>
          <a:bodyPr vert="horz" wrap="square" lIns="91440" tIns="45720" rIns="91440" bIns="45720" numCol="1" anchor="ctr" anchorCtr="0" compatLnSpc="1">
            <a:prstTxWarp prst="textNoShape">
              <a:avLst/>
            </a:prstTxWarp>
          </a:bodyPr>
          <a:lstStyle>
            <a:defPPr>
              <a:defRPr lang="en-US"/>
            </a:defPPr>
            <a:lvl1pPr algn="r" rtl="0" eaLnBrk="1" fontAlgn="base" hangingPunct="1">
              <a:spcBef>
                <a:spcPct val="0"/>
              </a:spcBef>
              <a:spcAft>
                <a:spcPct val="0"/>
              </a:spcAft>
              <a:defRPr sz="700" kern="1200">
                <a:solidFill>
                  <a:srgbClr val="898989"/>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lgn="ctr">
              <a:defRPr/>
            </a:pPr>
            <a:r>
              <a:rPr lang="en-US" altLang="en-US" sz="900" b="1" dirty="0">
                <a:solidFill>
                  <a:srgbClr val="FF0000"/>
                </a:solidFill>
              </a:rPr>
              <a:t>Confidential. Do not distribute.</a:t>
            </a:r>
          </a:p>
        </p:txBody>
      </p:sp>
      <p:pic>
        <p:nvPicPr>
          <p:cNvPr id="2" name="Picture 1"/>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178546" y="3781887"/>
            <a:ext cx="1508254" cy="2370114"/>
          </a:xfrm>
          <a:prstGeom prst="rect">
            <a:avLst/>
          </a:prstGeom>
        </p:spPr>
      </p:pic>
      <p:sp>
        <p:nvSpPr>
          <p:cNvPr id="6" name="Slide Number Placeholder 5"/>
          <p:cNvSpPr>
            <a:spLocks noGrp="1"/>
          </p:cNvSpPr>
          <p:nvPr>
            <p:ph type="sldNum" sz="quarter" idx="12"/>
          </p:nvPr>
        </p:nvSpPr>
        <p:spPr/>
        <p:txBody>
          <a:bodyPr/>
          <a:lstStyle/>
          <a:p>
            <a:pPr>
              <a:defRPr/>
            </a:pPr>
            <a:fld id="{B1A9683B-B112-4496-A737-3130FD58388C}" type="slidenum">
              <a:rPr lang="en-US" altLang="en-US" smtClean="0"/>
              <a:pPr>
                <a:defRPr/>
              </a:pPr>
              <a:t>26</a:t>
            </a:fld>
            <a:endParaRPr lang="en-US" altLang="en-US" dirty="0"/>
          </a:p>
        </p:txBody>
      </p:sp>
      <p:sp>
        <p:nvSpPr>
          <p:cNvPr id="12" name="Date Placeholder 3"/>
          <p:cNvSpPr>
            <a:spLocks noGrp="1"/>
          </p:cNvSpPr>
          <p:nvPr>
            <p:ph type="dt" sz="half" idx="10"/>
          </p:nvPr>
        </p:nvSpPr>
        <p:spPr>
          <a:xfrm>
            <a:off x="80128" y="6572381"/>
            <a:ext cx="2133600" cy="288925"/>
          </a:xfrm>
        </p:spPr>
        <p:txBody>
          <a:bodyPr/>
          <a:lstStyle/>
          <a:p>
            <a:pPr>
              <a:defRPr/>
            </a:pPr>
            <a:r>
              <a:rPr lang="en-US" dirty="0"/>
              <a:t>©2018  The Tennant Company  Rev. Feb 2018</a:t>
            </a:r>
          </a:p>
        </p:txBody>
      </p:sp>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711885" y="2089880"/>
            <a:ext cx="2252719" cy="1325129"/>
          </a:xfrm>
          <a:prstGeom prst="rect">
            <a:avLst/>
          </a:prstGeom>
        </p:spPr>
      </p:pic>
      <p:sp>
        <p:nvSpPr>
          <p:cNvPr id="4" name="TextBox 3"/>
          <p:cNvSpPr txBox="1"/>
          <p:nvPr/>
        </p:nvSpPr>
        <p:spPr>
          <a:xfrm>
            <a:off x="958788" y="5456038"/>
            <a:ext cx="2549851" cy="1077218"/>
          </a:xfrm>
          <a:prstGeom prst="rect">
            <a:avLst/>
          </a:prstGeom>
          <a:noFill/>
        </p:spPr>
        <p:txBody>
          <a:bodyPr wrap="square" rtlCol="0">
            <a:spAutoFit/>
          </a:bodyPr>
          <a:lstStyle/>
          <a:p>
            <a:r>
              <a:rPr lang="en-US" sz="1600" dirty="0">
                <a:solidFill>
                  <a:srgbClr val="FF0000"/>
                </a:solidFill>
              </a:rPr>
              <a:t>For more information on orbital scrubbing including processes and pads, please reference the Appendix</a:t>
            </a:r>
          </a:p>
        </p:txBody>
      </p:sp>
    </p:spTree>
    <p:extLst>
      <p:ext uri="{BB962C8B-B14F-4D97-AF65-F5344CB8AC3E}">
        <p14:creationId xmlns:p14="http://schemas.microsoft.com/office/powerpoint/2010/main" val="191370535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7" name="Rectangle 2"/>
          <p:cNvSpPr>
            <a:spLocks noGrp="1" noChangeArrowheads="1"/>
          </p:cNvSpPr>
          <p:nvPr>
            <p:ph type="title"/>
          </p:nvPr>
        </p:nvSpPr>
        <p:spPr>
          <a:xfrm>
            <a:off x="464374" y="904419"/>
            <a:ext cx="8001201" cy="685800"/>
          </a:xfrm>
        </p:spPr>
        <p:txBody>
          <a:bodyPr>
            <a:normAutofit/>
          </a:bodyPr>
          <a:lstStyle/>
          <a:p>
            <a:r>
              <a:rPr lang="en-US" altLang="en-US" dirty="0"/>
              <a:t>Orbital Machines Summary Benefits</a:t>
            </a:r>
          </a:p>
        </p:txBody>
      </p:sp>
      <p:sp>
        <p:nvSpPr>
          <p:cNvPr id="22531" name="Rectangle 3"/>
          <p:cNvSpPr>
            <a:spLocks noGrp="1" noChangeArrowheads="1"/>
          </p:cNvSpPr>
          <p:nvPr>
            <p:ph idx="1"/>
          </p:nvPr>
        </p:nvSpPr>
        <p:spPr>
          <a:xfrm>
            <a:off x="345159" y="1748079"/>
            <a:ext cx="4949512" cy="4570928"/>
          </a:xfrm>
        </p:spPr>
        <p:txBody>
          <a:bodyPr>
            <a:normAutofit/>
          </a:bodyPr>
          <a:lstStyle/>
          <a:p>
            <a:pPr marL="225425" indent="-225425">
              <a:buClr>
                <a:srgbClr val="46B9D8"/>
              </a:buClr>
              <a:buFont typeface="Wingdings" panose="05000000000000000000" pitchFamily="2" charset="2"/>
              <a:buChar char="§"/>
            </a:pPr>
            <a:r>
              <a:rPr lang="en-US" sz="2000" dirty="0"/>
              <a:t>Great daily cleaning machine</a:t>
            </a:r>
          </a:p>
          <a:p>
            <a:pPr marL="225425" indent="-225425">
              <a:spcBef>
                <a:spcPts val="1800"/>
              </a:spcBef>
              <a:buClr>
                <a:srgbClr val="46B9D8"/>
              </a:buClr>
              <a:buFont typeface="Wingdings" panose="05000000000000000000" pitchFamily="2" charset="2"/>
              <a:buChar char="§"/>
            </a:pPr>
            <a:r>
              <a:rPr lang="en-US" sz="2000" dirty="0"/>
              <a:t>Tackles a variety of specialty cleaning needs</a:t>
            </a:r>
          </a:p>
          <a:p>
            <a:pPr marL="225425" indent="-225425">
              <a:spcBef>
                <a:spcPts val="1800"/>
              </a:spcBef>
              <a:buClr>
                <a:srgbClr val="46B9D8"/>
              </a:buClr>
              <a:buFont typeface="Wingdings" panose="05000000000000000000" pitchFamily="2" charset="2"/>
              <a:buChar char="§"/>
            </a:pPr>
            <a:r>
              <a:rPr lang="en-US" sz="2000" dirty="0"/>
              <a:t>Superior results on the floor</a:t>
            </a:r>
          </a:p>
          <a:p>
            <a:pPr marL="225425" indent="-225425">
              <a:spcBef>
                <a:spcPts val="1800"/>
              </a:spcBef>
              <a:buClr>
                <a:srgbClr val="46B9D8"/>
              </a:buClr>
              <a:buFont typeface="Wingdings" panose="05000000000000000000" pitchFamily="2" charset="2"/>
              <a:buChar char="§"/>
            </a:pPr>
            <a:r>
              <a:rPr lang="en-US" sz="2000" dirty="0"/>
              <a:t>Saves money</a:t>
            </a:r>
          </a:p>
          <a:p>
            <a:pPr marL="747713" lvl="1" indent="-290513">
              <a:buClr>
                <a:srgbClr val="46B9D8"/>
              </a:buClr>
              <a:buFont typeface="Wingdings" panose="05000000000000000000" pitchFamily="2" charset="2"/>
              <a:buChar char="§"/>
            </a:pPr>
            <a:r>
              <a:rPr lang="en-US" sz="1800" dirty="0"/>
              <a:t>Multi-functional machine</a:t>
            </a:r>
          </a:p>
          <a:p>
            <a:pPr marL="747713" lvl="1" indent="-290513">
              <a:buClr>
                <a:srgbClr val="46B9D8"/>
              </a:buClr>
              <a:buFont typeface="Wingdings" panose="05000000000000000000" pitchFamily="2" charset="2"/>
              <a:buChar char="§"/>
            </a:pPr>
            <a:r>
              <a:rPr lang="en-US" sz="1800" dirty="0"/>
              <a:t>Minimize labor costs for floor finish removal</a:t>
            </a:r>
          </a:p>
          <a:p>
            <a:pPr marL="747713" lvl="1" indent="-290513">
              <a:buClr>
                <a:srgbClr val="46B9D8"/>
              </a:buClr>
              <a:buFont typeface="Wingdings" panose="05000000000000000000" pitchFamily="2" charset="2"/>
              <a:buChar char="§"/>
            </a:pPr>
            <a:r>
              <a:rPr lang="en-US" sz="1800" dirty="0"/>
              <a:t>Edge, chemical-free finish removal</a:t>
            </a:r>
            <a:br>
              <a:rPr lang="en-US" sz="1800" dirty="0"/>
            </a:br>
            <a:r>
              <a:rPr lang="en-US" sz="1800" dirty="0"/>
              <a:t>and baseboard cleaning</a:t>
            </a:r>
          </a:p>
          <a:p>
            <a:pPr marL="747713" lvl="1" indent="-290513">
              <a:buClr>
                <a:srgbClr val="46B9D8"/>
              </a:buClr>
              <a:buFont typeface="Wingdings" panose="05000000000000000000" pitchFamily="2" charset="2"/>
              <a:buChar char="§"/>
            </a:pPr>
            <a:r>
              <a:rPr lang="en-US" sz="1800" dirty="0"/>
              <a:t>Reduced need for floor stripping chemicals</a:t>
            </a:r>
          </a:p>
          <a:p>
            <a:pPr marL="747713" indent="-290513">
              <a:lnSpc>
                <a:spcPct val="80000"/>
              </a:lnSpc>
              <a:buNone/>
              <a:defRPr/>
            </a:pPr>
            <a:endParaRPr lang="en-US" dirty="0"/>
          </a:p>
        </p:txBody>
      </p:sp>
      <p:sp>
        <p:nvSpPr>
          <p:cNvPr id="4" name="TextBox 3"/>
          <p:cNvSpPr txBox="1"/>
          <p:nvPr/>
        </p:nvSpPr>
        <p:spPr>
          <a:xfrm flipH="1">
            <a:off x="128848" y="6476867"/>
            <a:ext cx="8779625" cy="400110"/>
          </a:xfrm>
          <a:prstGeom prst="rect">
            <a:avLst/>
          </a:prstGeom>
          <a:noFill/>
          <a:scene3d>
            <a:camera prst="orthographicFront"/>
            <a:lightRig rig="threePt" dir="t"/>
          </a:scene3d>
          <a:sp3d>
            <a:bevelT/>
          </a:sp3d>
        </p:spPr>
        <p:txBody>
          <a:bodyPr wrap="square" rtlCol="0">
            <a:spAutoFit/>
          </a:bodyPr>
          <a:lstStyle/>
          <a:p>
            <a:pPr algn="ctr"/>
            <a:r>
              <a:rPr lang="en-US" sz="2000" b="1" dirty="0">
                <a:solidFill>
                  <a:schemeClr val="bg1"/>
                </a:solidFill>
              </a:rPr>
              <a:t>Great all-purpose machine</a:t>
            </a:r>
          </a:p>
        </p:txBody>
      </p:sp>
      <p:sp>
        <p:nvSpPr>
          <p:cNvPr id="9" name="Slide Number Placeholder 5"/>
          <p:cNvSpPr txBox="1">
            <a:spLocks/>
          </p:cNvSpPr>
          <p:nvPr/>
        </p:nvSpPr>
        <p:spPr>
          <a:xfrm>
            <a:off x="3508639" y="6573788"/>
            <a:ext cx="2133600" cy="288925"/>
          </a:xfrm>
          <a:prstGeom prst="rect">
            <a:avLst/>
          </a:prstGeom>
          <a:ln>
            <a:noFill/>
          </a:ln>
        </p:spPr>
        <p:txBody>
          <a:bodyPr vert="horz" wrap="square" lIns="91440" tIns="45720" rIns="91440" bIns="45720" numCol="1" anchor="ctr" anchorCtr="0" compatLnSpc="1">
            <a:prstTxWarp prst="textNoShape">
              <a:avLst/>
            </a:prstTxWarp>
          </a:bodyPr>
          <a:lstStyle>
            <a:defPPr>
              <a:defRPr lang="en-US"/>
            </a:defPPr>
            <a:lvl1pPr algn="r" rtl="0" eaLnBrk="1" fontAlgn="base" hangingPunct="1">
              <a:spcBef>
                <a:spcPct val="0"/>
              </a:spcBef>
              <a:spcAft>
                <a:spcPct val="0"/>
              </a:spcAft>
              <a:defRPr sz="700" kern="1200">
                <a:solidFill>
                  <a:srgbClr val="898989"/>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lgn="ctr">
              <a:defRPr/>
            </a:pPr>
            <a:r>
              <a:rPr lang="en-US" altLang="en-US" sz="900" b="1" dirty="0">
                <a:solidFill>
                  <a:srgbClr val="FF0000"/>
                </a:solidFill>
              </a:rPr>
              <a:t>Confidential. Do not distribute.</a:t>
            </a:r>
          </a:p>
        </p:txBody>
      </p:sp>
      <p:sp>
        <p:nvSpPr>
          <p:cNvPr id="5" name="Slide Number Placeholder 4"/>
          <p:cNvSpPr>
            <a:spLocks noGrp="1"/>
          </p:cNvSpPr>
          <p:nvPr>
            <p:ph type="sldNum" sz="quarter" idx="12"/>
          </p:nvPr>
        </p:nvSpPr>
        <p:spPr/>
        <p:txBody>
          <a:bodyPr/>
          <a:lstStyle/>
          <a:p>
            <a:pPr>
              <a:defRPr/>
            </a:pPr>
            <a:fld id="{B1A9683B-B112-4496-A737-3130FD58388C}" type="slidenum">
              <a:rPr lang="en-US" altLang="en-US" smtClean="0"/>
              <a:pPr>
                <a:defRPr/>
              </a:pPr>
              <a:t>27</a:t>
            </a:fld>
            <a:endParaRPr lang="en-US" altLang="en-US" dirty="0"/>
          </a:p>
        </p:txBody>
      </p:sp>
      <p:sp>
        <p:nvSpPr>
          <p:cNvPr id="15" name="Date Placeholder 3"/>
          <p:cNvSpPr>
            <a:spLocks noGrp="1"/>
          </p:cNvSpPr>
          <p:nvPr>
            <p:ph type="dt" sz="half" idx="10"/>
          </p:nvPr>
        </p:nvSpPr>
        <p:spPr>
          <a:xfrm>
            <a:off x="80128" y="6572381"/>
            <a:ext cx="2133600" cy="288925"/>
          </a:xfrm>
        </p:spPr>
        <p:txBody>
          <a:bodyPr/>
          <a:lstStyle/>
          <a:p>
            <a:pPr>
              <a:defRPr/>
            </a:pPr>
            <a:r>
              <a:rPr lang="en-US" dirty="0"/>
              <a:t>©2018  The Tennant Company  Rev. Feb 2018</a:t>
            </a:r>
          </a:p>
        </p:txBody>
      </p:sp>
      <p:pic>
        <p:nvPicPr>
          <p:cNvPr id="6" name="Picture 5"/>
          <p:cNvPicPr>
            <a:picLocks noChangeAspect="1"/>
          </p:cNvPicPr>
          <p:nvPr/>
        </p:nvPicPr>
        <p:blipFill rotWithShape="1">
          <a:blip r:embed="rId3" cstate="print">
            <a:extLst>
              <a:ext uri="{28A0092B-C50C-407E-A947-70E740481C1C}">
                <a14:useLocalDpi xmlns:a14="http://schemas.microsoft.com/office/drawing/2010/main" val="0"/>
              </a:ext>
            </a:extLst>
          </a:blip>
          <a:srcRect t="23426"/>
          <a:stretch/>
        </p:blipFill>
        <p:spPr>
          <a:xfrm>
            <a:off x="5294671" y="2785625"/>
            <a:ext cx="3333426" cy="2360343"/>
          </a:xfrm>
          <a:prstGeom prst="rect">
            <a:avLst/>
          </a:prstGeom>
        </p:spPr>
      </p:pic>
    </p:spTree>
    <p:extLst>
      <p:ext uri="{BB962C8B-B14F-4D97-AF65-F5344CB8AC3E}">
        <p14:creationId xmlns:p14="http://schemas.microsoft.com/office/powerpoint/2010/main" val="101387257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94947" y="4151671"/>
            <a:ext cx="3631065" cy="2420710"/>
          </a:xfrm>
          <a:prstGeom prst="rect">
            <a:avLst/>
          </a:prstGeom>
        </p:spPr>
      </p:pic>
      <p:sp>
        <p:nvSpPr>
          <p:cNvPr id="2" name="Title 1"/>
          <p:cNvSpPr>
            <a:spLocks noGrp="1"/>
          </p:cNvSpPr>
          <p:nvPr>
            <p:ph type="title"/>
          </p:nvPr>
        </p:nvSpPr>
        <p:spPr/>
        <p:txBody>
          <a:bodyPr/>
          <a:lstStyle/>
          <a:p>
            <a:r>
              <a:rPr lang="en-US" dirty="0"/>
              <a:t>T600 UL 583 Type EE</a:t>
            </a:r>
          </a:p>
        </p:txBody>
      </p:sp>
      <p:sp>
        <p:nvSpPr>
          <p:cNvPr id="3" name="Content Placeholder 2"/>
          <p:cNvSpPr>
            <a:spLocks noGrp="1"/>
          </p:cNvSpPr>
          <p:nvPr>
            <p:ph idx="1"/>
          </p:nvPr>
        </p:nvSpPr>
        <p:spPr>
          <a:xfrm>
            <a:off x="457200" y="2133600"/>
            <a:ext cx="8141110" cy="4267200"/>
          </a:xfrm>
        </p:spPr>
        <p:txBody>
          <a:bodyPr/>
          <a:lstStyle/>
          <a:p>
            <a:r>
              <a:rPr lang="en-US" b="1" dirty="0"/>
              <a:t>UL 583: </a:t>
            </a:r>
            <a:r>
              <a:rPr lang="en-US" dirty="0"/>
              <a:t>A set of design requirements for electric powered trucks with respect to a risk of fire, electric shock and explosion.</a:t>
            </a:r>
          </a:p>
          <a:p>
            <a:r>
              <a:rPr lang="en-US" b="1" dirty="0"/>
              <a:t>Type E: </a:t>
            </a:r>
            <a:r>
              <a:rPr lang="en-US" dirty="0"/>
              <a:t>An electrically powered unit that has minimum acceptable safeguards against inherent fire and electrical shock hazards.</a:t>
            </a:r>
            <a:endParaRPr lang="en-US" b="1" dirty="0"/>
          </a:p>
          <a:p>
            <a:r>
              <a:rPr lang="en-US" b="1" dirty="0"/>
              <a:t>Type EE: Defined as a machine that is Type E and also has its electric motors and all other electric equipment completely enclosed. </a:t>
            </a:r>
          </a:p>
          <a:p>
            <a:endParaRPr lang="en-US" dirty="0"/>
          </a:p>
          <a:p>
            <a:r>
              <a:rPr lang="en-US" b="1" dirty="0"/>
              <a:t>Specific T600 </a:t>
            </a:r>
            <a:r>
              <a:rPr lang="en-US" dirty="0"/>
              <a:t>configurations (not T600e)                                                              are tested to UL 583 standard for Type EE,                                                          noted with ETL mark</a:t>
            </a:r>
          </a:p>
          <a:p>
            <a:endParaRPr lang="en-US" dirty="0"/>
          </a:p>
          <a:p>
            <a:endParaRPr lang="en-US" dirty="0"/>
          </a:p>
          <a:p>
            <a:endParaRPr lang="en-US" b="1" dirty="0"/>
          </a:p>
        </p:txBody>
      </p:sp>
      <p:sp>
        <p:nvSpPr>
          <p:cNvPr id="5" name="Date Placeholder 3"/>
          <p:cNvSpPr>
            <a:spLocks noGrp="1"/>
          </p:cNvSpPr>
          <p:nvPr>
            <p:ph type="dt" sz="half" idx="10"/>
          </p:nvPr>
        </p:nvSpPr>
        <p:spPr>
          <a:xfrm>
            <a:off x="80128" y="6572381"/>
            <a:ext cx="2133600" cy="288925"/>
          </a:xfrm>
        </p:spPr>
        <p:txBody>
          <a:bodyPr/>
          <a:lstStyle/>
          <a:p>
            <a:pPr>
              <a:defRPr/>
            </a:pPr>
            <a:r>
              <a:rPr lang="en-US" dirty="0"/>
              <a:t>©2018  The Tennant Company  Rev. Feb 2018</a:t>
            </a:r>
          </a:p>
        </p:txBody>
      </p:sp>
      <p:sp>
        <p:nvSpPr>
          <p:cNvPr id="6" name="Slide Number Placeholder 5"/>
          <p:cNvSpPr txBox="1">
            <a:spLocks/>
          </p:cNvSpPr>
          <p:nvPr/>
        </p:nvSpPr>
        <p:spPr>
          <a:xfrm>
            <a:off x="3508639" y="6573788"/>
            <a:ext cx="2133600" cy="288925"/>
          </a:xfrm>
          <a:prstGeom prst="rect">
            <a:avLst/>
          </a:prstGeom>
          <a:ln>
            <a:noFill/>
          </a:ln>
        </p:spPr>
        <p:txBody>
          <a:bodyPr vert="horz" wrap="square" lIns="91440" tIns="45720" rIns="91440" bIns="45720" numCol="1" anchor="ctr" anchorCtr="0" compatLnSpc="1">
            <a:prstTxWarp prst="textNoShape">
              <a:avLst/>
            </a:prstTxWarp>
          </a:bodyPr>
          <a:lstStyle>
            <a:defPPr>
              <a:defRPr lang="en-US"/>
            </a:defPPr>
            <a:lvl1pPr algn="r" rtl="0" eaLnBrk="1" fontAlgn="base" hangingPunct="1">
              <a:spcBef>
                <a:spcPct val="0"/>
              </a:spcBef>
              <a:spcAft>
                <a:spcPct val="0"/>
              </a:spcAft>
              <a:defRPr sz="700" kern="1200">
                <a:solidFill>
                  <a:srgbClr val="898989"/>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lgn="ctr">
              <a:defRPr/>
            </a:pPr>
            <a:r>
              <a:rPr lang="en-US" altLang="en-US" sz="900" b="1" dirty="0">
                <a:solidFill>
                  <a:srgbClr val="FF0000"/>
                </a:solidFill>
              </a:rPr>
              <a:t>Confidential. Do not distribute.</a:t>
            </a:r>
          </a:p>
        </p:txBody>
      </p:sp>
    </p:spTree>
    <p:extLst>
      <p:ext uri="{BB962C8B-B14F-4D97-AF65-F5344CB8AC3E}">
        <p14:creationId xmlns:p14="http://schemas.microsoft.com/office/powerpoint/2010/main" val="304204632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T600 EE  Configuration</a:t>
            </a:r>
          </a:p>
        </p:txBody>
      </p:sp>
      <p:sp>
        <p:nvSpPr>
          <p:cNvPr id="3" name="Content Placeholder 2"/>
          <p:cNvSpPr>
            <a:spLocks noGrp="1"/>
          </p:cNvSpPr>
          <p:nvPr>
            <p:ph idx="1"/>
          </p:nvPr>
        </p:nvSpPr>
        <p:spPr>
          <a:xfrm>
            <a:off x="250724" y="1917458"/>
            <a:ext cx="4630992" cy="4267200"/>
          </a:xfrm>
        </p:spPr>
        <p:txBody>
          <a:bodyPr>
            <a:normAutofit fontScale="92500" lnSpcReduction="20000"/>
          </a:bodyPr>
          <a:lstStyle/>
          <a:p>
            <a:pPr lvl="0"/>
            <a:r>
              <a:rPr lang="en-US" sz="1600" dirty="0"/>
              <a:t>T600 EE Configuration</a:t>
            </a:r>
          </a:p>
          <a:p>
            <a:pPr marL="800100" lvl="1" indent="-342900">
              <a:buFont typeface="Arial" panose="020B0604020202020204" pitchFamily="34" charset="0"/>
              <a:buChar char="•"/>
            </a:pPr>
            <a:r>
              <a:rPr lang="en-US" sz="1600" dirty="0"/>
              <a:t>800mm disk scrub head only</a:t>
            </a:r>
          </a:p>
          <a:p>
            <a:pPr marL="800100" lvl="1" indent="-342900">
              <a:buFont typeface="Arial" panose="020B0604020202020204" pitchFamily="34" charset="0"/>
              <a:buChar char="•"/>
            </a:pPr>
            <a:r>
              <a:rPr lang="en-US" sz="1600" dirty="0"/>
              <a:t>Conventional only</a:t>
            </a:r>
          </a:p>
          <a:p>
            <a:pPr marL="1257300" lvl="2" indent="-342900">
              <a:buFont typeface="Arial" panose="020B0604020202020204" pitchFamily="34" charset="0"/>
              <a:buChar char="•"/>
            </a:pPr>
            <a:r>
              <a:rPr lang="en-US" sz="1400" i="1" dirty="0"/>
              <a:t>No ec-H2O NanoClean®, SE, or spray nozzle with hose is offered</a:t>
            </a:r>
          </a:p>
          <a:p>
            <a:pPr marL="800100" lvl="1" indent="-342900">
              <a:buFont typeface="Arial" panose="020B0604020202020204" pitchFamily="34" charset="0"/>
              <a:buChar char="•"/>
            </a:pPr>
            <a:r>
              <a:rPr lang="en-US" sz="1600" dirty="0"/>
              <a:t>Pro-Membrane console</a:t>
            </a:r>
          </a:p>
          <a:p>
            <a:pPr marL="800100" lvl="1" indent="-342900">
              <a:buFont typeface="Arial" panose="020B0604020202020204" pitchFamily="34" charset="0"/>
              <a:buChar char="•"/>
            </a:pPr>
            <a:r>
              <a:rPr lang="en-US" sz="1600" dirty="0"/>
              <a:t>240 AH batteries (360 AH won’t fit)</a:t>
            </a:r>
          </a:p>
          <a:p>
            <a:pPr marL="800100" lvl="1" indent="-342900">
              <a:buFont typeface="Arial" panose="020B0604020202020204" pitchFamily="34" charset="0"/>
              <a:buChar char="•"/>
            </a:pPr>
            <a:r>
              <a:rPr lang="en-US" sz="1600" dirty="0"/>
              <a:t>Off board or without charger only</a:t>
            </a:r>
          </a:p>
          <a:p>
            <a:pPr marL="800100" lvl="1" indent="-342900">
              <a:buFont typeface="Arial" panose="020B0604020202020204" pitchFamily="34" charset="0"/>
              <a:buChar char="•"/>
            </a:pPr>
            <a:r>
              <a:rPr lang="en-US" sz="1600" dirty="0"/>
              <a:t>Standard polyurethane tires</a:t>
            </a:r>
          </a:p>
          <a:p>
            <a:pPr marL="800100" lvl="1" indent="-342900">
              <a:buFont typeface="Arial" panose="020B0604020202020204" pitchFamily="34" charset="0"/>
              <a:buChar char="•"/>
            </a:pPr>
            <a:r>
              <a:rPr lang="en-US" sz="1600" dirty="0"/>
              <a:t>PVC pinch drain hose</a:t>
            </a:r>
          </a:p>
          <a:p>
            <a:pPr lvl="0"/>
            <a:endParaRPr lang="en-US" sz="1600" dirty="0"/>
          </a:p>
          <a:p>
            <a:pPr lvl="0"/>
            <a:r>
              <a:rPr lang="en-US" sz="1600" dirty="0"/>
              <a:t>Options </a:t>
            </a:r>
          </a:p>
          <a:p>
            <a:pPr marL="800100" lvl="1" indent="-342900">
              <a:buFont typeface="Arial" panose="020B0604020202020204" pitchFamily="34" charset="0"/>
              <a:buChar char="•"/>
            </a:pPr>
            <a:r>
              <a:rPr lang="en-US" sz="1600" dirty="0"/>
              <a:t>Manual battery watering is available, but not Smart-Fill™</a:t>
            </a:r>
          </a:p>
          <a:p>
            <a:pPr marL="800100" lvl="1" indent="-342900">
              <a:buFont typeface="Arial" panose="020B0604020202020204" pitchFamily="34" charset="0"/>
              <a:buChar char="•"/>
            </a:pPr>
            <a:r>
              <a:rPr lang="en-US" sz="1600" dirty="0"/>
              <a:t>Polyurethane (oil resistant) drain hose</a:t>
            </a:r>
          </a:p>
          <a:p>
            <a:pPr marL="800100" lvl="1" indent="-342900">
              <a:buFont typeface="Arial" panose="020B0604020202020204" pitchFamily="34" charset="0"/>
              <a:buChar char="•"/>
            </a:pPr>
            <a:r>
              <a:rPr lang="en-US" sz="1600" dirty="0"/>
              <a:t>Parking Brake</a:t>
            </a:r>
          </a:p>
          <a:p>
            <a:pPr marL="800100" lvl="1" indent="-342900">
              <a:buFont typeface="Arial" panose="020B0604020202020204" pitchFamily="34" charset="0"/>
              <a:buChar char="•"/>
            </a:pPr>
            <a:r>
              <a:rPr lang="en-US" sz="1600" dirty="0"/>
              <a:t>Pneumatic and foam tires</a:t>
            </a:r>
          </a:p>
          <a:p>
            <a:pPr marL="800100" lvl="1" indent="-342900">
              <a:buFont typeface="Arial" panose="020B0604020202020204" pitchFamily="34" charset="0"/>
              <a:buChar char="•"/>
            </a:pPr>
            <a:r>
              <a:rPr lang="en-US" sz="1600" dirty="0"/>
              <a:t>Transport kit/accessory clip is available</a:t>
            </a:r>
          </a:p>
          <a:p>
            <a:pPr marL="800100" lvl="1" indent="-342900">
              <a:buFont typeface="Arial" panose="020B0604020202020204" pitchFamily="34" charset="0"/>
              <a:buChar char="•"/>
            </a:pPr>
            <a:endParaRPr lang="en-US" sz="1600" dirty="0"/>
          </a:p>
          <a:p>
            <a:endParaRPr lang="en-US" dirty="0"/>
          </a:p>
        </p:txBody>
      </p:sp>
      <p:sp>
        <p:nvSpPr>
          <p:cNvPr id="4" name="Date Placeholder 3"/>
          <p:cNvSpPr>
            <a:spLocks noGrp="1"/>
          </p:cNvSpPr>
          <p:nvPr>
            <p:ph type="dt" sz="half" idx="10"/>
          </p:nvPr>
        </p:nvSpPr>
        <p:spPr>
          <a:xfrm>
            <a:off x="80128" y="6572381"/>
            <a:ext cx="2133600" cy="288925"/>
          </a:xfrm>
        </p:spPr>
        <p:txBody>
          <a:bodyPr/>
          <a:lstStyle/>
          <a:p>
            <a:pPr>
              <a:defRPr/>
            </a:pPr>
            <a:r>
              <a:rPr lang="en-US" dirty="0"/>
              <a:t>©2018  The Tennant Company  Rev. Feb 2018</a:t>
            </a:r>
          </a:p>
        </p:txBody>
      </p:sp>
      <p:sp>
        <p:nvSpPr>
          <p:cNvPr id="7" name="Slide Number Placeholder 5"/>
          <p:cNvSpPr txBox="1">
            <a:spLocks/>
          </p:cNvSpPr>
          <p:nvPr/>
        </p:nvSpPr>
        <p:spPr>
          <a:xfrm>
            <a:off x="3508639" y="6573788"/>
            <a:ext cx="2133600" cy="288925"/>
          </a:xfrm>
          <a:prstGeom prst="rect">
            <a:avLst/>
          </a:prstGeom>
          <a:ln>
            <a:noFill/>
          </a:ln>
        </p:spPr>
        <p:txBody>
          <a:bodyPr vert="horz" wrap="square" lIns="91440" tIns="45720" rIns="91440" bIns="45720" numCol="1" anchor="ctr" anchorCtr="0" compatLnSpc="1">
            <a:prstTxWarp prst="textNoShape">
              <a:avLst/>
            </a:prstTxWarp>
          </a:bodyPr>
          <a:lstStyle>
            <a:defPPr>
              <a:defRPr lang="en-US"/>
            </a:defPPr>
            <a:lvl1pPr algn="r" rtl="0" eaLnBrk="1" fontAlgn="base" hangingPunct="1">
              <a:spcBef>
                <a:spcPct val="0"/>
              </a:spcBef>
              <a:spcAft>
                <a:spcPct val="0"/>
              </a:spcAft>
              <a:defRPr sz="700" kern="1200">
                <a:solidFill>
                  <a:srgbClr val="898989"/>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lgn="ctr">
              <a:defRPr/>
            </a:pPr>
            <a:r>
              <a:rPr lang="en-US" altLang="en-US" sz="900" b="1" dirty="0">
                <a:solidFill>
                  <a:srgbClr val="FF0000"/>
                </a:solidFill>
              </a:rPr>
              <a:t>Confidential. Do not distribute.</a:t>
            </a:r>
          </a:p>
        </p:txBody>
      </p:sp>
      <p:pic>
        <p:nvPicPr>
          <p:cNvPr id="8" name="Picture 7"/>
          <p:cNvPicPr>
            <a:picLocks noChangeAspect="1"/>
          </p:cNvPicPr>
          <p:nvPr/>
        </p:nvPicPr>
        <p:blipFill rotWithShape="1">
          <a:blip r:embed="rId3" cstate="print">
            <a:extLst>
              <a:ext uri="{28A0092B-C50C-407E-A947-70E740481C1C}">
                <a14:useLocalDpi xmlns:a14="http://schemas.microsoft.com/office/drawing/2010/main" val="0"/>
              </a:ext>
            </a:extLst>
          </a:blip>
          <a:srcRect l="34459" t="23113" r="16474" b="8547"/>
          <a:stretch/>
        </p:blipFill>
        <p:spPr>
          <a:xfrm>
            <a:off x="5154561" y="2049847"/>
            <a:ext cx="3663782" cy="3296443"/>
          </a:xfrm>
          <a:prstGeom prst="rect">
            <a:avLst/>
          </a:prstGeom>
        </p:spPr>
      </p:pic>
    </p:spTree>
    <p:extLst>
      <p:ext uri="{BB962C8B-B14F-4D97-AF65-F5344CB8AC3E}">
        <p14:creationId xmlns:p14="http://schemas.microsoft.com/office/powerpoint/2010/main" val="55392545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 name="Picture 36"/>
          <p:cNvPicPr>
            <a:picLocks noChangeAspect="1"/>
          </p:cNvPicPr>
          <p:nvPr/>
        </p:nvPicPr>
        <p:blipFill rotWithShape="1">
          <a:blip r:embed="rId3" cstate="print">
            <a:extLst>
              <a:ext uri="{28A0092B-C50C-407E-A947-70E740481C1C}">
                <a14:useLocalDpi xmlns:a14="http://schemas.microsoft.com/office/drawing/2010/main" val="0"/>
              </a:ext>
            </a:extLst>
          </a:blip>
          <a:srcRect l="16145" r="16020"/>
          <a:stretch/>
        </p:blipFill>
        <p:spPr>
          <a:xfrm>
            <a:off x="1735941" y="2349151"/>
            <a:ext cx="1373575" cy="1349922"/>
          </a:xfrm>
          <a:prstGeom prst="rect">
            <a:avLst/>
          </a:prstGeom>
        </p:spPr>
      </p:pic>
      <p:sp>
        <p:nvSpPr>
          <p:cNvPr id="4099" name="Title 1"/>
          <p:cNvSpPr>
            <a:spLocks noGrp="1"/>
          </p:cNvSpPr>
          <p:nvPr>
            <p:ph type="title"/>
          </p:nvPr>
        </p:nvSpPr>
        <p:spPr>
          <a:xfrm>
            <a:off x="457200" y="911225"/>
            <a:ext cx="8229600" cy="685800"/>
          </a:xfrm>
        </p:spPr>
        <p:txBody>
          <a:bodyPr/>
          <a:lstStyle/>
          <a:p>
            <a:pPr eaLnBrk="1" hangingPunct="1"/>
            <a:r>
              <a:rPr lang="en-US" altLang="en-US" dirty="0"/>
              <a:t>IRIS Asset Manager – T600/T600e Option</a:t>
            </a:r>
          </a:p>
        </p:txBody>
      </p:sp>
      <p:pic>
        <p:nvPicPr>
          <p:cNvPr id="7" name="Picture 6"/>
          <p:cNvPicPr>
            <a:picLocks noChangeAspect="1"/>
          </p:cNvPicPr>
          <p:nvPr/>
        </p:nvPicPr>
        <p:blipFill>
          <a:blip r:embed="rId4"/>
          <a:stretch>
            <a:fillRect/>
          </a:stretch>
        </p:blipFill>
        <p:spPr>
          <a:xfrm>
            <a:off x="141403" y="2544280"/>
            <a:ext cx="982142" cy="958187"/>
          </a:xfrm>
          <a:prstGeom prst="rect">
            <a:avLst/>
          </a:prstGeom>
        </p:spPr>
      </p:pic>
      <p:pic>
        <p:nvPicPr>
          <p:cNvPr id="2" name="Picture 1"/>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758413" y="2155569"/>
            <a:ext cx="3121428" cy="2110802"/>
          </a:xfrm>
          <a:prstGeom prst="rect">
            <a:avLst/>
          </a:prstGeom>
        </p:spPr>
      </p:pic>
      <p:sp>
        <p:nvSpPr>
          <p:cNvPr id="3" name="TextBox 2"/>
          <p:cNvSpPr txBox="1"/>
          <p:nvPr/>
        </p:nvSpPr>
        <p:spPr>
          <a:xfrm>
            <a:off x="5143416" y="4196884"/>
            <a:ext cx="4000583" cy="2354491"/>
          </a:xfrm>
          <a:prstGeom prst="rect">
            <a:avLst/>
          </a:prstGeom>
          <a:noFill/>
          <a:ln>
            <a:noFill/>
          </a:ln>
        </p:spPr>
        <p:txBody>
          <a:bodyPr wrap="square" rtlCol="0">
            <a:spAutoFit/>
          </a:bodyPr>
          <a:lstStyle/>
          <a:p>
            <a:pPr>
              <a:lnSpc>
                <a:spcPct val="150000"/>
              </a:lnSpc>
            </a:pPr>
            <a:r>
              <a:rPr lang="en-US" sz="1400" b="1" u="sng" dirty="0"/>
              <a:t>IRIS PROVIDES: </a:t>
            </a:r>
            <a:endParaRPr lang="en-US" b="1" u="sng" dirty="0"/>
          </a:p>
          <a:p>
            <a:pPr marL="171450" indent="-171450">
              <a:lnSpc>
                <a:spcPct val="150000"/>
              </a:lnSpc>
              <a:buFont typeface="Arial" panose="020B0604020202020204" pitchFamily="34" charset="0"/>
              <a:buChar char="•"/>
            </a:pPr>
            <a:r>
              <a:rPr lang="en-US" sz="1200" dirty="0"/>
              <a:t>Critical Alerts based on user preferences </a:t>
            </a:r>
          </a:p>
          <a:p>
            <a:pPr marL="171450" indent="-171450">
              <a:buFont typeface="Arial" panose="020B0604020202020204" pitchFamily="34" charset="0"/>
              <a:buChar char="•"/>
            </a:pPr>
            <a:r>
              <a:rPr lang="en-US" sz="1200" dirty="0"/>
              <a:t>Machine Usage (Hrs. per day, time of day)</a:t>
            </a:r>
          </a:p>
          <a:p>
            <a:pPr marL="171450" indent="-171450">
              <a:buFont typeface="Arial" panose="020B0604020202020204" pitchFamily="34" charset="0"/>
              <a:buChar char="•"/>
            </a:pPr>
            <a:r>
              <a:rPr lang="en-US" sz="1200" dirty="0"/>
              <a:t>Machine Location</a:t>
            </a:r>
          </a:p>
          <a:p>
            <a:pPr marL="171450" indent="-171450">
              <a:buFont typeface="Arial" panose="020B0604020202020204" pitchFamily="34" charset="0"/>
              <a:buChar char="•"/>
            </a:pPr>
            <a:r>
              <a:rPr lang="en-US" sz="1200" dirty="0"/>
              <a:t>ec-H2O™ usage (if applicable)</a:t>
            </a:r>
          </a:p>
          <a:p>
            <a:pPr marL="171450" indent="-171450">
              <a:buFont typeface="Arial" panose="020B0604020202020204" pitchFamily="34" charset="0"/>
              <a:buChar char="•"/>
            </a:pPr>
            <a:r>
              <a:rPr lang="en-US" sz="1200" b="1" i="1" dirty="0"/>
              <a:t>NEW: </a:t>
            </a:r>
            <a:r>
              <a:rPr lang="en-US" sz="1200" dirty="0"/>
              <a:t>Battery charging metrics to identify operator charging behavior and help prolong battery life </a:t>
            </a:r>
          </a:p>
          <a:p>
            <a:pPr marL="398463" lvl="1" indent="-171450">
              <a:buFont typeface="Arial" panose="020B0604020202020204" pitchFamily="34" charset="0"/>
              <a:buChar char="•"/>
            </a:pPr>
            <a:r>
              <a:rPr lang="en-US" sz="1200" dirty="0"/>
              <a:t>Alerts on opportunity charging, charger malfunction, charge incomplete, low Smart-Fill™ distilled water tank</a:t>
            </a:r>
          </a:p>
          <a:p>
            <a:pPr marL="398463" lvl="1" indent="-171450">
              <a:buFont typeface="Arial" panose="020B0604020202020204" pitchFamily="34" charset="0"/>
              <a:buChar char="•"/>
            </a:pPr>
            <a:r>
              <a:rPr lang="en-US" sz="1200" dirty="0"/>
              <a:t>Report with % of days machine charged correctly</a:t>
            </a:r>
          </a:p>
          <a:p>
            <a:pPr marL="171450" indent="-171450">
              <a:buFont typeface="Arial" panose="020B0604020202020204" pitchFamily="34" charset="0"/>
              <a:buChar char="•"/>
            </a:pPr>
            <a:r>
              <a:rPr lang="en-US" sz="1200" dirty="0"/>
              <a:t>Service Reporting data (if applicable) </a:t>
            </a:r>
          </a:p>
        </p:txBody>
      </p:sp>
      <p:sp>
        <p:nvSpPr>
          <p:cNvPr id="21" name="Right Arrow 20"/>
          <p:cNvSpPr/>
          <p:nvPr/>
        </p:nvSpPr>
        <p:spPr>
          <a:xfrm>
            <a:off x="1253120" y="2780778"/>
            <a:ext cx="635501" cy="391239"/>
          </a:xfrm>
          <a:prstGeom prst="rightArrow">
            <a:avLst/>
          </a:prstGeom>
          <a:solidFill>
            <a:sysClr val="window" lastClr="FFFFFF">
              <a:lumMod val="75000"/>
            </a:sysClr>
          </a:solidFill>
          <a:ln w="25400" cap="flat" cmpd="sng" algn="ctr">
            <a:solidFill>
              <a:schemeClr val="bg1">
                <a:lumMod val="75000"/>
              </a:schemeClr>
            </a:solidFill>
            <a:prstDash val="solid"/>
          </a:ln>
          <a:effectLst/>
        </p:spPr>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50" normalizeH="0" baseline="0" noProof="0">
              <a:ln w="9525" cmpd="sng">
                <a:solidFill>
                  <a:srgbClr val="629999"/>
                </a:solidFill>
                <a:prstDash val="solid"/>
              </a:ln>
              <a:solidFill>
                <a:srgbClr val="70AD47">
                  <a:tint val="1000"/>
                </a:srgbClr>
              </a:solidFill>
              <a:effectLst>
                <a:glow rad="38100">
                  <a:srgbClr val="629999">
                    <a:alpha val="40000"/>
                  </a:srgbClr>
                </a:glow>
                <a:reflection blurRad="6350" stA="60000" endA="900" endPos="58000" dir="5400000" sy="-100000" algn="bl" rotWithShape="0"/>
              </a:effectLst>
              <a:uLnTx/>
              <a:uFillTx/>
              <a:latin typeface="Calibri"/>
              <a:ea typeface="+mn-ea"/>
              <a:cs typeface="+mn-cs"/>
            </a:endParaRPr>
          </a:p>
        </p:txBody>
      </p:sp>
      <p:sp>
        <p:nvSpPr>
          <p:cNvPr id="22" name="Right Arrow 21"/>
          <p:cNvSpPr/>
          <p:nvPr/>
        </p:nvSpPr>
        <p:spPr>
          <a:xfrm>
            <a:off x="5122912" y="2780778"/>
            <a:ext cx="635501" cy="391239"/>
          </a:xfrm>
          <a:prstGeom prst="rightArrow">
            <a:avLst/>
          </a:prstGeom>
          <a:solidFill>
            <a:sysClr val="window" lastClr="FFFFFF">
              <a:lumMod val="75000"/>
            </a:sysClr>
          </a:solidFill>
          <a:ln w="25400" cap="flat" cmpd="sng" algn="ctr">
            <a:solidFill>
              <a:schemeClr val="bg1">
                <a:lumMod val="75000"/>
              </a:schemeClr>
            </a:solidFill>
            <a:prstDash val="solid"/>
          </a:ln>
          <a:effectLst/>
        </p:spPr>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50" normalizeH="0" baseline="0" noProof="0">
              <a:ln w="9525" cmpd="sng">
                <a:solidFill>
                  <a:srgbClr val="629999"/>
                </a:solidFill>
                <a:prstDash val="solid"/>
              </a:ln>
              <a:solidFill>
                <a:srgbClr val="70AD47">
                  <a:tint val="1000"/>
                </a:srgbClr>
              </a:solidFill>
              <a:effectLst>
                <a:glow rad="38100">
                  <a:srgbClr val="629999">
                    <a:alpha val="40000"/>
                  </a:srgbClr>
                </a:glow>
                <a:reflection blurRad="6350" stA="60000" endA="900" endPos="58000" dir="5400000" sy="-100000" algn="bl" rotWithShape="0"/>
              </a:effectLst>
              <a:uLnTx/>
              <a:uFillTx/>
              <a:latin typeface="Calibri"/>
              <a:ea typeface="+mn-ea"/>
              <a:cs typeface="+mn-cs"/>
            </a:endParaRPr>
          </a:p>
        </p:txBody>
      </p:sp>
      <p:sp>
        <p:nvSpPr>
          <p:cNvPr id="5" name="TextBox 4"/>
          <p:cNvSpPr txBox="1"/>
          <p:nvPr/>
        </p:nvSpPr>
        <p:spPr>
          <a:xfrm>
            <a:off x="653278" y="3631249"/>
            <a:ext cx="1617040" cy="461665"/>
          </a:xfrm>
          <a:prstGeom prst="rect">
            <a:avLst/>
          </a:prstGeom>
          <a:noFill/>
          <a:ln>
            <a:noFill/>
          </a:ln>
        </p:spPr>
        <p:txBody>
          <a:bodyPr wrap="square" rtlCol="0">
            <a:spAutoFit/>
          </a:bodyPr>
          <a:lstStyle/>
          <a:p>
            <a:pPr algn="ctr"/>
            <a:r>
              <a:rPr lang="en-US" sz="1200" dirty="0"/>
              <a:t>IRIS® technology placed on machine</a:t>
            </a:r>
          </a:p>
        </p:txBody>
      </p:sp>
      <p:sp>
        <p:nvSpPr>
          <p:cNvPr id="24" name="TextBox 23"/>
          <p:cNvSpPr txBox="1"/>
          <p:nvPr/>
        </p:nvSpPr>
        <p:spPr>
          <a:xfrm>
            <a:off x="3151521" y="3607115"/>
            <a:ext cx="2540988" cy="646331"/>
          </a:xfrm>
          <a:prstGeom prst="rect">
            <a:avLst/>
          </a:prstGeom>
          <a:noFill/>
          <a:ln>
            <a:noFill/>
          </a:ln>
        </p:spPr>
        <p:txBody>
          <a:bodyPr wrap="square" rtlCol="0">
            <a:spAutoFit/>
          </a:bodyPr>
          <a:lstStyle/>
          <a:p>
            <a:pPr algn="ctr"/>
            <a:r>
              <a:rPr lang="en-US" sz="1200" dirty="0"/>
              <a:t>Customer access to data &amp; critical alerts through user friendly portal and/or email push reporting</a:t>
            </a:r>
          </a:p>
        </p:txBody>
      </p:sp>
      <p:pic>
        <p:nvPicPr>
          <p:cNvPr id="26" name="Picture 25"/>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3702753" y="2257018"/>
            <a:ext cx="1121965" cy="854099"/>
          </a:xfrm>
          <a:prstGeom prst="rect">
            <a:avLst/>
          </a:prstGeom>
        </p:spPr>
      </p:pic>
      <p:sp>
        <p:nvSpPr>
          <p:cNvPr id="18" name="Right Arrow 17"/>
          <p:cNvSpPr/>
          <p:nvPr/>
        </p:nvSpPr>
        <p:spPr>
          <a:xfrm>
            <a:off x="3018272" y="2752607"/>
            <a:ext cx="635501" cy="391239"/>
          </a:xfrm>
          <a:prstGeom prst="rightArrow">
            <a:avLst/>
          </a:prstGeom>
          <a:solidFill>
            <a:sysClr val="window" lastClr="FFFFFF">
              <a:lumMod val="75000"/>
            </a:sysClr>
          </a:solidFill>
          <a:ln w="25400" cap="flat" cmpd="sng" algn="ctr">
            <a:solidFill>
              <a:schemeClr val="bg1">
                <a:lumMod val="75000"/>
              </a:schemeClr>
            </a:solidFill>
            <a:prstDash val="solid"/>
          </a:ln>
          <a:effectLst/>
        </p:spPr>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50" normalizeH="0" baseline="0" noProof="0">
              <a:ln w="9525" cmpd="sng">
                <a:solidFill>
                  <a:srgbClr val="629999"/>
                </a:solidFill>
                <a:prstDash val="solid"/>
              </a:ln>
              <a:solidFill>
                <a:srgbClr val="70AD47">
                  <a:tint val="1000"/>
                </a:srgbClr>
              </a:solidFill>
              <a:effectLst>
                <a:glow rad="38100">
                  <a:srgbClr val="629999">
                    <a:alpha val="40000"/>
                  </a:srgbClr>
                </a:glow>
                <a:reflection blurRad="6350" stA="60000" endA="900" endPos="58000" dir="5400000" sy="-100000" algn="bl" rotWithShape="0"/>
              </a:effectLst>
              <a:uLnTx/>
              <a:uFillTx/>
              <a:latin typeface="Calibri"/>
              <a:ea typeface="+mn-ea"/>
              <a:cs typeface="+mn-cs"/>
            </a:endParaRPr>
          </a:p>
        </p:txBody>
      </p:sp>
      <p:pic>
        <p:nvPicPr>
          <p:cNvPr id="4" name="Picture 3"/>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4286761" y="2752607"/>
            <a:ext cx="651490" cy="651490"/>
          </a:xfrm>
          <a:prstGeom prst="rect">
            <a:avLst/>
          </a:prstGeom>
        </p:spPr>
      </p:pic>
      <p:pic>
        <p:nvPicPr>
          <p:cNvPr id="35" name="Picture 34"/>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3444797" y="5303814"/>
            <a:ext cx="1056220" cy="804050"/>
          </a:xfrm>
          <a:prstGeom prst="rect">
            <a:avLst/>
          </a:prstGeom>
        </p:spPr>
      </p:pic>
      <p:pic>
        <p:nvPicPr>
          <p:cNvPr id="36" name="Picture 35"/>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4002579" y="5705839"/>
            <a:ext cx="556357" cy="556357"/>
          </a:xfrm>
          <a:prstGeom prst="rect">
            <a:avLst/>
          </a:prstGeom>
        </p:spPr>
      </p:pic>
      <p:sp>
        <p:nvSpPr>
          <p:cNvPr id="41" name="TextBox 40"/>
          <p:cNvSpPr txBox="1"/>
          <p:nvPr/>
        </p:nvSpPr>
        <p:spPr>
          <a:xfrm>
            <a:off x="2996707" y="4613976"/>
            <a:ext cx="1952399" cy="646331"/>
          </a:xfrm>
          <a:prstGeom prst="rect">
            <a:avLst/>
          </a:prstGeom>
          <a:noFill/>
          <a:ln>
            <a:noFill/>
          </a:ln>
        </p:spPr>
        <p:txBody>
          <a:bodyPr wrap="square" rtlCol="0">
            <a:spAutoFit/>
          </a:bodyPr>
          <a:lstStyle/>
          <a:p>
            <a:pPr algn="ctr"/>
            <a:r>
              <a:rPr lang="en-US" sz="1200" dirty="0"/>
              <a:t>ALERTS to fill Smart-Fill™ distilled water tank included in IRIS®</a:t>
            </a:r>
          </a:p>
        </p:txBody>
      </p:sp>
      <p:sp>
        <p:nvSpPr>
          <p:cNvPr id="4103" name="Rectangle 4102"/>
          <p:cNvSpPr/>
          <p:nvPr/>
        </p:nvSpPr>
        <p:spPr>
          <a:xfrm>
            <a:off x="70643" y="4571653"/>
            <a:ext cx="4853831" cy="1814329"/>
          </a:xfrm>
          <a:prstGeom prst="rect">
            <a:avLst/>
          </a:prstGeom>
          <a:noFill/>
          <a:ln w="19050">
            <a:solidFill>
              <a:srgbClr val="009AC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108" name="Straight Arrow Connector 4107"/>
          <p:cNvCxnSpPr/>
          <p:nvPr/>
        </p:nvCxnSpPr>
        <p:spPr>
          <a:xfrm>
            <a:off x="2106899" y="5721773"/>
            <a:ext cx="1240904" cy="0"/>
          </a:xfrm>
          <a:prstGeom prst="straightConnector1">
            <a:avLst/>
          </a:prstGeom>
          <a:ln w="19050">
            <a:solidFill>
              <a:srgbClr val="009AC7"/>
            </a:solidFill>
            <a:tailEnd type="triangle"/>
          </a:ln>
        </p:spPr>
        <p:style>
          <a:lnRef idx="1">
            <a:schemeClr val="accent1"/>
          </a:lnRef>
          <a:fillRef idx="0">
            <a:schemeClr val="accent1"/>
          </a:fillRef>
          <a:effectRef idx="0">
            <a:schemeClr val="accent1"/>
          </a:effectRef>
          <a:fontRef idx="minor">
            <a:schemeClr val="tx1"/>
          </a:fontRef>
        </p:style>
      </p:cxnSp>
      <p:sp>
        <p:nvSpPr>
          <p:cNvPr id="4110" name="Oval 4109"/>
          <p:cNvSpPr/>
          <p:nvPr/>
        </p:nvSpPr>
        <p:spPr>
          <a:xfrm>
            <a:off x="406024" y="3662633"/>
            <a:ext cx="226450" cy="221481"/>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t>1</a:t>
            </a:r>
          </a:p>
        </p:txBody>
      </p:sp>
      <p:sp>
        <p:nvSpPr>
          <p:cNvPr id="50" name="Oval 49"/>
          <p:cNvSpPr/>
          <p:nvPr/>
        </p:nvSpPr>
        <p:spPr>
          <a:xfrm>
            <a:off x="3092991" y="3662632"/>
            <a:ext cx="226450" cy="221481"/>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t>2</a:t>
            </a:r>
          </a:p>
        </p:txBody>
      </p:sp>
      <p:sp>
        <p:nvSpPr>
          <p:cNvPr id="51" name="Oval 50"/>
          <p:cNvSpPr/>
          <p:nvPr/>
        </p:nvSpPr>
        <p:spPr>
          <a:xfrm>
            <a:off x="4982101" y="4305654"/>
            <a:ext cx="226450" cy="221481"/>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t>3</a:t>
            </a:r>
          </a:p>
        </p:txBody>
      </p:sp>
      <p:sp>
        <p:nvSpPr>
          <p:cNvPr id="4111" name="Rounded Rectangle 4110"/>
          <p:cNvSpPr/>
          <p:nvPr/>
        </p:nvSpPr>
        <p:spPr>
          <a:xfrm>
            <a:off x="178028" y="4744090"/>
            <a:ext cx="2696310" cy="445477"/>
          </a:xfrm>
          <a:prstGeom prst="round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rPr>
              <a:t>IRIS®/ SMART-FILL INTEGRATION WITH T600/T600e</a:t>
            </a:r>
          </a:p>
        </p:txBody>
      </p:sp>
      <p:sp>
        <p:nvSpPr>
          <p:cNvPr id="30" name="Slide Number Placeholder 5"/>
          <p:cNvSpPr txBox="1">
            <a:spLocks/>
          </p:cNvSpPr>
          <p:nvPr/>
        </p:nvSpPr>
        <p:spPr>
          <a:xfrm>
            <a:off x="3508639" y="6573788"/>
            <a:ext cx="2133600" cy="288925"/>
          </a:xfrm>
          <a:prstGeom prst="rect">
            <a:avLst/>
          </a:prstGeom>
          <a:ln>
            <a:noFill/>
          </a:ln>
        </p:spPr>
        <p:txBody>
          <a:bodyPr vert="horz" wrap="square" lIns="91440" tIns="45720" rIns="91440" bIns="45720" numCol="1" anchor="ctr" anchorCtr="0" compatLnSpc="1">
            <a:prstTxWarp prst="textNoShape">
              <a:avLst/>
            </a:prstTxWarp>
          </a:bodyPr>
          <a:lstStyle>
            <a:defPPr>
              <a:defRPr lang="en-US"/>
            </a:defPPr>
            <a:lvl1pPr algn="r" rtl="0" eaLnBrk="1" fontAlgn="base" hangingPunct="1">
              <a:spcBef>
                <a:spcPct val="0"/>
              </a:spcBef>
              <a:spcAft>
                <a:spcPct val="0"/>
              </a:spcAft>
              <a:defRPr sz="700" kern="1200">
                <a:solidFill>
                  <a:srgbClr val="898989"/>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lgn="ctr">
              <a:defRPr/>
            </a:pPr>
            <a:r>
              <a:rPr lang="en-US" altLang="en-US" sz="900" b="1" dirty="0">
                <a:solidFill>
                  <a:srgbClr val="FF0000"/>
                </a:solidFill>
              </a:rPr>
              <a:t>Confidential. Do not distribute.</a:t>
            </a:r>
          </a:p>
        </p:txBody>
      </p:sp>
      <p:sp>
        <p:nvSpPr>
          <p:cNvPr id="12" name="Slide Number Placeholder 11"/>
          <p:cNvSpPr>
            <a:spLocks noGrp="1"/>
          </p:cNvSpPr>
          <p:nvPr>
            <p:ph type="sldNum" sz="quarter" idx="12"/>
          </p:nvPr>
        </p:nvSpPr>
        <p:spPr/>
        <p:txBody>
          <a:bodyPr/>
          <a:lstStyle/>
          <a:p>
            <a:pPr>
              <a:defRPr/>
            </a:pPr>
            <a:fld id="{B1A9683B-B112-4496-A737-3130FD58388C}" type="slidenum">
              <a:rPr lang="en-US" altLang="en-US" smtClean="0"/>
              <a:pPr>
                <a:defRPr/>
              </a:pPr>
              <a:t>30</a:t>
            </a:fld>
            <a:endParaRPr lang="en-US" altLang="en-US" dirty="0"/>
          </a:p>
        </p:txBody>
      </p:sp>
      <p:pic>
        <p:nvPicPr>
          <p:cNvPr id="32" name="Picture 31"/>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a:off x="991312" y="5323688"/>
            <a:ext cx="1018593" cy="834124"/>
          </a:xfrm>
          <a:prstGeom prst="rect">
            <a:avLst/>
          </a:prstGeom>
        </p:spPr>
      </p:pic>
      <p:sp>
        <p:nvSpPr>
          <p:cNvPr id="9" name="TextBox 8"/>
          <p:cNvSpPr txBox="1"/>
          <p:nvPr/>
        </p:nvSpPr>
        <p:spPr>
          <a:xfrm>
            <a:off x="141403" y="1597025"/>
            <a:ext cx="8905114" cy="523220"/>
          </a:xfrm>
          <a:prstGeom prst="rect">
            <a:avLst/>
          </a:prstGeom>
          <a:noFill/>
          <a:ln>
            <a:solidFill>
              <a:schemeClr val="tx1">
                <a:lumMod val="50000"/>
                <a:lumOff val="50000"/>
              </a:schemeClr>
            </a:solidFill>
          </a:ln>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1" dirty="0">
                <a:ln w="0"/>
                <a:latin typeface="Calibri"/>
              </a:rPr>
              <a:t>IRIS: I</a:t>
            </a:r>
            <a:r>
              <a:rPr lang="en-US" sz="1400" dirty="0">
                <a:ln w="0"/>
                <a:latin typeface="Calibri"/>
              </a:rPr>
              <a:t>ntelligent </a:t>
            </a:r>
            <a:r>
              <a:rPr lang="en-US" sz="1400" b="1" dirty="0">
                <a:ln w="0"/>
                <a:latin typeface="Calibri"/>
              </a:rPr>
              <a:t>R</a:t>
            </a:r>
            <a:r>
              <a:rPr lang="en-US" sz="1400" dirty="0">
                <a:ln w="0"/>
                <a:latin typeface="Calibri"/>
              </a:rPr>
              <a:t>emote </a:t>
            </a:r>
            <a:r>
              <a:rPr lang="en-US" sz="1400" b="1" dirty="0">
                <a:ln w="0"/>
                <a:latin typeface="Calibri"/>
              </a:rPr>
              <a:t>I</a:t>
            </a:r>
            <a:r>
              <a:rPr lang="en-US" sz="1400" dirty="0">
                <a:ln w="0"/>
                <a:latin typeface="Calibri"/>
              </a:rPr>
              <a:t>nformation </a:t>
            </a:r>
            <a:r>
              <a:rPr lang="en-US" sz="1400" b="1" dirty="0">
                <a:ln w="0"/>
                <a:latin typeface="Calibri"/>
              </a:rPr>
              <a:t>S</a:t>
            </a:r>
            <a:r>
              <a:rPr lang="en-US" sz="1400" dirty="0">
                <a:ln w="0"/>
                <a:latin typeface="Calibri"/>
              </a:rPr>
              <a:t>ystem. Technology used to transmit data through the cellular network in order to provide customers with key performance indicators &amp; data related to managing their fleet(s). </a:t>
            </a:r>
            <a:endParaRPr kumimoji="0" lang="en-US" sz="1400" i="0" u="none" strike="noStrike" kern="1200" cap="none" spc="0" normalizeH="0" baseline="0" noProof="0" dirty="0">
              <a:ln w="0"/>
              <a:uLnTx/>
              <a:uFillTx/>
              <a:latin typeface="Calibri"/>
            </a:endParaRPr>
          </a:p>
        </p:txBody>
      </p:sp>
      <p:sp>
        <p:nvSpPr>
          <p:cNvPr id="34" name="Date Placeholder 3"/>
          <p:cNvSpPr>
            <a:spLocks noGrp="1"/>
          </p:cNvSpPr>
          <p:nvPr>
            <p:ph type="dt" sz="half" idx="10"/>
          </p:nvPr>
        </p:nvSpPr>
        <p:spPr>
          <a:xfrm>
            <a:off x="80128" y="6572381"/>
            <a:ext cx="2133600" cy="288925"/>
          </a:xfrm>
        </p:spPr>
        <p:txBody>
          <a:bodyPr/>
          <a:lstStyle/>
          <a:p>
            <a:pPr>
              <a:defRPr/>
            </a:pPr>
            <a:r>
              <a:rPr lang="en-US" dirty="0"/>
              <a:t>©2018  The Tennant Company  Rev. Feb 2018</a:t>
            </a:r>
          </a:p>
        </p:txBody>
      </p:sp>
    </p:spTree>
    <p:extLst>
      <p:ext uri="{BB962C8B-B14F-4D97-AF65-F5344CB8AC3E}">
        <p14:creationId xmlns:p14="http://schemas.microsoft.com/office/powerpoint/2010/main" val="127492493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Title 1"/>
          <p:cNvSpPr>
            <a:spLocks noGrp="1"/>
          </p:cNvSpPr>
          <p:nvPr>
            <p:ph type="title"/>
          </p:nvPr>
        </p:nvSpPr>
        <p:spPr>
          <a:xfrm>
            <a:off x="457200" y="911225"/>
            <a:ext cx="8229600" cy="685800"/>
          </a:xfrm>
        </p:spPr>
        <p:txBody>
          <a:bodyPr>
            <a:normAutofit/>
          </a:bodyPr>
          <a:lstStyle/>
          <a:p>
            <a:pPr eaLnBrk="1" hangingPunct="1"/>
            <a:r>
              <a:rPr lang="en-US" altLang="en-US" dirty="0"/>
              <a:t>Selling Smart-Fill and IRIS Asset Manager Together</a:t>
            </a:r>
          </a:p>
        </p:txBody>
      </p:sp>
      <p:pic>
        <p:nvPicPr>
          <p:cNvPr id="2" name="Picture 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889731" y="3094535"/>
            <a:ext cx="3397939" cy="1710296"/>
          </a:xfrm>
          <a:prstGeom prst="rect">
            <a:avLst/>
          </a:prstGeom>
        </p:spPr>
      </p:pic>
      <p:sp>
        <p:nvSpPr>
          <p:cNvPr id="9" name="TextBox 8"/>
          <p:cNvSpPr txBox="1"/>
          <p:nvPr/>
        </p:nvSpPr>
        <p:spPr>
          <a:xfrm>
            <a:off x="89556" y="1627647"/>
            <a:ext cx="9054444" cy="892552"/>
          </a:xfrm>
          <a:prstGeom prst="rect">
            <a:avLst/>
          </a:prstGeom>
          <a:noFill/>
        </p:spPr>
        <p:txBody>
          <a:bodyPr wrap="square" rtlCol="0">
            <a:spAutoFit/>
          </a:bodyPr>
          <a:lstStyle/>
          <a:p>
            <a:pPr algn="ctr"/>
            <a:r>
              <a:rPr lang="en-US" sz="2800" b="1" i="1" dirty="0"/>
              <a:t>‘ARE YOUR BATTERY REPLACEMENT COSTS HIGH?’ </a:t>
            </a:r>
          </a:p>
          <a:p>
            <a:pPr algn="ctr"/>
            <a:r>
              <a:rPr lang="en-US" sz="2400" dirty="0"/>
              <a:t>If so, do they know why?</a:t>
            </a:r>
            <a:endParaRPr lang="en-US" sz="2400" i="1" dirty="0"/>
          </a:p>
        </p:txBody>
      </p:sp>
      <p:sp>
        <p:nvSpPr>
          <p:cNvPr id="13" name="Left Brace 12"/>
          <p:cNvSpPr/>
          <p:nvPr/>
        </p:nvSpPr>
        <p:spPr>
          <a:xfrm rot="16200000">
            <a:off x="4371833" y="3403833"/>
            <a:ext cx="552660" cy="3008131"/>
          </a:xfrm>
          <a:prstGeom prst="leftBrace">
            <a:avLst/>
          </a:prstGeom>
          <a:ln w="57150">
            <a:solidFill>
              <a:srgbClr val="009AC7"/>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rgbClr val="009AC7"/>
              </a:solidFill>
            </a:endParaRPr>
          </a:p>
        </p:txBody>
      </p:sp>
      <p:sp>
        <p:nvSpPr>
          <p:cNvPr id="18" name="TextBox 17"/>
          <p:cNvSpPr txBox="1"/>
          <p:nvPr/>
        </p:nvSpPr>
        <p:spPr>
          <a:xfrm>
            <a:off x="352319" y="5335971"/>
            <a:ext cx="8700613" cy="1200329"/>
          </a:xfrm>
          <a:prstGeom prst="rect">
            <a:avLst/>
          </a:prstGeom>
          <a:noFill/>
        </p:spPr>
        <p:txBody>
          <a:bodyPr wrap="square" rtlCol="0">
            <a:spAutoFit/>
          </a:bodyPr>
          <a:lstStyle/>
          <a:p>
            <a:pPr algn="ctr"/>
            <a:r>
              <a:rPr lang="en-US" sz="1600" b="1" u="sng" dirty="0"/>
              <a:t>THE ULTIMATE LINE OF DEFENSE FOR MAXIMIZING BATTERY PERFORMANCE: </a:t>
            </a:r>
          </a:p>
          <a:p>
            <a:pPr marL="168275" indent="-168275">
              <a:buFont typeface="Arial" panose="020B0604020202020204" pitchFamily="34" charset="0"/>
              <a:buChar char="•"/>
            </a:pPr>
            <a:r>
              <a:rPr lang="en-US" sz="1400" dirty="0"/>
              <a:t>Although it’s difficult to ultimately know the exact reasons why a customers’ battery replacement may be high, it is well known that both dry batteries and improper charging can contribute to lower serviceable life more quickly </a:t>
            </a:r>
          </a:p>
          <a:p>
            <a:pPr marL="168275" indent="-168275">
              <a:buFont typeface="Arial" panose="020B0604020202020204" pitchFamily="34" charset="0"/>
              <a:buChar char="•"/>
            </a:pPr>
            <a:r>
              <a:rPr lang="en-US" sz="1400" dirty="0"/>
              <a:t>Smart-Fill combined with IRIS® integration allows customers to receive timely alerts to properly manage their total battery maintenance program – ensuring the distilled water tank is filled and proper charging takes place</a:t>
            </a:r>
          </a:p>
        </p:txBody>
      </p:sp>
      <p:sp>
        <p:nvSpPr>
          <p:cNvPr id="19" name="Right Arrow 18"/>
          <p:cNvSpPr/>
          <p:nvPr/>
        </p:nvSpPr>
        <p:spPr>
          <a:xfrm>
            <a:off x="268079" y="2614453"/>
            <a:ext cx="2201934" cy="613682"/>
          </a:xfrm>
          <a:prstGeom prst="rightArrow">
            <a:avLst/>
          </a:prstGeom>
          <a:solidFill>
            <a:srgbClr val="009AC7"/>
          </a:solidFill>
          <a:ln>
            <a:solidFill>
              <a:srgbClr val="009AC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Battery Charging Issues?</a:t>
            </a:r>
          </a:p>
        </p:txBody>
      </p:sp>
      <p:sp>
        <p:nvSpPr>
          <p:cNvPr id="21" name="Left Arrow 20"/>
          <p:cNvSpPr/>
          <p:nvPr/>
        </p:nvSpPr>
        <p:spPr>
          <a:xfrm>
            <a:off x="6645931" y="2593095"/>
            <a:ext cx="2254846" cy="622185"/>
          </a:xfrm>
          <a:prstGeom prst="leftArrow">
            <a:avLst/>
          </a:prstGeom>
          <a:solidFill>
            <a:srgbClr val="009AC7"/>
          </a:solidFill>
          <a:ln>
            <a:solidFill>
              <a:srgbClr val="009AC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Battery Watering Issues?</a:t>
            </a:r>
          </a:p>
        </p:txBody>
      </p:sp>
      <p:sp>
        <p:nvSpPr>
          <p:cNvPr id="23" name="TextBox 22"/>
          <p:cNvSpPr txBox="1"/>
          <p:nvPr/>
        </p:nvSpPr>
        <p:spPr>
          <a:xfrm>
            <a:off x="210343" y="3362033"/>
            <a:ext cx="2380457" cy="1631216"/>
          </a:xfrm>
          <a:prstGeom prst="rect">
            <a:avLst/>
          </a:prstGeom>
          <a:noFill/>
        </p:spPr>
        <p:txBody>
          <a:bodyPr wrap="square" rtlCol="0">
            <a:spAutoFit/>
          </a:bodyPr>
          <a:lstStyle/>
          <a:p>
            <a:pPr algn="ctr"/>
            <a:r>
              <a:rPr lang="en-US" sz="1600" b="1" dirty="0"/>
              <a:t>IRIS® </a:t>
            </a:r>
          </a:p>
          <a:p>
            <a:pPr marL="168275" indent="-168275">
              <a:buFont typeface="Arial" panose="020B0604020202020204" pitchFamily="34" charset="0"/>
              <a:buChar char="•"/>
            </a:pPr>
            <a:r>
              <a:rPr lang="en-US" sz="1400" dirty="0"/>
              <a:t>See battery charging behavior and machine usage by time of day </a:t>
            </a:r>
          </a:p>
          <a:p>
            <a:pPr marL="168275" indent="-168275">
              <a:buFont typeface="Arial" panose="020B0604020202020204" pitchFamily="34" charset="0"/>
              <a:buChar char="•"/>
            </a:pPr>
            <a:r>
              <a:rPr lang="en-US" sz="1400" dirty="0"/>
              <a:t>Critical alerts: no charge, opportunity charging, add water to Smart-Fill tank</a:t>
            </a:r>
          </a:p>
        </p:txBody>
      </p:sp>
      <p:sp>
        <p:nvSpPr>
          <p:cNvPr id="26" name="TextBox 25"/>
          <p:cNvSpPr txBox="1"/>
          <p:nvPr/>
        </p:nvSpPr>
        <p:spPr>
          <a:xfrm>
            <a:off x="6423111" y="3362033"/>
            <a:ext cx="2720889" cy="1446550"/>
          </a:xfrm>
          <a:prstGeom prst="rect">
            <a:avLst/>
          </a:prstGeom>
          <a:noFill/>
        </p:spPr>
        <p:txBody>
          <a:bodyPr wrap="square" rtlCol="0">
            <a:spAutoFit/>
          </a:bodyPr>
          <a:lstStyle/>
          <a:p>
            <a:pPr algn="ctr"/>
            <a:r>
              <a:rPr lang="en-US" sz="1600" b="1" dirty="0"/>
              <a:t>Smart-Fill™ Automatic Battery Watering </a:t>
            </a:r>
          </a:p>
          <a:p>
            <a:pPr marL="168275" indent="-168275">
              <a:buFont typeface="Arial" panose="020B0604020202020204" pitchFamily="34" charset="0"/>
              <a:buChar char="•"/>
            </a:pPr>
            <a:r>
              <a:rPr lang="en-US" sz="1400" dirty="0"/>
              <a:t>Smart-Fill automatically waters batteries at optimal time</a:t>
            </a:r>
          </a:p>
          <a:p>
            <a:pPr marL="168275" indent="-168275">
              <a:buFont typeface="Arial" panose="020B0604020202020204" pitchFamily="34" charset="0"/>
              <a:buChar char="•"/>
            </a:pPr>
            <a:r>
              <a:rPr lang="en-US" sz="1400" dirty="0"/>
              <a:t>Prevents machine from being operated on dry batteries </a:t>
            </a:r>
          </a:p>
        </p:txBody>
      </p:sp>
      <p:sp>
        <p:nvSpPr>
          <p:cNvPr id="3" name="Down Arrow Callout 2"/>
          <p:cNvSpPr/>
          <p:nvPr/>
        </p:nvSpPr>
        <p:spPr>
          <a:xfrm>
            <a:off x="3538141" y="2721342"/>
            <a:ext cx="2157273" cy="480742"/>
          </a:xfrm>
          <a:prstGeom prst="downArrowCallout">
            <a:avLst>
              <a:gd name="adj1" fmla="val 28512"/>
              <a:gd name="adj2" fmla="val 30267"/>
              <a:gd name="adj3" fmla="val 25000"/>
              <a:gd name="adj4" fmla="val 64977"/>
            </a:avLst>
          </a:prstGeom>
          <a:solidFill>
            <a:srgbClr val="009AC7"/>
          </a:solidFill>
          <a:ln>
            <a:solidFill>
              <a:srgbClr val="009AC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t>If both are issues…</a:t>
            </a:r>
          </a:p>
        </p:txBody>
      </p:sp>
      <p:sp>
        <p:nvSpPr>
          <p:cNvPr id="16" name="Slide Number Placeholder 5"/>
          <p:cNvSpPr txBox="1">
            <a:spLocks/>
          </p:cNvSpPr>
          <p:nvPr/>
        </p:nvSpPr>
        <p:spPr>
          <a:xfrm>
            <a:off x="3508639" y="6573788"/>
            <a:ext cx="2133600" cy="288925"/>
          </a:xfrm>
          <a:prstGeom prst="rect">
            <a:avLst/>
          </a:prstGeom>
          <a:ln>
            <a:noFill/>
          </a:ln>
        </p:spPr>
        <p:txBody>
          <a:bodyPr vert="horz" wrap="square" lIns="91440" tIns="45720" rIns="91440" bIns="45720" numCol="1" anchor="ctr" anchorCtr="0" compatLnSpc="1">
            <a:prstTxWarp prst="textNoShape">
              <a:avLst/>
            </a:prstTxWarp>
          </a:bodyPr>
          <a:lstStyle>
            <a:defPPr>
              <a:defRPr lang="en-US"/>
            </a:defPPr>
            <a:lvl1pPr algn="r" rtl="0" eaLnBrk="1" fontAlgn="base" hangingPunct="1">
              <a:spcBef>
                <a:spcPct val="0"/>
              </a:spcBef>
              <a:spcAft>
                <a:spcPct val="0"/>
              </a:spcAft>
              <a:defRPr sz="700" kern="1200">
                <a:solidFill>
                  <a:srgbClr val="898989"/>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lgn="ctr">
              <a:defRPr/>
            </a:pPr>
            <a:r>
              <a:rPr lang="en-US" altLang="en-US" sz="900" b="1" dirty="0">
                <a:solidFill>
                  <a:srgbClr val="FF0000"/>
                </a:solidFill>
              </a:rPr>
              <a:t>Confidential. Do not distribute.</a:t>
            </a:r>
          </a:p>
        </p:txBody>
      </p:sp>
      <p:sp>
        <p:nvSpPr>
          <p:cNvPr id="7" name="Slide Number Placeholder 6"/>
          <p:cNvSpPr>
            <a:spLocks noGrp="1"/>
          </p:cNvSpPr>
          <p:nvPr>
            <p:ph type="sldNum" sz="quarter" idx="12"/>
          </p:nvPr>
        </p:nvSpPr>
        <p:spPr/>
        <p:txBody>
          <a:bodyPr/>
          <a:lstStyle/>
          <a:p>
            <a:pPr>
              <a:defRPr/>
            </a:pPr>
            <a:fld id="{B1A9683B-B112-4496-A737-3130FD58388C}" type="slidenum">
              <a:rPr lang="en-US" altLang="en-US" smtClean="0"/>
              <a:pPr>
                <a:defRPr/>
              </a:pPr>
              <a:t>31</a:t>
            </a:fld>
            <a:endParaRPr lang="en-US" altLang="en-US" dirty="0"/>
          </a:p>
        </p:txBody>
      </p:sp>
      <p:sp>
        <p:nvSpPr>
          <p:cNvPr id="20" name="Date Placeholder 3"/>
          <p:cNvSpPr>
            <a:spLocks noGrp="1"/>
          </p:cNvSpPr>
          <p:nvPr>
            <p:ph type="dt" sz="half" idx="10"/>
          </p:nvPr>
        </p:nvSpPr>
        <p:spPr>
          <a:xfrm>
            <a:off x="80128" y="6572381"/>
            <a:ext cx="2133600" cy="288925"/>
          </a:xfrm>
        </p:spPr>
        <p:txBody>
          <a:bodyPr/>
          <a:lstStyle/>
          <a:p>
            <a:pPr>
              <a:defRPr/>
            </a:pPr>
            <a:r>
              <a:rPr lang="en-US" dirty="0"/>
              <a:t>©2018  The Tennant Company  Rev. Feb 2018</a:t>
            </a:r>
          </a:p>
        </p:txBody>
      </p:sp>
      <p:sp>
        <p:nvSpPr>
          <p:cNvPr id="4" name="Rectangle 3"/>
          <p:cNvSpPr/>
          <p:nvPr/>
        </p:nvSpPr>
        <p:spPr>
          <a:xfrm>
            <a:off x="3827206" y="4425229"/>
            <a:ext cx="1644446" cy="3138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Picture 21"/>
          <p:cNvPicPr>
            <a:picLocks noChangeAspect="1"/>
          </p:cNvPicPr>
          <p:nvPr/>
        </p:nvPicPr>
        <p:blipFill rotWithShape="1">
          <a:blip r:embed="rId4" cstate="print">
            <a:extLst>
              <a:ext uri="{28A0092B-C50C-407E-A947-70E740481C1C}">
                <a14:useLocalDpi xmlns:a14="http://schemas.microsoft.com/office/drawing/2010/main" val="0"/>
              </a:ext>
            </a:extLst>
          </a:blip>
          <a:srcRect l="16145" r="16020" b="-12375"/>
          <a:stretch/>
        </p:blipFill>
        <p:spPr>
          <a:xfrm>
            <a:off x="4011546" y="3311984"/>
            <a:ext cx="1210461" cy="1336829"/>
          </a:xfrm>
          <a:prstGeom prst="rect">
            <a:avLst/>
          </a:prstGeom>
        </p:spPr>
      </p:pic>
    </p:spTree>
    <p:extLst>
      <p:ext uri="{BB962C8B-B14F-4D97-AF65-F5344CB8AC3E}">
        <p14:creationId xmlns:p14="http://schemas.microsoft.com/office/powerpoint/2010/main" val="313900689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81332" y="3828886"/>
            <a:ext cx="1943262" cy="1143095"/>
          </a:xfrm>
          <a:prstGeom prst="rect">
            <a:avLst/>
          </a:prstGeom>
        </p:spPr>
      </p:pic>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582515" y="5282112"/>
            <a:ext cx="2185622" cy="1092811"/>
          </a:xfrm>
          <a:prstGeom prst="rect">
            <a:avLst/>
          </a:prstGeom>
        </p:spPr>
      </p:pic>
      <p:sp>
        <p:nvSpPr>
          <p:cNvPr id="4099" name="Title 1"/>
          <p:cNvSpPr>
            <a:spLocks noGrp="1"/>
          </p:cNvSpPr>
          <p:nvPr>
            <p:ph type="title"/>
          </p:nvPr>
        </p:nvSpPr>
        <p:spPr>
          <a:xfrm>
            <a:off x="457200" y="911225"/>
            <a:ext cx="8229600" cy="685800"/>
          </a:xfrm>
        </p:spPr>
        <p:txBody>
          <a:bodyPr/>
          <a:lstStyle/>
          <a:p>
            <a:pPr eaLnBrk="1" hangingPunct="1"/>
            <a:r>
              <a:rPr lang="en-US" altLang="en-US" dirty="0"/>
              <a:t>T600/T600e Stone Care, Brushes, Pads, Squeegees</a:t>
            </a:r>
          </a:p>
        </p:txBody>
      </p:sp>
      <p:sp>
        <p:nvSpPr>
          <p:cNvPr id="4100" name="Content Placeholder 2"/>
          <p:cNvSpPr>
            <a:spLocks noGrp="1"/>
          </p:cNvSpPr>
          <p:nvPr>
            <p:ph idx="1"/>
          </p:nvPr>
        </p:nvSpPr>
        <p:spPr>
          <a:xfrm>
            <a:off x="246518" y="1597025"/>
            <a:ext cx="6192526" cy="4883063"/>
          </a:xfrm>
        </p:spPr>
        <p:txBody>
          <a:bodyPr>
            <a:normAutofit lnSpcReduction="10000"/>
          </a:bodyPr>
          <a:lstStyle/>
          <a:p>
            <a:pPr marL="168275" indent="-168275">
              <a:spcAft>
                <a:spcPts val="0"/>
              </a:spcAft>
              <a:buClr>
                <a:srgbClr val="009AC7"/>
              </a:buClr>
              <a:buFont typeface="Wingdings" panose="05000000000000000000" pitchFamily="2" charset="2"/>
              <a:buChar char="§"/>
            </a:pPr>
            <a:r>
              <a:rPr lang="en-US" dirty="0"/>
              <a:t>Stone Care Solutions – Diamabrush</a:t>
            </a:r>
            <a:r>
              <a:rPr lang="en-US" sz="1200" dirty="0"/>
              <a:t>™</a:t>
            </a:r>
          </a:p>
          <a:p>
            <a:pPr marL="514350" lvl="1" indent="-173038">
              <a:spcAft>
                <a:spcPts val="0"/>
              </a:spcAft>
              <a:buClr>
                <a:srgbClr val="009AC7"/>
              </a:buClr>
              <a:buFont typeface="Wingdings" panose="05000000000000000000" pitchFamily="2" charset="2"/>
              <a:buChar char="§"/>
            </a:pPr>
            <a:r>
              <a:rPr lang="en-US" sz="1100" dirty="0"/>
              <a:t>A </a:t>
            </a:r>
            <a:r>
              <a:rPr lang="en-US" sz="1100" b="1" dirty="0"/>
              <a:t>chemical-free polishing system</a:t>
            </a:r>
            <a:r>
              <a:rPr lang="en-US" sz="1100" dirty="0"/>
              <a:t> that is used with standard cleaning equipment and water that generates no dust</a:t>
            </a:r>
          </a:p>
          <a:p>
            <a:pPr marL="514350" lvl="1" indent="-173038">
              <a:spcAft>
                <a:spcPts val="0"/>
              </a:spcAft>
              <a:buClr>
                <a:srgbClr val="009AC7"/>
              </a:buClr>
              <a:buFont typeface="Wingdings" panose="05000000000000000000" pitchFamily="2" charset="2"/>
              <a:buChar char="§"/>
            </a:pPr>
            <a:r>
              <a:rPr lang="en-US" sz="1100" dirty="0"/>
              <a:t>Full range of tools can be used on </a:t>
            </a:r>
            <a:r>
              <a:rPr lang="en-US" sz="1100" b="1" dirty="0"/>
              <a:t>Concrete or Terrazzo</a:t>
            </a:r>
          </a:p>
          <a:p>
            <a:pPr marL="514350" lvl="1" indent="-173038">
              <a:spcAft>
                <a:spcPts val="0"/>
              </a:spcAft>
              <a:buClr>
                <a:srgbClr val="009AC7"/>
              </a:buClr>
              <a:buFont typeface="Wingdings" panose="05000000000000000000" pitchFamily="2" charset="2"/>
              <a:buChar char="§"/>
            </a:pPr>
            <a:r>
              <a:rPr lang="en-US" sz="1100" dirty="0"/>
              <a:t>25 grit concrete prep tools all the way to 1,000 (red) and 2,000 (tan</a:t>
            </a:r>
            <a:r>
              <a:rPr lang="en-US" sz="1100" b="1" dirty="0"/>
              <a:t>) grit tools – </a:t>
            </a:r>
            <a:endParaRPr lang="en-US" sz="1100" b="1" dirty="0">
              <a:solidFill>
                <a:srgbClr val="FF0000"/>
              </a:solidFill>
            </a:endParaRPr>
          </a:p>
          <a:p>
            <a:pPr marL="514350" lvl="1" indent="-173038">
              <a:spcAft>
                <a:spcPts val="0"/>
              </a:spcAft>
              <a:buClr>
                <a:srgbClr val="009AC7"/>
              </a:buClr>
              <a:buFont typeface="Wingdings" panose="05000000000000000000" pitchFamily="2" charset="2"/>
              <a:buChar char="§"/>
            </a:pPr>
            <a:r>
              <a:rPr lang="en-US" sz="1100" dirty="0"/>
              <a:t>Replacement tools are available as well</a:t>
            </a:r>
          </a:p>
          <a:p>
            <a:pPr marL="514350" lvl="1" indent="-173038">
              <a:spcAft>
                <a:spcPts val="0"/>
              </a:spcAft>
              <a:buClr>
                <a:srgbClr val="009AC7"/>
              </a:buClr>
              <a:buFont typeface="Wingdings" panose="05000000000000000000" pitchFamily="2" charset="2"/>
              <a:buChar char="§"/>
            </a:pPr>
            <a:r>
              <a:rPr lang="en-US" sz="1100" dirty="0"/>
              <a:t>Routinely clean with the </a:t>
            </a:r>
            <a:r>
              <a:rPr lang="en-US" sz="1100" b="1" dirty="0"/>
              <a:t>maintenance</a:t>
            </a:r>
            <a:r>
              <a:rPr lang="en-US" sz="1100" dirty="0"/>
              <a:t> tools to not only maintain but continually </a:t>
            </a:r>
            <a:r>
              <a:rPr lang="en-US" sz="1100" b="1" dirty="0"/>
              <a:t>improve</a:t>
            </a:r>
            <a:r>
              <a:rPr lang="en-US" sz="1100" dirty="0"/>
              <a:t> the floor’s appearance</a:t>
            </a:r>
          </a:p>
          <a:p>
            <a:pPr marL="514350" lvl="1" indent="-173038">
              <a:spcAft>
                <a:spcPts val="0"/>
              </a:spcAft>
              <a:buClr>
                <a:srgbClr val="009AC7"/>
              </a:buClr>
              <a:buFont typeface="Wingdings" panose="05000000000000000000" pitchFamily="2" charset="2"/>
              <a:buChar char="§"/>
            </a:pPr>
            <a:r>
              <a:rPr lang="en-US" sz="1100" dirty="0"/>
              <a:t>Full restorative capabilities</a:t>
            </a:r>
          </a:p>
          <a:p>
            <a:pPr marL="168275" indent="-168275">
              <a:spcAft>
                <a:spcPts val="0"/>
              </a:spcAft>
              <a:buClr>
                <a:srgbClr val="009AC7"/>
              </a:buClr>
              <a:buFont typeface="Wingdings" panose="05000000000000000000" pitchFamily="2" charset="2"/>
              <a:buChar char="§"/>
            </a:pPr>
            <a:r>
              <a:rPr lang="en-US" dirty="0"/>
              <a:t>Brushes</a:t>
            </a:r>
            <a:endParaRPr lang="en-US" sz="2100" dirty="0"/>
          </a:p>
          <a:p>
            <a:pPr marL="514350" lvl="1" indent="-173038">
              <a:spcAft>
                <a:spcPts val="0"/>
              </a:spcAft>
              <a:buClr>
                <a:srgbClr val="009AC7"/>
              </a:buClr>
              <a:buFont typeface="Wingdings" panose="05000000000000000000" pitchFamily="2" charset="2"/>
              <a:buChar char="§"/>
            </a:pPr>
            <a:r>
              <a:rPr lang="en-US" sz="1100" dirty="0"/>
              <a:t>14”,16” and 18” disks &amp; 28” and 32” cylindrical</a:t>
            </a:r>
          </a:p>
          <a:p>
            <a:pPr marL="514350" lvl="1" indent="-173038">
              <a:spcAft>
                <a:spcPts val="0"/>
              </a:spcAft>
              <a:buClr>
                <a:srgbClr val="009AC7"/>
              </a:buClr>
              <a:buFont typeface="Wingdings" panose="05000000000000000000" pitchFamily="2" charset="2"/>
              <a:buChar char="§"/>
            </a:pPr>
            <a:r>
              <a:rPr lang="en-US" sz="1100" dirty="0"/>
              <a:t>Available in: Nylon, Polypropylene, H.D. Polypropylene, Abrasive and Super Abrasive</a:t>
            </a:r>
          </a:p>
          <a:p>
            <a:pPr marL="514350" lvl="1" indent="-173038">
              <a:spcAft>
                <a:spcPts val="0"/>
              </a:spcAft>
              <a:buClr>
                <a:srgbClr val="009AC7"/>
              </a:buClr>
              <a:buFont typeface="Wingdings" panose="05000000000000000000" pitchFamily="2" charset="2"/>
              <a:buChar char="§"/>
            </a:pPr>
            <a:r>
              <a:rPr lang="en-US" sz="1100" b="1" dirty="0" err="1"/>
              <a:t>Insta</a:t>
            </a:r>
            <a:r>
              <a:rPr lang="en-US" sz="1100" b="1" dirty="0"/>
              <a:t>-Fit™ Adapter</a:t>
            </a:r>
            <a:r>
              <a:rPr lang="en-US" sz="1100" dirty="0"/>
              <a:t> – The adapter guides the brush or pad driver onto the machine easily, without requiring the operator to line up the brush or pad drive to the hub.</a:t>
            </a:r>
          </a:p>
          <a:p>
            <a:pPr marL="514350" lvl="1" indent="-173038">
              <a:spcAft>
                <a:spcPts val="0"/>
              </a:spcAft>
              <a:buClr>
                <a:srgbClr val="009AC7"/>
              </a:buClr>
              <a:buFont typeface="Wingdings" panose="05000000000000000000" pitchFamily="2" charset="2"/>
              <a:buChar char="§"/>
            </a:pPr>
            <a:r>
              <a:rPr lang="en-US" sz="1100" b="1" dirty="0"/>
              <a:t>Brush Wear Indicator</a:t>
            </a:r>
            <a:r>
              <a:rPr lang="en-US" sz="1100" dirty="0"/>
              <a:t> - Tennant</a:t>
            </a:r>
            <a:r>
              <a:rPr lang="en-US" sz="1100" i="1" dirty="0"/>
              <a:t>True</a:t>
            </a:r>
            <a:r>
              <a:rPr lang="en-US" sz="1100" dirty="0"/>
              <a:t>® disk brushes include a brush wear indicator that takes the guesswork out of brush replacement to ensure optimal cleaning performance.</a:t>
            </a:r>
          </a:p>
          <a:p>
            <a:pPr marL="168275" indent="-168275">
              <a:spcAft>
                <a:spcPts val="0"/>
              </a:spcAft>
              <a:buClr>
                <a:srgbClr val="009AC7"/>
              </a:buClr>
              <a:buFont typeface="Wingdings" panose="05000000000000000000" pitchFamily="2" charset="2"/>
              <a:buChar char="§"/>
            </a:pPr>
            <a:r>
              <a:rPr lang="en-US" dirty="0"/>
              <a:t>Pads</a:t>
            </a:r>
            <a:endParaRPr lang="en-US" sz="2100" dirty="0"/>
          </a:p>
          <a:p>
            <a:pPr marL="514350" lvl="1" indent="-169863">
              <a:spcAft>
                <a:spcPts val="0"/>
              </a:spcAft>
              <a:buClr>
                <a:srgbClr val="009AC7"/>
              </a:buClr>
              <a:buFont typeface="Wingdings" panose="05000000000000000000" pitchFamily="2" charset="2"/>
              <a:buChar char="§"/>
            </a:pPr>
            <a:r>
              <a:rPr lang="en-US" dirty="0"/>
              <a:t>14” ,16” and 18” disks &amp; 14” x 28” orbital </a:t>
            </a:r>
          </a:p>
          <a:p>
            <a:pPr marL="514350" lvl="1" indent="-169863">
              <a:spcAft>
                <a:spcPts val="0"/>
              </a:spcAft>
              <a:buClr>
                <a:srgbClr val="009AC7"/>
              </a:buClr>
              <a:buFont typeface="Wingdings" panose="05000000000000000000" pitchFamily="2" charset="2"/>
              <a:buChar char="§"/>
            </a:pPr>
            <a:r>
              <a:rPr lang="en-US" dirty="0"/>
              <a:t>White Polishing, </a:t>
            </a:r>
            <a:r>
              <a:rPr lang="en-US" dirty="0">
                <a:solidFill>
                  <a:srgbClr val="FF0000"/>
                </a:solidFill>
              </a:rPr>
              <a:t>Red Cleaning</a:t>
            </a:r>
            <a:r>
              <a:rPr lang="en-US" dirty="0"/>
              <a:t>, </a:t>
            </a:r>
            <a:r>
              <a:rPr lang="en-US" dirty="0">
                <a:solidFill>
                  <a:srgbClr val="0070C0"/>
                </a:solidFill>
              </a:rPr>
              <a:t>Blue Scrubbing</a:t>
            </a:r>
            <a:r>
              <a:rPr lang="en-US" dirty="0"/>
              <a:t>, </a:t>
            </a:r>
            <a:r>
              <a:rPr lang="en-US" dirty="0">
                <a:solidFill>
                  <a:srgbClr val="996633"/>
                </a:solidFill>
              </a:rPr>
              <a:t>Brown Stripping </a:t>
            </a:r>
            <a:r>
              <a:rPr lang="en-US" dirty="0"/>
              <a:t>(disk only), Black Hi-Pro Stripping, </a:t>
            </a:r>
            <a:r>
              <a:rPr lang="en-US" dirty="0">
                <a:solidFill>
                  <a:srgbClr val="A50021"/>
                </a:solidFill>
              </a:rPr>
              <a:t>Maroon Surface Prep</a:t>
            </a:r>
            <a:r>
              <a:rPr lang="en-US" dirty="0"/>
              <a:t>, </a:t>
            </a:r>
            <a:r>
              <a:rPr lang="en-US" dirty="0">
                <a:solidFill>
                  <a:srgbClr val="7030A0"/>
                </a:solidFill>
              </a:rPr>
              <a:t>Purple Diamond Polishing </a:t>
            </a:r>
            <a:r>
              <a:rPr lang="en-US" dirty="0"/>
              <a:t>(disk only), </a:t>
            </a:r>
            <a:r>
              <a:rPr lang="en-US" dirty="0">
                <a:solidFill>
                  <a:srgbClr val="CCCC00"/>
                </a:solidFill>
              </a:rPr>
              <a:t>Sienna Diamond Polishing </a:t>
            </a:r>
            <a:r>
              <a:rPr lang="en-US" dirty="0"/>
              <a:t>(disk only), &amp; </a:t>
            </a:r>
            <a:r>
              <a:rPr lang="en-US" dirty="0">
                <a:solidFill>
                  <a:srgbClr val="00B050"/>
                </a:solidFill>
              </a:rPr>
              <a:t>Green Turf Pad and </a:t>
            </a:r>
            <a:r>
              <a:rPr lang="en-US" dirty="0"/>
              <a:t>Melamine pad (orbital only)</a:t>
            </a:r>
          </a:p>
          <a:p>
            <a:pPr marL="168275" indent="-168275">
              <a:spcAft>
                <a:spcPts val="0"/>
              </a:spcAft>
              <a:buClr>
                <a:srgbClr val="009AC7"/>
              </a:buClr>
              <a:buFont typeface="Wingdings" panose="05000000000000000000" pitchFamily="2" charset="2"/>
              <a:buChar char="§"/>
            </a:pPr>
            <a:r>
              <a:rPr lang="en-US" dirty="0"/>
              <a:t>Squeegees - Linatex</a:t>
            </a:r>
            <a:r>
              <a:rPr lang="en-US" sz="1050" dirty="0"/>
              <a:t>®</a:t>
            </a:r>
            <a:r>
              <a:rPr lang="en-US" dirty="0"/>
              <a:t>, Polyurethane, and Gum Rubber</a:t>
            </a:r>
          </a:p>
        </p:txBody>
      </p:sp>
      <p:pic>
        <p:nvPicPr>
          <p:cNvPr id="11" name="Picture 10"/>
          <p:cNvPicPr>
            <a:picLocks noChangeAspect="1"/>
          </p:cNvPicPr>
          <p:nvPr/>
        </p:nvPicPr>
        <p:blipFill rotWithShape="1">
          <a:blip r:embed="rId5" cstate="screen">
            <a:extLst>
              <a:ext uri="{BEBA8EAE-BF5A-486C-A8C5-ECC9F3942E4B}">
                <a14:imgProps xmlns:a14="http://schemas.microsoft.com/office/drawing/2010/main">
                  <a14:imgLayer r:embed="rId6">
                    <a14:imgEffect>
                      <a14:backgroundRemoval t="0" b="99183" l="68" r="99120"/>
                    </a14:imgEffect>
                  </a14:imgLayer>
                </a14:imgProps>
              </a:ext>
              <a:ext uri="{28A0092B-C50C-407E-A947-70E740481C1C}">
                <a14:useLocalDpi xmlns:a14="http://schemas.microsoft.com/office/drawing/2010/main"/>
              </a:ext>
            </a:extLst>
          </a:blip>
          <a:srcRect/>
          <a:stretch/>
        </p:blipFill>
        <p:spPr>
          <a:xfrm>
            <a:off x="7576289" y="1688942"/>
            <a:ext cx="1411994" cy="994403"/>
          </a:xfrm>
          <a:prstGeom prst="rect">
            <a:avLst/>
          </a:prstGeom>
        </p:spPr>
      </p:pic>
      <p:pic>
        <p:nvPicPr>
          <p:cNvPr id="13" name="Picture 12"/>
          <p:cNvPicPr>
            <a:picLocks noChangeAspect="1"/>
          </p:cNvPicPr>
          <p:nvPr/>
        </p:nvPicPr>
        <p:blipFill rotWithShape="1">
          <a:blip r:embed="rId7" cstate="screen">
            <a:extLst>
              <a:ext uri="{BEBA8EAE-BF5A-486C-A8C5-ECC9F3942E4B}">
                <a14:imgProps xmlns:a14="http://schemas.microsoft.com/office/drawing/2010/main">
                  <a14:imgLayer r:embed="rId8">
                    <a14:imgEffect>
                      <a14:backgroundRemoval t="968" b="99371" l="408" r="99660"/>
                    </a14:imgEffect>
                  </a14:imgLayer>
                </a14:imgProps>
              </a:ext>
              <a:ext uri="{28A0092B-C50C-407E-A947-70E740481C1C}">
                <a14:useLocalDpi xmlns:a14="http://schemas.microsoft.com/office/drawing/2010/main"/>
              </a:ext>
            </a:extLst>
          </a:blip>
          <a:srcRect/>
          <a:stretch/>
        </p:blipFill>
        <p:spPr>
          <a:xfrm>
            <a:off x="6474555" y="2437497"/>
            <a:ext cx="1435465" cy="1007850"/>
          </a:xfrm>
          <a:prstGeom prst="rect">
            <a:avLst/>
          </a:prstGeom>
        </p:spPr>
      </p:pic>
      <p:cxnSp>
        <p:nvCxnSpPr>
          <p:cNvPr id="7" name="Straight Arrow Connector 6"/>
          <p:cNvCxnSpPr/>
          <p:nvPr/>
        </p:nvCxnSpPr>
        <p:spPr>
          <a:xfrm>
            <a:off x="6851282" y="4657852"/>
            <a:ext cx="682010"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flipV="1">
            <a:off x="7791078" y="5942232"/>
            <a:ext cx="955" cy="388985"/>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5" name="Slide Number Placeholder 5"/>
          <p:cNvSpPr txBox="1">
            <a:spLocks/>
          </p:cNvSpPr>
          <p:nvPr/>
        </p:nvSpPr>
        <p:spPr>
          <a:xfrm>
            <a:off x="3508639" y="6573788"/>
            <a:ext cx="2133600" cy="288925"/>
          </a:xfrm>
          <a:prstGeom prst="rect">
            <a:avLst/>
          </a:prstGeom>
          <a:ln>
            <a:noFill/>
          </a:ln>
        </p:spPr>
        <p:txBody>
          <a:bodyPr vert="horz" wrap="square" lIns="91440" tIns="45720" rIns="91440" bIns="45720" numCol="1" anchor="ctr" anchorCtr="0" compatLnSpc="1">
            <a:prstTxWarp prst="textNoShape">
              <a:avLst/>
            </a:prstTxWarp>
          </a:bodyPr>
          <a:lstStyle>
            <a:defPPr>
              <a:defRPr lang="en-US"/>
            </a:defPPr>
            <a:lvl1pPr algn="r" rtl="0" eaLnBrk="1" fontAlgn="base" hangingPunct="1">
              <a:spcBef>
                <a:spcPct val="0"/>
              </a:spcBef>
              <a:spcAft>
                <a:spcPct val="0"/>
              </a:spcAft>
              <a:defRPr sz="700" kern="1200">
                <a:solidFill>
                  <a:srgbClr val="898989"/>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lgn="ctr">
              <a:defRPr/>
            </a:pPr>
            <a:r>
              <a:rPr lang="en-US" altLang="en-US" sz="900" b="1" dirty="0">
                <a:solidFill>
                  <a:srgbClr val="FF0000"/>
                </a:solidFill>
              </a:rPr>
              <a:t>Confidential. Do not distribute.</a:t>
            </a:r>
          </a:p>
        </p:txBody>
      </p:sp>
      <p:sp>
        <p:nvSpPr>
          <p:cNvPr id="8" name="Slide Number Placeholder 7"/>
          <p:cNvSpPr>
            <a:spLocks noGrp="1"/>
          </p:cNvSpPr>
          <p:nvPr>
            <p:ph type="sldNum" sz="quarter" idx="12"/>
          </p:nvPr>
        </p:nvSpPr>
        <p:spPr/>
        <p:txBody>
          <a:bodyPr/>
          <a:lstStyle/>
          <a:p>
            <a:pPr>
              <a:defRPr/>
            </a:pPr>
            <a:fld id="{B1A9683B-B112-4496-A737-3130FD58388C}" type="slidenum">
              <a:rPr lang="en-US" altLang="en-US" smtClean="0"/>
              <a:pPr>
                <a:defRPr/>
              </a:pPr>
              <a:t>32</a:t>
            </a:fld>
            <a:endParaRPr lang="en-US" altLang="en-US" dirty="0"/>
          </a:p>
        </p:txBody>
      </p:sp>
      <p:sp>
        <p:nvSpPr>
          <p:cNvPr id="17" name="Date Placeholder 3"/>
          <p:cNvSpPr>
            <a:spLocks noGrp="1"/>
          </p:cNvSpPr>
          <p:nvPr>
            <p:ph type="dt" sz="half" idx="10"/>
          </p:nvPr>
        </p:nvSpPr>
        <p:spPr>
          <a:xfrm>
            <a:off x="80128" y="6572381"/>
            <a:ext cx="2133600" cy="288925"/>
          </a:xfrm>
        </p:spPr>
        <p:txBody>
          <a:bodyPr/>
          <a:lstStyle/>
          <a:p>
            <a:pPr>
              <a:defRPr/>
            </a:pPr>
            <a:r>
              <a:rPr lang="en-US" dirty="0"/>
              <a:t>©2018  The Tennant Company  Rev. Feb 2018</a:t>
            </a:r>
          </a:p>
        </p:txBody>
      </p:sp>
    </p:spTree>
    <p:extLst>
      <p:ext uri="{BB962C8B-B14F-4D97-AF65-F5344CB8AC3E}">
        <p14:creationId xmlns:p14="http://schemas.microsoft.com/office/powerpoint/2010/main" val="223122917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Title 1"/>
          <p:cNvSpPr>
            <a:spLocks noGrp="1"/>
          </p:cNvSpPr>
          <p:nvPr>
            <p:ph type="title"/>
          </p:nvPr>
        </p:nvSpPr>
        <p:spPr>
          <a:xfrm>
            <a:off x="457199" y="911225"/>
            <a:ext cx="8466667" cy="685800"/>
          </a:xfrm>
        </p:spPr>
        <p:txBody>
          <a:bodyPr>
            <a:normAutofit/>
          </a:bodyPr>
          <a:lstStyle/>
          <a:p>
            <a:pPr eaLnBrk="1" hangingPunct="1"/>
            <a:r>
              <a:rPr lang="en-US" altLang="en-US" dirty="0"/>
              <a:t>T600/T600e Sales Tools and Locations</a:t>
            </a:r>
          </a:p>
        </p:txBody>
      </p:sp>
      <p:sp>
        <p:nvSpPr>
          <p:cNvPr id="6" name="Slide Number Placeholder 5"/>
          <p:cNvSpPr txBox="1">
            <a:spLocks/>
          </p:cNvSpPr>
          <p:nvPr/>
        </p:nvSpPr>
        <p:spPr>
          <a:xfrm>
            <a:off x="3508639" y="6573788"/>
            <a:ext cx="2133600" cy="288925"/>
          </a:xfrm>
          <a:prstGeom prst="rect">
            <a:avLst/>
          </a:prstGeom>
          <a:ln>
            <a:noFill/>
          </a:ln>
        </p:spPr>
        <p:txBody>
          <a:bodyPr vert="horz" wrap="square" lIns="91440" tIns="45720" rIns="91440" bIns="45720" numCol="1" anchor="ctr" anchorCtr="0" compatLnSpc="1">
            <a:prstTxWarp prst="textNoShape">
              <a:avLst/>
            </a:prstTxWarp>
          </a:bodyPr>
          <a:lstStyle>
            <a:defPPr>
              <a:defRPr lang="en-US"/>
            </a:defPPr>
            <a:lvl1pPr algn="r" rtl="0" eaLnBrk="1" fontAlgn="base" hangingPunct="1">
              <a:spcBef>
                <a:spcPct val="0"/>
              </a:spcBef>
              <a:spcAft>
                <a:spcPct val="0"/>
              </a:spcAft>
              <a:defRPr sz="700" kern="1200">
                <a:solidFill>
                  <a:srgbClr val="898989"/>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lgn="ctr">
              <a:defRPr/>
            </a:pPr>
            <a:r>
              <a:rPr lang="en-US" altLang="en-US" sz="900" b="1" dirty="0">
                <a:solidFill>
                  <a:srgbClr val="FF0000"/>
                </a:solidFill>
              </a:rPr>
              <a:t>Confidential. Do not distribute.</a:t>
            </a:r>
          </a:p>
        </p:txBody>
      </p:sp>
      <p:sp>
        <p:nvSpPr>
          <p:cNvPr id="20" name="TextBox 10"/>
          <p:cNvSpPr txBox="1">
            <a:spLocks noChangeArrowheads="1"/>
          </p:cNvSpPr>
          <p:nvPr/>
        </p:nvSpPr>
        <p:spPr bwMode="auto">
          <a:xfrm>
            <a:off x="1538630" y="2386590"/>
            <a:ext cx="127026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en-US" altLang="en-US" sz="1200" b="1" dirty="0">
                <a:solidFill>
                  <a:srgbClr val="00B0F0"/>
                </a:solidFill>
              </a:rPr>
              <a:t>T600/e Demo </a:t>
            </a:r>
          </a:p>
          <a:p>
            <a:pPr algn="ctr" eaLnBrk="1" hangingPunct="1">
              <a:spcBef>
                <a:spcPct val="0"/>
              </a:spcBef>
              <a:buFontTx/>
              <a:buNone/>
            </a:pPr>
            <a:r>
              <a:rPr lang="en-US" altLang="en-US" sz="1200" b="1" dirty="0">
                <a:solidFill>
                  <a:srgbClr val="00B0F0"/>
                </a:solidFill>
              </a:rPr>
              <a:t>Video </a:t>
            </a:r>
            <a:endParaRPr lang="en-US" altLang="en-US" sz="1200" b="1" dirty="0">
              <a:solidFill>
                <a:srgbClr val="FF0000"/>
              </a:solidFill>
            </a:endParaRPr>
          </a:p>
        </p:txBody>
      </p:sp>
      <p:sp>
        <p:nvSpPr>
          <p:cNvPr id="21" name="TextBox 10"/>
          <p:cNvSpPr txBox="1">
            <a:spLocks noChangeArrowheads="1"/>
          </p:cNvSpPr>
          <p:nvPr/>
        </p:nvSpPr>
        <p:spPr bwMode="auto">
          <a:xfrm>
            <a:off x="15148" y="2404144"/>
            <a:ext cx="146586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en-US" altLang="en-US" sz="1200" b="1" dirty="0">
                <a:solidFill>
                  <a:srgbClr val="00B0F0"/>
                </a:solidFill>
              </a:rPr>
              <a:t>T600/e Overview </a:t>
            </a:r>
          </a:p>
          <a:p>
            <a:pPr algn="ctr" eaLnBrk="1" hangingPunct="1">
              <a:spcBef>
                <a:spcPct val="0"/>
              </a:spcBef>
              <a:buFontTx/>
              <a:buNone/>
            </a:pPr>
            <a:r>
              <a:rPr lang="en-US" altLang="en-US" sz="1200" b="1" dirty="0">
                <a:solidFill>
                  <a:srgbClr val="00B0F0"/>
                </a:solidFill>
              </a:rPr>
              <a:t>Video </a:t>
            </a:r>
            <a:endParaRPr lang="en-US" altLang="en-US" sz="1200" b="1" dirty="0">
              <a:solidFill>
                <a:srgbClr val="FF0000"/>
              </a:solidFill>
            </a:endParaRPr>
          </a:p>
        </p:txBody>
      </p:sp>
      <p:sp>
        <p:nvSpPr>
          <p:cNvPr id="22" name="TextBox 10"/>
          <p:cNvSpPr txBox="1">
            <a:spLocks noChangeArrowheads="1"/>
          </p:cNvSpPr>
          <p:nvPr/>
        </p:nvSpPr>
        <p:spPr bwMode="auto">
          <a:xfrm>
            <a:off x="2581884" y="2397194"/>
            <a:ext cx="181903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en-US" altLang="en-US" sz="1200" b="1" dirty="0">
                <a:solidFill>
                  <a:srgbClr val="00B0F0"/>
                </a:solidFill>
              </a:rPr>
              <a:t>T600/e Smart-Fill™</a:t>
            </a:r>
          </a:p>
          <a:p>
            <a:pPr algn="ctr" eaLnBrk="1" hangingPunct="1">
              <a:spcBef>
                <a:spcPct val="0"/>
              </a:spcBef>
              <a:buFontTx/>
              <a:buNone/>
            </a:pPr>
            <a:r>
              <a:rPr lang="en-US" altLang="en-US" sz="1200" b="1" dirty="0">
                <a:solidFill>
                  <a:srgbClr val="00B0F0"/>
                </a:solidFill>
              </a:rPr>
              <a:t>“How-it-Works” Animation</a:t>
            </a:r>
          </a:p>
        </p:txBody>
      </p:sp>
      <p:sp>
        <p:nvSpPr>
          <p:cNvPr id="19" name="TextBox 10"/>
          <p:cNvSpPr txBox="1">
            <a:spLocks noChangeArrowheads="1"/>
          </p:cNvSpPr>
          <p:nvPr/>
        </p:nvSpPr>
        <p:spPr bwMode="auto">
          <a:xfrm>
            <a:off x="78727" y="4386036"/>
            <a:ext cx="139887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en-US" altLang="en-US" sz="1200" b="1" dirty="0">
                <a:solidFill>
                  <a:srgbClr val="00B0F0"/>
                </a:solidFill>
              </a:rPr>
              <a:t>T600/e How to Demo </a:t>
            </a:r>
          </a:p>
          <a:p>
            <a:pPr algn="ctr" eaLnBrk="1" hangingPunct="1">
              <a:spcBef>
                <a:spcPct val="0"/>
              </a:spcBef>
              <a:buFontTx/>
              <a:buNone/>
            </a:pPr>
            <a:r>
              <a:rPr lang="en-US" altLang="en-US" sz="1200" b="1" dirty="0">
                <a:solidFill>
                  <a:srgbClr val="00B0F0"/>
                </a:solidFill>
              </a:rPr>
              <a:t>Video</a:t>
            </a:r>
          </a:p>
        </p:txBody>
      </p:sp>
      <p:sp>
        <p:nvSpPr>
          <p:cNvPr id="23" name="TextBox 10"/>
          <p:cNvSpPr txBox="1">
            <a:spLocks noChangeArrowheads="1"/>
          </p:cNvSpPr>
          <p:nvPr/>
        </p:nvSpPr>
        <p:spPr bwMode="auto">
          <a:xfrm>
            <a:off x="4290774" y="2784215"/>
            <a:ext cx="98563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en-US" altLang="en-US" sz="1200" b="1" dirty="0">
                <a:solidFill>
                  <a:srgbClr val="00B0F0"/>
                </a:solidFill>
              </a:rPr>
              <a:t>T600 </a:t>
            </a:r>
          </a:p>
          <a:p>
            <a:pPr algn="ctr" eaLnBrk="1" hangingPunct="1">
              <a:spcBef>
                <a:spcPct val="0"/>
              </a:spcBef>
              <a:buFontTx/>
              <a:buNone/>
            </a:pPr>
            <a:r>
              <a:rPr lang="en-US" altLang="en-US" sz="1200" b="1" dirty="0">
                <a:solidFill>
                  <a:srgbClr val="00B0F0"/>
                </a:solidFill>
              </a:rPr>
              <a:t>Brochures</a:t>
            </a:r>
          </a:p>
        </p:txBody>
      </p:sp>
      <p:sp>
        <p:nvSpPr>
          <p:cNvPr id="24" name="TextBox 10"/>
          <p:cNvSpPr txBox="1">
            <a:spLocks noChangeArrowheads="1"/>
          </p:cNvSpPr>
          <p:nvPr/>
        </p:nvSpPr>
        <p:spPr bwMode="auto">
          <a:xfrm>
            <a:off x="3160158" y="4594530"/>
            <a:ext cx="102778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en-US" altLang="en-US" sz="1200" b="1" dirty="0">
                <a:solidFill>
                  <a:srgbClr val="00B0F0"/>
                </a:solidFill>
              </a:rPr>
              <a:t>T600e </a:t>
            </a:r>
          </a:p>
          <a:p>
            <a:pPr algn="ctr" eaLnBrk="1" hangingPunct="1">
              <a:spcBef>
                <a:spcPct val="0"/>
              </a:spcBef>
              <a:buFontTx/>
              <a:buNone/>
            </a:pPr>
            <a:r>
              <a:rPr lang="en-US" altLang="en-US" sz="1200" b="1" dirty="0">
                <a:solidFill>
                  <a:srgbClr val="00B0F0"/>
                </a:solidFill>
              </a:rPr>
              <a:t>Brochure</a:t>
            </a:r>
          </a:p>
        </p:txBody>
      </p:sp>
      <p:sp>
        <p:nvSpPr>
          <p:cNvPr id="25" name="TextBox 10"/>
          <p:cNvSpPr txBox="1">
            <a:spLocks noChangeArrowheads="1"/>
          </p:cNvSpPr>
          <p:nvPr/>
        </p:nvSpPr>
        <p:spPr bwMode="auto">
          <a:xfrm>
            <a:off x="7985782" y="2819008"/>
            <a:ext cx="109130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en-US" altLang="en-US" sz="1200" b="1" dirty="0">
                <a:solidFill>
                  <a:srgbClr val="00B0F0"/>
                </a:solidFill>
              </a:rPr>
              <a:t>T600/e/EE </a:t>
            </a:r>
          </a:p>
          <a:p>
            <a:pPr algn="ctr" eaLnBrk="1" hangingPunct="1">
              <a:spcBef>
                <a:spcPct val="0"/>
              </a:spcBef>
              <a:buFontTx/>
              <a:buNone/>
            </a:pPr>
            <a:r>
              <a:rPr lang="en-US" altLang="en-US" sz="1200" b="1" dirty="0">
                <a:solidFill>
                  <a:srgbClr val="00B0F0"/>
                </a:solidFill>
              </a:rPr>
              <a:t>P&amp;C Guide</a:t>
            </a:r>
          </a:p>
        </p:txBody>
      </p:sp>
      <p:sp>
        <p:nvSpPr>
          <p:cNvPr id="26" name="TextBox 10"/>
          <p:cNvSpPr txBox="1">
            <a:spLocks noChangeArrowheads="1"/>
          </p:cNvSpPr>
          <p:nvPr/>
        </p:nvSpPr>
        <p:spPr bwMode="auto">
          <a:xfrm>
            <a:off x="5253397" y="2834809"/>
            <a:ext cx="145242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en-US" altLang="en-US" sz="1200" b="1" dirty="0">
                <a:solidFill>
                  <a:srgbClr val="00B0F0"/>
                </a:solidFill>
              </a:rPr>
              <a:t>T600 Pro-Panel™ </a:t>
            </a:r>
          </a:p>
          <a:p>
            <a:pPr algn="ctr" eaLnBrk="1" hangingPunct="1">
              <a:spcBef>
                <a:spcPct val="0"/>
              </a:spcBef>
              <a:buFontTx/>
              <a:buNone/>
            </a:pPr>
            <a:r>
              <a:rPr lang="en-US" altLang="en-US" sz="1200" b="1" dirty="0">
                <a:solidFill>
                  <a:srgbClr val="00B0F0"/>
                </a:solidFill>
              </a:rPr>
              <a:t>Flyer</a:t>
            </a:r>
          </a:p>
        </p:txBody>
      </p:sp>
      <p:sp>
        <p:nvSpPr>
          <p:cNvPr id="27" name="TextBox 10"/>
          <p:cNvSpPr txBox="1">
            <a:spLocks noChangeArrowheads="1"/>
          </p:cNvSpPr>
          <p:nvPr/>
        </p:nvSpPr>
        <p:spPr bwMode="auto">
          <a:xfrm>
            <a:off x="6584545" y="2818439"/>
            <a:ext cx="144928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en-US" altLang="en-US" sz="1200" b="1" dirty="0">
                <a:solidFill>
                  <a:srgbClr val="00B0F0"/>
                </a:solidFill>
              </a:rPr>
              <a:t>T600/e Smart-Fill™ Flyer</a:t>
            </a:r>
          </a:p>
        </p:txBody>
      </p:sp>
      <p:sp>
        <p:nvSpPr>
          <p:cNvPr id="30" name="TextBox 10"/>
          <p:cNvSpPr txBox="1">
            <a:spLocks noChangeArrowheads="1"/>
          </p:cNvSpPr>
          <p:nvPr/>
        </p:nvSpPr>
        <p:spPr bwMode="auto">
          <a:xfrm>
            <a:off x="1364197" y="4416814"/>
            <a:ext cx="180532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en-US" altLang="en-US" sz="1200" b="1" dirty="0">
                <a:solidFill>
                  <a:srgbClr val="00B0F0"/>
                </a:solidFill>
              </a:rPr>
              <a:t>T600/e How to Operate Video</a:t>
            </a:r>
          </a:p>
        </p:txBody>
      </p:sp>
      <p:sp>
        <p:nvSpPr>
          <p:cNvPr id="37" name="Content Placeholder 2"/>
          <p:cNvSpPr>
            <a:spLocks noGrp="1"/>
          </p:cNvSpPr>
          <p:nvPr>
            <p:ph idx="1"/>
          </p:nvPr>
        </p:nvSpPr>
        <p:spPr>
          <a:xfrm>
            <a:off x="345153" y="5168060"/>
            <a:ext cx="4585066" cy="1268374"/>
          </a:xfrm>
          <a:ln w="19050">
            <a:solidFill>
              <a:schemeClr val="tx1"/>
            </a:solidFill>
          </a:ln>
        </p:spPr>
        <p:txBody>
          <a:bodyPr>
            <a:normAutofit/>
          </a:bodyPr>
          <a:lstStyle/>
          <a:p>
            <a:pPr>
              <a:spcBef>
                <a:spcPts val="300"/>
              </a:spcBef>
            </a:pPr>
            <a:r>
              <a:rPr lang="en-US" sz="1600" u="sng" dirty="0"/>
              <a:t>Sales Tools Locations:</a:t>
            </a:r>
          </a:p>
          <a:p>
            <a:pPr marL="346075" indent="-169863">
              <a:buClr>
                <a:srgbClr val="009AC7"/>
              </a:buClr>
              <a:buFont typeface="Wingdings" panose="05000000000000000000" pitchFamily="2" charset="2"/>
              <a:buChar char="§"/>
            </a:pPr>
            <a:r>
              <a:rPr lang="en-US" sz="1400" dirty="0"/>
              <a:t>Sales Tools Hub – folder on your desktop</a:t>
            </a:r>
          </a:p>
          <a:p>
            <a:pPr marL="346075" indent="-169863">
              <a:buClr>
                <a:srgbClr val="009AC7"/>
              </a:buClr>
              <a:buFont typeface="Wingdings" panose="05000000000000000000" pitchFamily="2" charset="2"/>
              <a:buChar char="§"/>
            </a:pPr>
            <a:r>
              <a:rPr lang="en-US" sz="1400" dirty="0"/>
              <a:t>My Account– log-in through tennantco.com</a:t>
            </a:r>
          </a:p>
          <a:p>
            <a:pPr marL="346075" indent="-169863">
              <a:buClr>
                <a:srgbClr val="009AC7"/>
              </a:buClr>
              <a:buFont typeface="Wingdings" panose="05000000000000000000" pitchFamily="2" charset="2"/>
              <a:buChar char="§"/>
            </a:pPr>
            <a:r>
              <a:rPr lang="en-US" sz="1400" dirty="0"/>
              <a:t>Tennantco.com Public Website (videos &amp; photos)</a:t>
            </a:r>
          </a:p>
        </p:txBody>
      </p:sp>
      <p:sp>
        <p:nvSpPr>
          <p:cNvPr id="44" name="Content Placeholder 2"/>
          <p:cNvSpPr txBox="1">
            <a:spLocks/>
          </p:cNvSpPr>
          <p:nvPr/>
        </p:nvSpPr>
        <p:spPr bwMode="auto">
          <a:xfrm>
            <a:off x="5811367" y="3629569"/>
            <a:ext cx="3133292" cy="2955307"/>
          </a:xfrm>
          <a:prstGeom prst="rect">
            <a:avLst/>
          </a:prstGeom>
          <a:noFill/>
          <a:ln w="19050">
            <a:solidFill>
              <a:schemeClr val="tx1"/>
            </a:solidFill>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normAutofit/>
          </a:bodyPr>
          <a:lstStyle>
            <a:lvl1pPr marL="0" indent="0" algn="l" rtl="0" eaLnBrk="0" fontAlgn="base" hangingPunct="0">
              <a:spcBef>
                <a:spcPct val="20000"/>
              </a:spcBef>
              <a:spcAft>
                <a:spcPct val="0"/>
              </a:spcAft>
              <a:buFontTx/>
              <a:buNone/>
              <a:defRPr sz="1800" kern="1200">
                <a:solidFill>
                  <a:schemeClr val="tx1"/>
                </a:solidFill>
                <a:latin typeface="Arial" pitchFamily="34" charset="0"/>
                <a:ea typeface="+mn-ea"/>
                <a:cs typeface="Arial" pitchFamily="34" charset="0"/>
              </a:defRPr>
            </a:lvl1pPr>
            <a:lvl2pPr marL="457200" indent="0" algn="l" rtl="0" eaLnBrk="0" fontAlgn="base" hangingPunct="0">
              <a:spcBef>
                <a:spcPct val="20000"/>
              </a:spcBef>
              <a:spcAft>
                <a:spcPct val="0"/>
              </a:spcAft>
              <a:buFontTx/>
              <a:buNone/>
              <a:defRPr sz="1200" kern="1200">
                <a:solidFill>
                  <a:schemeClr val="tx1"/>
                </a:solidFill>
                <a:latin typeface="Arial" pitchFamily="34" charset="0"/>
                <a:ea typeface="+mn-ea"/>
                <a:cs typeface="Arial" pitchFamily="34" charset="0"/>
              </a:defRPr>
            </a:lvl2pPr>
            <a:lvl3pPr marL="914400" indent="0" algn="l" rtl="0" eaLnBrk="0" fontAlgn="base" hangingPunct="0">
              <a:spcBef>
                <a:spcPct val="20000"/>
              </a:spcBef>
              <a:spcAft>
                <a:spcPct val="0"/>
              </a:spcAft>
              <a:buFontTx/>
              <a:buNone/>
              <a:defRPr sz="1200" kern="1200">
                <a:solidFill>
                  <a:schemeClr val="tx1"/>
                </a:solidFill>
                <a:latin typeface="Arial" pitchFamily="34" charset="0"/>
                <a:ea typeface="+mn-ea"/>
                <a:cs typeface="Arial" pitchFamily="34" charset="0"/>
              </a:defRPr>
            </a:lvl3pPr>
            <a:lvl4pPr marL="1371600" indent="0" algn="l" rtl="0" eaLnBrk="0" fontAlgn="base" hangingPunct="0">
              <a:spcBef>
                <a:spcPct val="20000"/>
              </a:spcBef>
              <a:spcAft>
                <a:spcPct val="0"/>
              </a:spcAft>
              <a:buFontTx/>
              <a:buNone/>
              <a:defRPr sz="1200" kern="1200">
                <a:solidFill>
                  <a:schemeClr val="tx1"/>
                </a:solidFill>
                <a:latin typeface="Arial" pitchFamily="34" charset="0"/>
                <a:ea typeface="+mn-ea"/>
                <a:cs typeface="Arial" pitchFamily="34" charset="0"/>
              </a:defRPr>
            </a:lvl4pPr>
            <a:lvl5pPr marL="1828800" indent="0" algn="l" rtl="0" eaLnBrk="0" fontAlgn="base" hangingPunct="0">
              <a:spcBef>
                <a:spcPct val="20000"/>
              </a:spcBef>
              <a:spcAft>
                <a:spcPct val="0"/>
              </a:spcAft>
              <a:buFontTx/>
              <a:buNone/>
              <a:defRPr sz="12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spcBef>
                <a:spcPts val="300"/>
              </a:spcBef>
            </a:pPr>
            <a:endParaRPr lang="en-US" sz="1600" u="sng" dirty="0"/>
          </a:p>
          <a:p>
            <a:pPr>
              <a:spcBef>
                <a:spcPts val="300"/>
              </a:spcBef>
            </a:pPr>
            <a:r>
              <a:rPr lang="en-US" sz="1600" u="sng" dirty="0"/>
              <a:t>Full Sales Tools List:</a:t>
            </a:r>
          </a:p>
          <a:p>
            <a:pPr marL="346075" indent="-169863">
              <a:buClr>
                <a:srgbClr val="009AC7"/>
              </a:buClr>
              <a:buFont typeface="Wingdings" panose="05000000000000000000" pitchFamily="2" charset="2"/>
              <a:buChar char="§"/>
            </a:pPr>
            <a:r>
              <a:rPr lang="en-US" sz="1400" dirty="0"/>
              <a:t>PAS Guide (this PowerPoint file)</a:t>
            </a:r>
          </a:p>
          <a:p>
            <a:pPr marL="346075" indent="-169863">
              <a:buClr>
                <a:srgbClr val="009AC7"/>
              </a:buClr>
              <a:buFont typeface="Wingdings" panose="05000000000000000000" pitchFamily="2" charset="2"/>
              <a:buChar char="§"/>
            </a:pPr>
            <a:r>
              <a:rPr lang="en-US" sz="1400" dirty="0"/>
              <a:t>Spec Sheet</a:t>
            </a:r>
          </a:p>
          <a:p>
            <a:pPr marL="346075" indent="-169863">
              <a:buClr>
                <a:srgbClr val="009AC7"/>
              </a:buClr>
              <a:buFont typeface="Wingdings" panose="05000000000000000000" pitchFamily="2" charset="2"/>
              <a:buChar char="§"/>
            </a:pPr>
            <a:r>
              <a:rPr lang="en-US" sz="1400" dirty="0"/>
              <a:t>FAQ</a:t>
            </a:r>
          </a:p>
          <a:p>
            <a:pPr marL="346075" indent="-169863">
              <a:buClr>
                <a:srgbClr val="009AC7"/>
              </a:buClr>
              <a:buFont typeface="Wingdings" panose="05000000000000000000" pitchFamily="2" charset="2"/>
              <a:buChar char="§"/>
            </a:pPr>
            <a:r>
              <a:rPr lang="en-US" sz="1400" dirty="0"/>
              <a:t>Customer Presentation</a:t>
            </a:r>
          </a:p>
          <a:p>
            <a:pPr marL="346075" indent="-169863">
              <a:buClr>
                <a:srgbClr val="009AC7"/>
              </a:buClr>
              <a:buFont typeface="Wingdings" panose="05000000000000000000" pitchFamily="2" charset="2"/>
              <a:buChar char="§"/>
            </a:pPr>
            <a:r>
              <a:rPr lang="en-US" sz="1400" dirty="0"/>
              <a:t>Salient Characteristics</a:t>
            </a:r>
          </a:p>
          <a:p>
            <a:pPr marL="346075" indent="-169863">
              <a:buClr>
                <a:srgbClr val="009AC7"/>
              </a:buClr>
              <a:buFont typeface="Wingdings" panose="05000000000000000000" pitchFamily="2" charset="2"/>
              <a:buChar char="§"/>
            </a:pPr>
            <a:r>
              <a:rPr lang="en-US" sz="1400" dirty="0"/>
              <a:t>Deep Dive Product Comparison</a:t>
            </a:r>
          </a:p>
          <a:p>
            <a:pPr marL="346075" indent="-169863">
              <a:buClr>
                <a:srgbClr val="009AC7"/>
              </a:buClr>
              <a:buFont typeface="Wingdings" panose="05000000000000000000" pitchFamily="2" charset="2"/>
              <a:buChar char="§"/>
            </a:pPr>
            <a:r>
              <a:rPr lang="en-US" sz="1400" dirty="0"/>
              <a:t>Smart-Fill™ Animation</a:t>
            </a:r>
          </a:p>
          <a:p>
            <a:pPr marL="346075" indent="-169863">
              <a:buClr>
                <a:srgbClr val="009AC7"/>
              </a:buClr>
              <a:buFont typeface="Wingdings" panose="05000000000000000000" pitchFamily="2" charset="2"/>
              <a:buChar char="§"/>
            </a:pPr>
            <a:r>
              <a:rPr lang="en-US" sz="1400" dirty="0"/>
              <a:t>LCD Pro-Panel Brochure</a:t>
            </a:r>
          </a:p>
        </p:txBody>
      </p:sp>
      <p:sp>
        <p:nvSpPr>
          <p:cNvPr id="11" name="Slide Number Placeholder 10"/>
          <p:cNvSpPr>
            <a:spLocks noGrp="1"/>
          </p:cNvSpPr>
          <p:nvPr>
            <p:ph type="sldNum" sz="quarter" idx="12"/>
          </p:nvPr>
        </p:nvSpPr>
        <p:spPr/>
        <p:txBody>
          <a:bodyPr/>
          <a:lstStyle/>
          <a:p>
            <a:pPr>
              <a:defRPr/>
            </a:pPr>
            <a:fld id="{B1A9683B-B112-4496-A737-3130FD58388C}" type="slidenum">
              <a:rPr lang="en-US" altLang="en-US" smtClean="0"/>
              <a:pPr>
                <a:defRPr/>
              </a:pPr>
              <a:t>33</a:t>
            </a:fld>
            <a:endParaRPr lang="en-US" altLang="en-US" dirty="0"/>
          </a:p>
        </p:txBody>
      </p:sp>
      <p:sp>
        <p:nvSpPr>
          <p:cNvPr id="10" name="Rectangle 9"/>
          <p:cNvSpPr/>
          <p:nvPr/>
        </p:nvSpPr>
        <p:spPr>
          <a:xfrm>
            <a:off x="2755062" y="4584002"/>
            <a:ext cx="4572000" cy="523220"/>
          </a:xfrm>
          <a:prstGeom prst="rect">
            <a:avLst/>
          </a:prstGeom>
        </p:spPr>
        <p:txBody>
          <a:bodyPr>
            <a:spAutoFit/>
          </a:bodyPr>
          <a:lstStyle/>
          <a:p>
            <a:pPr algn="ctr" eaLnBrk="1" hangingPunct="1"/>
            <a:r>
              <a:rPr lang="en-US" altLang="en-US" sz="1400" b="1" dirty="0">
                <a:solidFill>
                  <a:srgbClr val="00B0F0"/>
                </a:solidFill>
              </a:rPr>
              <a:t>T600 EE </a:t>
            </a:r>
          </a:p>
          <a:p>
            <a:pPr algn="ctr" eaLnBrk="1" hangingPunct="1"/>
            <a:r>
              <a:rPr lang="en-US" altLang="en-US" sz="1400" b="1" dirty="0">
                <a:solidFill>
                  <a:srgbClr val="00B0F0"/>
                </a:solidFill>
              </a:rPr>
              <a:t>Brochure</a:t>
            </a:r>
          </a:p>
        </p:txBody>
      </p:sp>
      <p:sp>
        <p:nvSpPr>
          <p:cNvPr id="31" name="Date Placeholder 3"/>
          <p:cNvSpPr>
            <a:spLocks noGrp="1"/>
          </p:cNvSpPr>
          <p:nvPr>
            <p:ph type="dt" sz="half" idx="10"/>
          </p:nvPr>
        </p:nvSpPr>
        <p:spPr>
          <a:xfrm>
            <a:off x="80128" y="6572381"/>
            <a:ext cx="2133600" cy="288925"/>
          </a:xfrm>
        </p:spPr>
        <p:txBody>
          <a:bodyPr/>
          <a:lstStyle/>
          <a:p>
            <a:pPr>
              <a:defRPr/>
            </a:pPr>
            <a:r>
              <a:rPr lang="en-US" dirty="0"/>
              <a:t>©2018  The Tennant Company  Rev. Feb 2018</a:t>
            </a:r>
          </a:p>
        </p:txBody>
      </p:sp>
      <p:pic>
        <p:nvPicPr>
          <p:cNvPr id="32" name="Picture 3" descr="image00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74381" y="1639113"/>
            <a:ext cx="1354274" cy="7152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p:cNvPicPr>
            <a:picLocks noChangeAspect="1"/>
          </p:cNvPicPr>
          <p:nvPr/>
        </p:nvPicPr>
        <p:blipFill>
          <a:blip r:embed="rId4"/>
          <a:stretch>
            <a:fillRect/>
          </a:stretch>
        </p:blipFill>
        <p:spPr>
          <a:xfrm>
            <a:off x="3289912" y="3438771"/>
            <a:ext cx="904535" cy="1165302"/>
          </a:xfrm>
          <a:prstGeom prst="rect">
            <a:avLst/>
          </a:prstGeom>
        </p:spPr>
      </p:pic>
      <p:pic>
        <p:nvPicPr>
          <p:cNvPr id="13" name="Picture 12"/>
          <p:cNvPicPr>
            <a:picLocks noChangeAspect="1"/>
          </p:cNvPicPr>
          <p:nvPr/>
        </p:nvPicPr>
        <p:blipFill>
          <a:blip r:embed="rId5"/>
          <a:stretch>
            <a:fillRect/>
          </a:stretch>
        </p:blipFill>
        <p:spPr>
          <a:xfrm>
            <a:off x="5548518" y="1566039"/>
            <a:ext cx="922214" cy="1192879"/>
          </a:xfrm>
          <a:prstGeom prst="rect">
            <a:avLst/>
          </a:prstGeom>
        </p:spPr>
      </p:pic>
      <p:pic>
        <p:nvPicPr>
          <p:cNvPr id="16" name="Picture 15"/>
          <p:cNvPicPr>
            <a:picLocks noChangeAspect="1"/>
          </p:cNvPicPr>
          <p:nvPr/>
        </p:nvPicPr>
        <p:blipFill>
          <a:blip r:embed="rId6"/>
          <a:stretch>
            <a:fillRect/>
          </a:stretch>
        </p:blipFill>
        <p:spPr>
          <a:xfrm>
            <a:off x="6769848" y="1558685"/>
            <a:ext cx="948322" cy="1228084"/>
          </a:xfrm>
          <a:prstGeom prst="rect">
            <a:avLst/>
          </a:prstGeom>
        </p:spPr>
      </p:pic>
      <p:pic>
        <p:nvPicPr>
          <p:cNvPr id="33" name="Picture 32"/>
          <p:cNvPicPr>
            <a:picLocks noChangeAspect="1"/>
          </p:cNvPicPr>
          <p:nvPr/>
        </p:nvPicPr>
        <p:blipFill>
          <a:blip r:embed="rId7"/>
          <a:stretch>
            <a:fillRect/>
          </a:stretch>
        </p:blipFill>
        <p:spPr>
          <a:xfrm>
            <a:off x="7948051" y="1533193"/>
            <a:ext cx="996608" cy="1283918"/>
          </a:xfrm>
          <a:prstGeom prst="rect">
            <a:avLst/>
          </a:prstGeom>
        </p:spPr>
      </p:pic>
      <p:pic>
        <p:nvPicPr>
          <p:cNvPr id="34" name="Picture 33"/>
          <p:cNvPicPr>
            <a:picLocks noChangeAspect="1"/>
          </p:cNvPicPr>
          <p:nvPr/>
        </p:nvPicPr>
        <p:blipFill>
          <a:blip r:embed="rId8"/>
          <a:stretch>
            <a:fillRect/>
          </a:stretch>
        </p:blipFill>
        <p:spPr>
          <a:xfrm>
            <a:off x="4385441" y="1565131"/>
            <a:ext cx="933196" cy="1210899"/>
          </a:xfrm>
          <a:prstGeom prst="rect">
            <a:avLst/>
          </a:prstGeom>
        </p:spPr>
      </p:pic>
      <p:pic>
        <p:nvPicPr>
          <p:cNvPr id="35" name="Picture 34"/>
          <p:cNvPicPr>
            <a:picLocks noChangeAspect="1"/>
          </p:cNvPicPr>
          <p:nvPr/>
        </p:nvPicPr>
        <p:blipFill>
          <a:blip r:embed="rId9"/>
          <a:stretch>
            <a:fillRect/>
          </a:stretch>
        </p:blipFill>
        <p:spPr>
          <a:xfrm>
            <a:off x="4555160" y="3447371"/>
            <a:ext cx="890879" cy="1154246"/>
          </a:xfrm>
          <a:prstGeom prst="rect">
            <a:avLst/>
          </a:prstGeom>
        </p:spPr>
      </p:pic>
      <p:pic>
        <p:nvPicPr>
          <p:cNvPr id="36" name="Picture 35"/>
          <p:cNvPicPr>
            <a:picLocks noChangeAspect="1"/>
          </p:cNvPicPr>
          <p:nvPr/>
        </p:nvPicPr>
        <p:blipFill rotWithShape="1">
          <a:blip r:embed="rId10"/>
          <a:srcRect t="7046" b="4580"/>
          <a:stretch/>
        </p:blipFill>
        <p:spPr>
          <a:xfrm>
            <a:off x="1635894" y="3458168"/>
            <a:ext cx="1293306" cy="958646"/>
          </a:xfrm>
          <a:prstGeom prst="rect">
            <a:avLst/>
          </a:prstGeom>
        </p:spPr>
      </p:pic>
      <p:pic>
        <p:nvPicPr>
          <p:cNvPr id="38" name="Picture 37"/>
          <p:cNvPicPr>
            <a:picLocks noChangeAspect="1"/>
          </p:cNvPicPr>
          <p:nvPr/>
        </p:nvPicPr>
        <p:blipFill>
          <a:blip r:embed="rId11"/>
          <a:stretch>
            <a:fillRect/>
          </a:stretch>
        </p:blipFill>
        <p:spPr>
          <a:xfrm>
            <a:off x="105482" y="3440999"/>
            <a:ext cx="1296745" cy="945037"/>
          </a:xfrm>
          <a:prstGeom prst="rect">
            <a:avLst/>
          </a:prstGeom>
        </p:spPr>
      </p:pic>
      <p:pic>
        <p:nvPicPr>
          <p:cNvPr id="39" name="Picture 38"/>
          <p:cNvPicPr>
            <a:picLocks noChangeAspect="1"/>
          </p:cNvPicPr>
          <p:nvPr/>
        </p:nvPicPr>
        <p:blipFill>
          <a:blip r:embed="rId12"/>
          <a:stretch>
            <a:fillRect/>
          </a:stretch>
        </p:blipFill>
        <p:spPr>
          <a:xfrm>
            <a:off x="1466359" y="1660030"/>
            <a:ext cx="1321767" cy="744114"/>
          </a:xfrm>
          <a:prstGeom prst="rect">
            <a:avLst/>
          </a:prstGeom>
        </p:spPr>
      </p:pic>
      <p:pic>
        <p:nvPicPr>
          <p:cNvPr id="41" name="Picture 40"/>
          <p:cNvPicPr>
            <a:picLocks noChangeAspect="1"/>
          </p:cNvPicPr>
          <p:nvPr/>
        </p:nvPicPr>
        <p:blipFill>
          <a:blip r:embed="rId13"/>
          <a:stretch>
            <a:fillRect/>
          </a:stretch>
        </p:blipFill>
        <p:spPr>
          <a:xfrm>
            <a:off x="74872" y="1653556"/>
            <a:ext cx="1327355" cy="750588"/>
          </a:xfrm>
          <a:prstGeom prst="rect">
            <a:avLst/>
          </a:prstGeom>
        </p:spPr>
      </p:pic>
    </p:spTree>
    <p:extLst>
      <p:ext uri="{BB962C8B-B14F-4D97-AF65-F5344CB8AC3E}">
        <p14:creationId xmlns:p14="http://schemas.microsoft.com/office/powerpoint/2010/main" val="50444107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Addressing Key Customer Needs</a:t>
            </a:r>
          </a:p>
        </p:txBody>
      </p:sp>
      <p:grpSp>
        <p:nvGrpSpPr>
          <p:cNvPr id="28" name="Group 27"/>
          <p:cNvGrpSpPr/>
          <p:nvPr/>
        </p:nvGrpSpPr>
        <p:grpSpPr>
          <a:xfrm>
            <a:off x="1209717" y="1865015"/>
            <a:ext cx="6113794" cy="4496923"/>
            <a:chOff x="860400" y="1601944"/>
            <a:chExt cx="6508376" cy="4787153"/>
          </a:xfrm>
        </p:grpSpPr>
        <p:graphicFrame>
          <p:nvGraphicFramePr>
            <p:cNvPr id="7" name="Diagram 6"/>
            <p:cNvGraphicFramePr/>
            <p:nvPr>
              <p:extLst>
                <p:ext uri="{D42A27DB-BD31-4B8C-83A1-F6EECF244321}">
                  <p14:modId xmlns:p14="http://schemas.microsoft.com/office/powerpoint/2010/main" val="867259043"/>
                </p:ext>
              </p:extLst>
            </p:nvPr>
          </p:nvGraphicFramePr>
          <p:xfrm>
            <a:off x="860400" y="1601944"/>
            <a:ext cx="6508376" cy="47871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8" name="Group 7"/>
            <p:cNvGrpSpPr>
              <a:grpSpLocks noChangeAspect="1"/>
            </p:cNvGrpSpPr>
            <p:nvPr/>
          </p:nvGrpSpPr>
          <p:grpSpPr>
            <a:xfrm>
              <a:off x="2730835" y="3527564"/>
              <a:ext cx="1126202" cy="1123474"/>
              <a:chOff x="1589088" y="3709988"/>
              <a:chExt cx="655638" cy="654050"/>
            </a:xfrm>
          </p:grpSpPr>
          <p:sp>
            <p:nvSpPr>
              <p:cNvPr id="9" name="Oval 8"/>
              <p:cNvSpPr>
                <a:spLocks noChangeArrowheads="1"/>
              </p:cNvSpPr>
              <p:nvPr/>
            </p:nvSpPr>
            <p:spPr bwMode="auto">
              <a:xfrm>
                <a:off x="1589088" y="3709988"/>
                <a:ext cx="655638" cy="654050"/>
              </a:xfrm>
              <a:prstGeom prst="ellipse">
                <a:avLst/>
              </a:prstGeom>
              <a:solidFill>
                <a:srgbClr val="EE2B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64592" tIns="82296" rIns="164592" bIns="82296" numCol="1" anchor="t" anchorCtr="0" compatLnSpc="1">
                <a:prstTxWarp prst="textNoShape">
                  <a:avLst/>
                </a:prstTxWarp>
              </a:bodyPr>
              <a:lstStyle/>
              <a:p>
                <a:endParaRPr lang="en-US" sz="1400" dirty="0">
                  <a:latin typeface="Arial" panose="020B0604020202020204" pitchFamily="34" charset="0"/>
                </a:endParaRPr>
              </a:p>
            </p:txBody>
          </p:sp>
          <p:sp>
            <p:nvSpPr>
              <p:cNvPr id="10" name="Oval 9"/>
              <p:cNvSpPr>
                <a:spLocks noChangeArrowheads="1"/>
              </p:cNvSpPr>
              <p:nvPr/>
            </p:nvSpPr>
            <p:spPr bwMode="auto">
              <a:xfrm>
                <a:off x="1589088" y="3709988"/>
                <a:ext cx="655638" cy="654050"/>
              </a:xfrm>
              <a:prstGeom prst="ellipse">
                <a:avLst/>
              </a:prstGeom>
              <a:noFill/>
              <a:ln w="30163"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164592" tIns="82296" rIns="164592" bIns="82296" numCol="1" anchor="t" anchorCtr="0" compatLnSpc="1">
                <a:prstTxWarp prst="textNoShape">
                  <a:avLst/>
                </a:prstTxWarp>
              </a:bodyPr>
              <a:lstStyle/>
              <a:p>
                <a:endParaRPr lang="en-US" sz="1400" dirty="0">
                  <a:latin typeface="Arial" panose="020B0604020202020204" pitchFamily="34" charset="0"/>
                </a:endParaRPr>
              </a:p>
            </p:txBody>
          </p:sp>
          <p:sp>
            <p:nvSpPr>
              <p:cNvPr id="11" name="Freeform 10"/>
              <p:cNvSpPr>
                <a:spLocks/>
              </p:cNvSpPr>
              <p:nvPr/>
            </p:nvSpPr>
            <p:spPr bwMode="auto">
              <a:xfrm>
                <a:off x="1739900" y="3863975"/>
                <a:ext cx="131763" cy="128588"/>
              </a:xfrm>
              <a:custGeom>
                <a:avLst/>
                <a:gdLst>
                  <a:gd name="T0" fmla="*/ 18 w 35"/>
                  <a:gd name="T1" fmla="*/ 0 h 34"/>
                  <a:gd name="T2" fmla="*/ 0 w 35"/>
                  <a:gd name="T3" fmla="*/ 17 h 34"/>
                  <a:gd name="T4" fmla="*/ 17 w 35"/>
                  <a:gd name="T5" fmla="*/ 34 h 34"/>
                  <a:gd name="T6" fmla="*/ 35 w 35"/>
                  <a:gd name="T7" fmla="*/ 17 h 34"/>
                  <a:gd name="T8" fmla="*/ 18 w 35"/>
                  <a:gd name="T9" fmla="*/ 0 h 34"/>
                </a:gdLst>
                <a:ahLst/>
                <a:cxnLst>
                  <a:cxn ang="0">
                    <a:pos x="T0" y="T1"/>
                  </a:cxn>
                  <a:cxn ang="0">
                    <a:pos x="T2" y="T3"/>
                  </a:cxn>
                  <a:cxn ang="0">
                    <a:pos x="T4" y="T5"/>
                  </a:cxn>
                  <a:cxn ang="0">
                    <a:pos x="T6" y="T7"/>
                  </a:cxn>
                  <a:cxn ang="0">
                    <a:pos x="T8" y="T9"/>
                  </a:cxn>
                </a:cxnLst>
                <a:rect l="0" t="0" r="r" b="b"/>
                <a:pathLst>
                  <a:path w="35" h="34">
                    <a:moveTo>
                      <a:pt x="18" y="0"/>
                    </a:moveTo>
                    <a:cubicBezTo>
                      <a:pt x="18" y="8"/>
                      <a:pt x="8" y="17"/>
                      <a:pt x="0" y="17"/>
                    </a:cubicBezTo>
                    <a:cubicBezTo>
                      <a:pt x="8" y="17"/>
                      <a:pt x="17" y="26"/>
                      <a:pt x="17" y="34"/>
                    </a:cubicBezTo>
                    <a:cubicBezTo>
                      <a:pt x="17" y="26"/>
                      <a:pt x="27" y="17"/>
                      <a:pt x="35" y="17"/>
                    </a:cubicBezTo>
                    <a:cubicBezTo>
                      <a:pt x="27" y="17"/>
                      <a:pt x="18" y="8"/>
                      <a:pt x="18"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64592" tIns="82296" rIns="164592" bIns="82296" numCol="1" anchor="t" anchorCtr="0" compatLnSpc="1">
                <a:prstTxWarp prst="textNoShape">
                  <a:avLst/>
                </a:prstTxWarp>
              </a:bodyPr>
              <a:lstStyle/>
              <a:p>
                <a:endParaRPr lang="en-US" sz="1400" dirty="0">
                  <a:latin typeface="Arial" panose="020B0604020202020204" pitchFamily="34" charset="0"/>
                </a:endParaRPr>
              </a:p>
            </p:txBody>
          </p:sp>
          <p:sp>
            <p:nvSpPr>
              <p:cNvPr id="12" name="Freeform 11"/>
              <p:cNvSpPr>
                <a:spLocks/>
              </p:cNvSpPr>
              <p:nvPr/>
            </p:nvSpPr>
            <p:spPr bwMode="auto">
              <a:xfrm>
                <a:off x="1804988" y="3924300"/>
                <a:ext cx="288925" cy="285750"/>
              </a:xfrm>
              <a:custGeom>
                <a:avLst/>
                <a:gdLst>
                  <a:gd name="T0" fmla="*/ 40 w 77"/>
                  <a:gd name="T1" fmla="*/ 0 h 76"/>
                  <a:gd name="T2" fmla="*/ 26 w 77"/>
                  <a:gd name="T3" fmla="*/ 25 h 76"/>
                  <a:gd name="T4" fmla="*/ 10 w 77"/>
                  <a:gd name="T5" fmla="*/ 36 h 76"/>
                  <a:gd name="T6" fmla="*/ 0 w 77"/>
                  <a:gd name="T7" fmla="*/ 38 h 76"/>
                  <a:gd name="T8" fmla="*/ 19 w 77"/>
                  <a:gd name="T9" fmla="*/ 45 h 76"/>
                  <a:gd name="T10" fmla="*/ 32 w 77"/>
                  <a:gd name="T11" fmla="*/ 58 h 76"/>
                  <a:gd name="T12" fmla="*/ 38 w 77"/>
                  <a:gd name="T13" fmla="*/ 76 h 76"/>
                  <a:gd name="T14" fmla="*/ 41 w 77"/>
                  <a:gd name="T15" fmla="*/ 64 h 76"/>
                  <a:gd name="T16" fmla="*/ 50 w 77"/>
                  <a:gd name="T17" fmla="*/ 52 h 76"/>
                  <a:gd name="T18" fmla="*/ 77 w 77"/>
                  <a:gd name="T19" fmla="*/ 39 h 76"/>
                  <a:gd name="T20" fmla="*/ 40 w 77"/>
                  <a:gd name="T21"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7" h="76">
                    <a:moveTo>
                      <a:pt x="40" y="0"/>
                    </a:moveTo>
                    <a:cubicBezTo>
                      <a:pt x="39" y="9"/>
                      <a:pt x="34" y="18"/>
                      <a:pt x="26" y="25"/>
                    </a:cubicBezTo>
                    <a:cubicBezTo>
                      <a:pt x="22" y="30"/>
                      <a:pt x="16" y="34"/>
                      <a:pt x="10" y="36"/>
                    </a:cubicBezTo>
                    <a:cubicBezTo>
                      <a:pt x="7" y="37"/>
                      <a:pt x="4" y="38"/>
                      <a:pt x="0" y="38"/>
                    </a:cubicBezTo>
                    <a:cubicBezTo>
                      <a:pt x="7" y="38"/>
                      <a:pt x="13" y="41"/>
                      <a:pt x="19" y="45"/>
                    </a:cubicBezTo>
                    <a:cubicBezTo>
                      <a:pt x="24" y="49"/>
                      <a:pt x="28" y="53"/>
                      <a:pt x="32" y="58"/>
                    </a:cubicBezTo>
                    <a:cubicBezTo>
                      <a:pt x="35" y="64"/>
                      <a:pt x="38" y="71"/>
                      <a:pt x="38" y="76"/>
                    </a:cubicBezTo>
                    <a:cubicBezTo>
                      <a:pt x="38" y="72"/>
                      <a:pt x="39" y="68"/>
                      <a:pt x="41" y="64"/>
                    </a:cubicBezTo>
                    <a:cubicBezTo>
                      <a:pt x="43" y="60"/>
                      <a:pt x="46" y="56"/>
                      <a:pt x="50" y="52"/>
                    </a:cubicBezTo>
                    <a:cubicBezTo>
                      <a:pt x="57" y="44"/>
                      <a:pt x="68" y="39"/>
                      <a:pt x="77" y="39"/>
                    </a:cubicBezTo>
                    <a:cubicBezTo>
                      <a:pt x="60" y="38"/>
                      <a:pt x="39" y="17"/>
                      <a:pt x="40"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64592" tIns="82296" rIns="164592" bIns="82296" numCol="1" anchor="t" anchorCtr="0" compatLnSpc="1">
                <a:prstTxWarp prst="textNoShape">
                  <a:avLst/>
                </a:prstTxWarp>
              </a:bodyPr>
              <a:lstStyle/>
              <a:p>
                <a:endParaRPr lang="en-US" sz="1400" dirty="0">
                  <a:latin typeface="Arial" panose="020B0604020202020204" pitchFamily="34" charset="0"/>
                </a:endParaRPr>
              </a:p>
            </p:txBody>
          </p:sp>
        </p:grpSp>
        <p:grpSp>
          <p:nvGrpSpPr>
            <p:cNvPr id="13" name="Group 12"/>
            <p:cNvGrpSpPr>
              <a:grpSpLocks noChangeAspect="1"/>
            </p:cNvGrpSpPr>
            <p:nvPr/>
          </p:nvGrpSpPr>
          <p:grpSpPr>
            <a:xfrm>
              <a:off x="4310882" y="4169081"/>
              <a:ext cx="1750153" cy="1745913"/>
              <a:chOff x="1589087" y="782638"/>
              <a:chExt cx="655638" cy="654050"/>
            </a:xfrm>
          </p:grpSpPr>
          <p:sp>
            <p:nvSpPr>
              <p:cNvPr id="14" name="Oval 15"/>
              <p:cNvSpPr>
                <a:spLocks noChangeArrowheads="1"/>
              </p:cNvSpPr>
              <p:nvPr/>
            </p:nvSpPr>
            <p:spPr bwMode="auto">
              <a:xfrm>
                <a:off x="1589087" y="782638"/>
                <a:ext cx="655638" cy="654050"/>
              </a:xfrm>
              <a:prstGeom prst="ellipse">
                <a:avLst/>
              </a:prstGeom>
              <a:solidFill>
                <a:srgbClr val="F7B334"/>
              </a:solidFill>
              <a:ln w="30163" cap="flat">
                <a:solidFill>
                  <a:srgbClr val="FFFFFF"/>
                </a:solidFill>
                <a:prstDash val="solid"/>
                <a:miter lim="800000"/>
                <a:headEnd/>
                <a:tailEnd/>
              </a:ln>
            </p:spPr>
            <p:txBody>
              <a:bodyPr vert="horz" wrap="square" lIns="164592" tIns="82296" rIns="164592" bIns="82296" numCol="1" anchor="t" anchorCtr="0" compatLnSpc="1">
                <a:prstTxWarp prst="textNoShape">
                  <a:avLst/>
                </a:prstTxWarp>
              </a:bodyPr>
              <a:lstStyle/>
              <a:p>
                <a:endParaRPr lang="en-US" sz="1400" dirty="0">
                  <a:latin typeface="Arial" panose="020B0604020202020204" pitchFamily="34" charset="0"/>
                </a:endParaRPr>
              </a:p>
            </p:txBody>
          </p:sp>
          <p:sp>
            <p:nvSpPr>
              <p:cNvPr id="15" name="Freeform 16"/>
              <p:cNvSpPr>
                <a:spLocks noEditPoints="1"/>
              </p:cNvSpPr>
              <p:nvPr/>
            </p:nvSpPr>
            <p:spPr bwMode="auto">
              <a:xfrm>
                <a:off x="1804988" y="876300"/>
                <a:ext cx="225425" cy="458788"/>
              </a:xfrm>
              <a:custGeom>
                <a:avLst/>
                <a:gdLst>
                  <a:gd name="T0" fmla="*/ 23 w 60"/>
                  <a:gd name="T1" fmla="*/ 110 h 122"/>
                  <a:gd name="T2" fmla="*/ 9 w 60"/>
                  <a:gd name="T3" fmla="*/ 108 h 122"/>
                  <a:gd name="T4" fmla="*/ 0 w 60"/>
                  <a:gd name="T5" fmla="*/ 105 h 122"/>
                  <a:gd name="T6" fmla="*/ 5 w 60"/>
                  <a:gd name="T7" fmla="*/ 90 h 122"/>
                  <a:gd name="T8" fmla="*/ 12 w 60"/>
                  <a:gd name="T9" fmla="*/ 92 h 122"/>
                  <a:gd name="T10" fmla="*/ 23 w 60"/>
                  <a:gd name="T11" fmla="*/ 94 h 122"/>
                  <a:gd name="T12" fmla="*/ 23 w 60"/>
                  <a:gd name="T13" fmla="*/ 67 h 122"/>
                  <a:gd name="T14" fmla="*/ 14 w 60"/>
                  <a:gd name="T15" fmla="*/ 63 h 122"/>
                  <a:gd name="T16" fmla="*/ 7 w 60"/>
                  <a:gd name="T17" fmla="*/ 57 h 122"/>
                  <a:gd name="T18" fmla="*/ 2 w 60"/>
                  <a:gd name="T19" fmla="*/ 49 h 122"/>
                  <a:gd name="T20" fmla="*/ 0 w 60"/>
                  <a:gd name="T21" fmla="*/ 39 h 122"/>
                  <a:gd name="T22" fmla="*/ 6 w 60"/>
                  <a:gd name="T23" fmla="*/ 21 h 122"/>
                  <a:gd name="T24" fmla="*/ 23 w 60"/>
                  <a:gd name="T25" fmla="*/ 12 h 122"/>
                  <a:gd name="T26" fmla="*/ 23 w 60"/>
                  <a:gd name="T27" fmla="*/ 0 h 122"/>
                  <a:gd name="T28" fmla="*/ 37 w 60"/>
                  <a:gd name="T29" fmla="*/ 0 h 122"/>
                  <a:gd name="T30" fmla="*/ 37 w 60"/>
                  <a:gd name="T31" fmla="*/ 12 h 122"/>
                  <a:gd name="T32" fmla="*/ 47 w 60"/>
                  <a:gd name="T33" fmla="*/ 13 h 122"/>
                  <a:gd name="T34" fmla="*/ 55 w 60"/>
                  <a:gd name="T35" fmla="*/ 16 h 122"/>
                  <a:gd name="T36" fmla="*/ 51 w 60"/>
                  <a:gd name="T37" fmla="*/ 31 h 122"/>
                  <a:gd name="T38" fmla="*/ 45 w 60"/>
                  <a:gd name="T39" fmla="*/ 29 h 122"/>
                  <a:gd name="T40" fmla="*/ 37 w 60"/>
                  <a:gd name="T41" fmla="*/ 27 h 122"/>
                  <a:gd name="T42" fmla="*/ 37 w 60"/>
                  <a:gd name="T43" fmla="*/ 53 h 122"/>
                  <a:gd name="T44" fmla="*/ 45 w 60"/>
                  <a:gd name="T45" fmla="*/ 57 h 122"/>
                  <a:gd name="T46" fmla="*/ 53 w 60"/>
                  <a:gd name="T47" fmla="*/ 63 h 122"/>
                  <a:gd name="T48" fmla="*/ 58 w 60"/>
                  <a:gd name="T49" fmla="*/ 70 h 122"/>
                  <a:gd name="T50" fmla="*/ 60 w 60"/>
                  <a:gd name="T51" fmla="*/ 81 h 122"/>
                  <a:gd name="T52" fmla="*/ 54 w 60"/>
                  <a:gd name="T53" fmla="*/ 100 h 122"/>
                  <a:gd name="T54" fmla="*/ 37 w 60"/>
                  <a:gd name="T55" fmla="*/ 109 h 122"/>
                  <a:gd name="T56" fmla="*/ 37 w 60"/>
                  <a:gd name="T57" fmla="*/ 122 h 122"/>
                  <a:gd name="T58" fmla="*/ 23 w 60"/>
                  <a:gd name="T59" fmla="*/ 122 h 122"/>
                  <a:gd name="T60" fmla="*/ 23 w 60"/>
                  <a:gd name="T61" fmla="*/ 110 h 122"/>
                  <a:gd name="T62" fmla="*/ 17 w 60"/>
                  <a:gd name="T63" fmla="*/ 37 h 122"/>
                  <a:gd name="T64" fmla="*/ 21 w 60"/>
                  <a:gd name="T65" fmla="*/ 44 h 122"/>
                  <a:gd name="T66" fmla="*/ 29 w 60"/>
                  <a:gd name="T67" fmla="*/ 49 h 122"/>
                  <a:gd name="T68" fmla="*/ 29 w 60"/>
                  <a:gd name="T69" fmla="*/ 27 h 122"/>
                  <a:gd name="T70" fmla="*/ 20 w 60"/>
                  <a:gd name="T71" fmla="*/ 30 h 122"/>
                  <a:gd name="T72" fmla="*/ 17 w 60"/>
                  <a:gd name="T73" fmla="*/ 37 h 122"/>
                  <a:gd name="T74" fmla="*/ 43 w 60"/>
                  <a:gd name="T75" fmla="*/ 83 h 122"/>
                  <a:gd name="T76" fmla="*/ 39 w 60"/>
                  <a:gd name="T77" fmla="*/ 76 h 122"/>
                  <a:gd name="T78" fmla="*/ 31 w 60"/>
                  <a:gd name="T79" fmla="*/ 71 h 122"/>
                  <a:gd name="T80" fmla="*/ 31 w 60"/>
                  <a:gd name="T81" fmla="*/ 94 h 122"/>
                  <a:gd name="T82" fmla="*/ 40 w 60"/>
                  <a:gd name="T83" fmla="*/ 91 h 122"/>
                  <a:gd name="T84" fmla="*/ 43 w 60"/>
                  <a:gd name="T85" fmla="*/ 83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0" h="122">
                    <a:moveTo>
                      <a:pt x="23" y="110"/>
                    </a:moveTo>
                    <a:cubicBezTo>
                      <a:pt x="18" y="110"/>
                      <a:pt x="13" y="109"/>
                      <a:pt x="9" y="108"/>
                    </a:cubicBezTo>
                    <a:cubicBezTo>
                      <a:pt x="5" y="107"/>
                      <a:pt x="2" y="106"/>
                      <a:pt x="0" y="105"/>
                    </a:cubicBezTo>
                    <a:cubicBezTo>
                      <a:pt x="5" y="90"/>
                      <a:pt x="5" y="90"/>
                      <a:pt x="5" y="90"/>
                    </a:cubicBezTo>
                    <a:cubicBezTo>
                      <a:pt x="7" y="91"/>
                      <a:pt x="9" y="92"/>
                      <a:pt x="12" y="92"/>
                    </a:cubicBezTo>
                    <a:cubicBezTo>
                      <a:pt x="15" y="93"/>
                      <a:pt x="19" y="94"/>
                      <a:pt x="23" y="94"/>
                    </a:cubicBezTo>
                    <a:cubicBezTo>
                      <a:pt x="23" y="67"/>
                      <a:pt x="23" y="67"/>
                      <a:pt x="23" y="67"/>
                    </a:cubicBezTo>
                    <a:cubicBezTo>
                      <a:pt x="20" y="66"/>
                      <a:pt x="17" y="64"/>
                      <a:pt x="14" y="63"/>
                    </a:cubicBezTo>
                    <a:cubicBezTo>
                      <a:pt x="12" y="61"/>
                      <a:pt x="9" y="59"/>
                      <a:pt x="7" y="57"/>
                    </a:cubicBezTo>
                    <a:cubicBezTo>
                      <a:pt x="5" y="55"/>
                      <a:pt x="3" y="52"/>
                      <a:pt x="2" y="49"/>
                    </a:cubicBezTo>
                    <a:cubicBezTo>
                      <a:pt x="0" y="46"/>
                      <a:pt x="0" y="43"/>
                      <a:pt x="0" y="39"/>
                    </a:cubicBezTo>
                    <a:cubicBezTo>
                      <a:pt x="0" y="31"/>
                      <a:pt x="2" y="25"/>
                      <a:pt x="6" y="21"/>
                    </a:cubicBezTo>
                    <a:cubicBezTo>
                      <a:pt x="10" y="16"/>
                      <a:pt x="16" y="13"/>
                      <a:pt x="23" y="12"/>
                    </a:cubicBezTo>
                    <a:cubicBezTo>
                      <a:pt x="23" y="0"/>
                      <a:pt x="23" y="0"/>
                      <a:pt x="23" y="0"/>
                    </a:cubicBezTo>
                    <a:cubicBezTo>
                      <a:pt x="37" y="0"/>
                      <a:pt x="37" y="0"/>
                      <a:pt x="37" y="0"/>
                    </a:cubicBezTo>
                    <a:cubicBezTo>
                      <a:pt x="37" y="12"/>
                      <a:pt x="37" y="12"/>
                      <a:pt x="37" y="12"/>
                    </a:cubicBezTo>
                    <a:cubicBezTo>
                      <a:pt x="41" y="12"/>
                      <a:pt x="44" y="12"/>
                      <a:pt x="47" y="13"/>
                    </a:cubicBezTo>
                    <a:cubicBezTo>
                      <a:pt x="50" y="14"/>
                      <a:pt x="53" y="15"/>
                      <a:pt x="55" y="16"/>
                    </a:cubicBezTo>
                    <a:cubicBezTo>
                      <a:pt x="51" y="31"/>
                      <a:pt x="51" y="31"/>
                      <a:pt x="51" y="31"/>
                    </a:cubicBezTo>
                    <a:cubicBezTo>
                      <a:pt x="49" y="30"/>
                      <a:pt x="47" y="30"/>
                      <a:pt x="45" y="29"/>
                    </a:cubicBezTo>
                    <a:cubicBezTo>
                      <a:pt x="42" y="28"/>
                      <a:pt x="40" y="28"/>
                      <a:pt x="37" y="27"/>
                    </a:cubicBezTo>
                    <a:cubicBezTo>
                      <a:pt x="37" y="53"/>
                      <a:pt x="37" y="53"/>
                      <a:pt x="37" y="53"/>
                    </a:cubicBezTo>
                    <a:cubicBezTo>
                      <a:pt x="40" y="54"/>
                      <a:pt x="42" y="55"/>
                      <a:pt x="45" y="57"/>
                    </a:cubicBezTo>
                    <a:cubicBezTo>
                      <a:pt x="48" y="59"/>
                      <a:pt x="51" y="60"/>
                      <a:pt x="53" y="63"/>
                    </a:cubicBezTo>
                    <a:cubicBezTo>
                      <a:pt x="55" y="65"/>
                      <a:pt x="57" y="67"/>
                      <a:pt x="58" y="70"/>
                    </a:cubicBezTo>
                    <a:cubicBezTo>
                      <a:pt x="60" y="73"/>
                      <a:pt x="60" y="77"/>
                      <a:pt x="60" y="81"/>
                    </a:cubicBezTo>
                    <a:cubicBezTo>
                      <a:pt x="60" y="89"/>
                      <a:pt x="58" y="95"/>
                      <a:pt x="54" y="100"/>
                    </a:cubicBezTo>
                    <a:cubicBezTo>
                      <a:pt x="50" y="105"/>
                      <a:pt x="44" y="108"/>
                      <a:pt x="37" y="109"/>
                    </a:cubicBezTo>
                    <a:cubicBezTo>
                      <a:pt x="37" y="122"/>
                      <a:pt x="37" y="122"/>
                      <a:pt x="37" y="122"/>
                    </a:cubicBezTo>
                    <a:cubicBezTo>
                      <a:pt x="23" y="122"/>
                      <a:pt x="23" y="122"/>
                      <a:pt x="23" y="122"/>
                    </a:cubicBezTo>
                    <a:lnTo>
                      <a:pt x="23" y="110"/>
                    </a:lnTo>
                    <a:close/>
                    <a:moveTo>
                      <a:pt x="17" y="37"/>
                    </a:moveTo>
                    <a:cubicBezTo>
                      <a:pt x="17" y="40"/>
                      <a:pt x="18" y="42"/>
                      <a:pt x="21" y="44"/>
                    </a:cubicBezTo>
                    <a:cubicBezTo>
                      <a:pt x="23" y="46"/>
                      <a:pt x="25" y="47"/>
                      <a:pt x="29" y="49"/>
                    </a:cubicBezTo>
                    <a:cubicBezTo>
                      <a:pt x="29" y="27"/>
                      <a:pt x="29" y="27"/>
                      <a:pt x="29" y="27"/>
                    </a:cubicBezTo>
                    <a:cubicBezTo>
                      <a:pt x="24" y="27"/>
                      <a:pt x="21" y="28"/>
                      <a:pt x="20" y="30"/>
                    </a:cubicBezTo>
                    <a:cubicBezTo>
                      <a:pt x="18" y="32"/>
                      <a:pt x="17" y="34"/>
                      <a:pt x="17" y="37"/>
                    </a:cubicBezTo>
                    <a:close/>
                    <a:moveTo>
                      <a:pt x="43" y="83"/>
                    </a:moveTo>
                    <a:cubicBezTo>
                      <a:pt x="43" y="80"/>
                      <a:pt x="42" y="77"/>
                      <a:pt x="39" y="76"/>
                    </a:cubicBezTo>
                    <a:cubicBezTo>
                      <a:pt x="37" y="74"/>
                      <a:pt x="34" y="72"/>
                      <a:pt x="31" y="71"/>
                    </a:cubicBezTo>
                    <a:cubicBezTo>
                      <a:pt x="31" y="94"/>
                      <a:pt x="31" y="94"/>
                      <a:pt x="31" y="94"/>
                    </a:cubicBezTo>
                    <a:cubicBezTo>
                      <a:pt x="35" y="94"/>
                      <a:pt x="38" y="93"/>
                      <a:pt x="40" y="91"/>
                    </a:cubicBezTo>
                    <a:cubicBezTo>
                      <a:pt x="42" y="89"/>
                      <a:pt x="43" y="86"/>
                      <a:pt x="43" y="8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64592" tIns="82296" rIns="164592" bIns="82296" numCol="1" anchor="t" anchorCtr="0" compatLnSpc="1">
                <a:prstTxWarp prst="textNoShape">
                  <a:avLst/>
                </a:prstTxWarp>
              </a:bodyPr>
              <a:lstStyle/>
              <a:p>
                <a:endParaRPr lang="en-US" sz="1400" dirty="0">
                  <a:latin typeface="Arial" panose="020B0604020202020204" pitchFamily="34" charset="0"/>
                </a:endParaRPr>
              </a:p>
            </p:txBody>
          </p:sp>
        </p:grpSp>
        <p:grpSp>
          <p:nvGrpSpPr>
            <p:cNvPr id="16" name="Group 15"/>
            <p:cNvGrpSpPr>
              <a:grpSpLocks noChangeAspect="1"/>
            </p:cNvGrpSpPr>
            <p:nvPr/>
          </p:nvGrpSpPr>
          <p:grpSpPr>
            <a:xfrm>
              <a:off x="3788809" y="2174786"/>
              <a:ext cx="1124712" cy="1121987"/>
              <a:chOff x="3382961" y="3709988"/>
              <a:chExt cx="655639" cy="654051"/>
            </a:xfrm>
          </p:grpSpPr>
          <p:sp>
            <p:nvSpPr>
              <p:cNvPr id="17" name="Oval 5"/>
              <p:cNvSpPr>
                <a:spLocks noChangeArrowheads="1"/>
              </p:cNvSpPr>
              <p:nvPr/>
            </p:nvSpPr>
            <p:spPr bwMode="auto">
              <a:xfrm>
                <a:off x="3382961" y="3709988"/>
                <a:ext cx="655638" cy="654050"/>
              </a:xfrm>
              <a:prstGeom prst="ellipse">
                <a:avLst/>
              </a:prstGeom>
              <a:solidFill>
                <a:srgbClr val="5A39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64592" tIns="82296" rIns="164592" bIns="82296" numCol="1" anchor="t" anchorCtr="0" compatLnSpc="1">
                <a:prstTxWarp prst="textNoShape">
                  <a:avLst/>
                </a:prstTxWarp>
              </a:bodyPr>
              <a:lstStyle/>
              <a:p>
                <a:endParaRPr lang="en-US" sz="1400" dirty="0">
                  <a:latin typeface="Arial" panose="020B0604020202020204" pitchFamily="34" charset="0"/>
                </a:endParaRPr>
              </a:p>
            </p:txBody>
          </p:sp>
          <p:sp>
            <p:nvSpPr>
              <p:cNvPr id="18" name="Oval 6"/>
              <p:cNvSpPr>
                <a:spLocks noChangeArrowheads="1"/>
              </p:cNvSpPr>
              <p:nvPr/>
            </p:nvSpPr>
            <p:spPr bwMode="auto">
              <a:xfrm>
                <a:off x="3382962" y="3709989"/>
                <a:ext cx="655638" cy="654050"/>
              </a:xfrm>
              <a:prstGeom prst="ellipse">
                <a:avLst/>
              </a:prstGeom>
              <a:noFill/>
              <a:ln w="30163"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164592" tIns="82296" rIns="164592" bIns="82296" numCol="1" anchor="t" anchorCtr="0" compatLnSpc="1">
                <a:prstTxWarp prst="textNoShape">
                  <a:avLst/>
                </a:prstTxWarp>
              </a:bodyPr>
              <a:lstStyle/>
              <a:p>
                <a:endParaRPr lang="en-US" sz="1400" dirty="0">
                  <a:latin typeface="Arial" panose="020B0604020202020204" pitchFamily="34" charset="0"/>
                </a:endParaRPr>
              </a:p>
            </p:txBody>
          </p:sp>
          <p:sp>
            <p:nvSpPr>
              <p:cNvPr id="19" name="Freeform 7"/>
              <p:cNvSpPr>
                <a:spLocks/>
              </p:cNvSpPr>
              <p:nvPr/>
            </p:nvSpPr>
            <p:spPr bwMode="auto">
              <a:xfrm>
                <a:off x="3567113" y="3898900"/>
                <a:ext cx="287338" cy="280988"/>
              </a:xfrm>
              <a:custGeom>
                <a:avLst/>
                <a:gdLst>
                  <a:gd name="T0" fmla="*/ 181 w 181"/>
                  <a:gd name="T1" fmla="*/ 59 h 177"/>
                  <a:gd name="T2" fmla="*/ 119 w 181"/>
                  <a:gd name="T3" fmla="*/ 59 h 177"/>
                  <a:gd name="T4" fmla="*/ 119 w 181"/>
                  <a:gd name="T5" fmla="*/ 0 h 177"/>
                  <a:gd name="T6" fmla="*/ 60 w 181"/>
                  <a:gd name="T7" fmla="*/ 0 h 177"/>
                  <a:gd name="T8" fmla="*/ 60 w 181"/>
                  <a:gd name="T9" fmla="*/ 59 h 177"/>
                  <a:gd name="T10" fmla="*/ 0 w 181"/>
                  <a:gd name="T11" fmla="*/ 59 h 177"/>
                  <a:gd name="T12" fmla="*/ 0 w 181"/>
                  <a:gd name="T13" fmla="*/ 118 h 177"/>
                  <a:gd name="T14" fmla="*/ 60 w 181"/>
                  <a:gd name="T15" fmla="*/ 118 h 177"/>
                  <a:gd name="T16" fmla="*/ 60 w 181"/>
                  <a:gd name="T17" fmla="*/ 177 h 177"/>
                  <a:gd name="T18" fmla="*/ 119 w 181"/>
                  <a:gd name="T19" fmla="*/ 177 h 177"/>
                  <a:gd name="T20" fmla="*/ 119 w 181"/>
                  <a:gd name="T21" fmla="*/ 118 h 177"/>
                  <a:gd name="T22" fmla="*/ 181 w 181"/>
                  <a:gd name="T23" fmla="*/ 118 h 177"/>
                  <a:gd name="T24" fmla="*/ 181 w 181"/>
                  <a:gd name="T25" fmla="*/ 59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1" h="177">
                    <a:moveTo>
                      <a:pt x="181" y="59"/>
                    </a:moveTo>
                    <a:lnTo>
                      <a:pt x="119" y="59"/>
                    </a:lnTo>
                    <a:lnTo>
                      <a:pt x="119" y="0"/>
                    </a:lnTo>
                    <a:lnTo>
                      <a:pt x="60" y="0"/>
                    </a:lnTo>
                    <a:lnTo>
                      <a:pt x="60" y="59"/>
                    </a:lnTo>
                    <a:lnTo>
                      <a:pt x="0" y="59"/>
                    </a:lnTo>
                    <a:lnTo>
                      <a:pt x="0" y="118"/>
                    </a:lnTo>
                    <a:lnTo>
                      <a:pt x="60" y="118"/>
                    </a:lnTo>
                    <a:lnTo>
                      <a:pt x="60" y="177"/>
                    </a:lnTo>
                    <a:lnTo>
                      <a:pt x="119" y="177"/>
                    </a:lnTo>
                    <a:lnTo>
                      <a:pt x="119" y="118"/>
                    </a:lnTo>
                    <a:lnTo>
                      <a:pt x="181" y="118"/>
                    </a:lnTo>
                    <a:lnTo>
                      <a:pt x="181" y="5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64592" tIns="82296" rIns="164592" bIns="82296" numCol="1" anchor="t" anchorCtr="0" compatLnSpc="1">
                <a:prstTxWarp prst="textNoShape">
                  <a:avLst/>
                </a:prstTxWarp>
              </a:bodyPr>
              <a:lstStyle/>
              <a:p>
                <a:endParaRPr lang="en-US" sz="1400" dirty="0">
                  <a:latin typeface="Arial" panose="020B0604020202020204" pitchFamily="34" charset="0"/>
                </a:endParaRPr>
              </a:p>
            </p:txBody>
          </p:sp>
        </p:grpSp>
      </p:grpSp>
      <p:sp>
        <p:nvSpPr>
          <p:cNvPr id="20" name="TextBox 19"/>
          <p:cNvSpPr txBox="1"/>
          <p:nvPr/>
        </p:nvSpPr>
        <p:spPr>
          <a:xfrm>
            <a:off x="7027385" y="4232641"/>
            <a:ext cx="1474470" cy="307777"/>
          </a:xfrm>
          <a:prstGeom prst="rect">
            <a:avLst/>
          </a:prstGeom>
          <a:noFill/>
        </p:spPr>
        <p:txBody>
          <a:bodyPr wrap="square" rtlCol="0">
            <a:spAutoFit/>
          </a:bodyPr>
          <a:lstStyle/>
          <a:p>
            <a:r>
              <a:rPr lang="en-US" sz="1400" b="1" dirty="0">
                <a:latin typeface="Arial" panose="020B0604020202020204" pitchFamily="34" charset="0"/>
              </a:rPr>
              <a:t>Cost-to-Clean</a:t>
            </a:r>
          </a:p>
        </p:txBody>
      </p:sp>
      <p:sp>
        <p:nvSpPr>
          <p:cNvPr id="21" name="Rectangle 20"/>
          <p:cNvSpPr/>
          <p:nvPr/>
        </p:nvSpPr>
        <p:spPr>
          <a:xfrm>
            <a:off x="7027385" y="4507635"/>
            <a:ext cx="2125663" cy="830997"/>
          </a:xfrm>
          <a:prstGeom prst="rect">
            <a:avLst/>
          </a:prstGeom>
        </p:spPr>
        <p:txBody>
          <a:bodyPr wrap="square">
            <a:spAutoFit/>
          </a:bodyPr>
          <a:lstStyle/>
          <a:p>
            <a:pPr marL="171450" indent="-171450">
              <a:buClr>
                <a:srgbClr val="009AC7"/>
              </a:buClr>
              <a:buFont typeface="Wingdings" panose="05000000000000000000" pitchFamily="2" charset="2"/>
              <a:buChar char="§"/>
            </a:pPr>
            <a:r>
              <a:rPr lang="en-US" sz="1200" dirty="0">
                <a:latin typeface="Arial" panose="020B0604020202020204" pitchFamily="34" charset="0"/>
              </a:rPr>
              <a:t>Chemical &amp; Water Costs</a:t>
            </a:r>
          </a:p>
          <a:p>
            <a:pPr marL="171450" indent="-171450">
              <a:buClr>
                <a:srgbClr val="009AC7"/>
              </a:buClr>
              <a:buFont typeface="Wingdings" panose="05000000000000000000" pitchFamily="2" charset="2"/>
              <a:buChar char="§"/>
            </a:pPr>
            <a:r>
              <a:rPr lang="en-US" sz="1200" dirty="0">
                <a:latin typeface="Arial" panose="020B0604020202020204" pitchFamily="34" charset="0"/>
              </a:rPr>
              <a:t>Labor &amp; Training Costs</a:t>
            </a:r>
          </a:p>
          <a:p>
            <a:pPr marL="171450" indent="-171450">
              <a:buClr>
                <a:srgbClr val="009AC7"/>
              </a:buClr>
              <a:buFont typeface="Wingdings" panose="05000000000000000000" pitchFamily="2" charset="2"/>
              <a:buChar char="§"/>
            </a:pPr>
            <a:r>
              <a:rPr lang="en-US" sz="1200" dirty="0">
                <a:latin typeface="Arial" panose="020B0604020202020204" pitchFamily="34" charset="0"/>
              </a:rPr>
              <a:t>Safety Costs</a:t>
            </a:r>
          </a:p>
          <a:p>
            <a:pPr marL="171450" indent="-171450">
              <a:buClr>
                <a:srgbClr val="009AC7"/>
              </a:buClr>
              <a:buFont typeface="Wingdings" panose="05000000000000000000" pitchFamily="2" charset="2"/>
              <a:buChar char="§"/>
            </a:pPr>
            <a:r>
              <a:rPr lang="en-US" sz="1200" dirty="0">
                <a:latin typeface="Arial" panose="020B0604020202020204" pitchFamily="34" charset="0"/>
              </a:rPr>
              <a:t>Service Costs</a:t>
            </a:r>
          </a:p>
        </p:txBody>
      </p:sp>
      <p:sp>
        <p:nvSpPr>
          <p:cNvPr id="22" name="Rectangle 21"/>
          <p:cNvSpPr/>
          <p:nvPr/>
        </p:nvSpPr>
        <p:spPr>
          <a:xfrm>
            <a:off x="488893" y="2018411"/>
            <a:ext cx="2657260" cy="830997"/>
          </a:xfrm>
          <a:prstGeom prst="rect">
            <a:avLst/>
          </a:prstGeom>
        </p:spPr>
        <p:txBody>
          <a:bodyPr wrap="square">
            <a:spAutoFit/>
          </a:bodyPr>
          <a:lstStyle/>
          <a:p>
            <a:pPr marL="171450" lvl="1" indent="-171450">
              <a:buClr>
                <a:srgbClr val="009AC7"/>
              </a:buClr>
              <a:buFont typeface="Wingdings" panose="05000000000000000000" pitchFamily="2" charset="2"/>
              <a:buChar char="§"/>
            </a:pPr>
            <a:r>
              <a:rPr lang="en-US" sz="1200" dirty="0">
                <a:latin typeface="Arial" panose="020B0604020202020204" pitchFamily="34" charset="0"/>
              </a:rPr>
              <a:t>Slip &amp; Falls</a:t>
            </a:r>
          </a:p>
          <a:p>
            <a:pPr marL="171450" lvl="1" indent="-171450">
              <a:buClr>
                <a:srgbClr val="009AC7"/>
              </a:buClr>
              <a:buFont typeface="Wingdings" panose="05000000000000000000" pitchFamily="2" charset="2"/>
              <a:buChar char="§"/>
            </a:pPr>
            <a:r>
              <a:rPr lang="en-US" sz="1200" dirty="0">
                <a:latin typeface="Arial" panose="020B0604020202020204" pitchFamily="34" charset="0"/>
              </a:rPr>
              <a:t>Chemical Handling &amp; Storage</a:t>
            </a:r>
          </a:p>
          <a:p>
            <a:pPr marL="171450" lvl="1" indent="-171450">
              <a:buClr>
                <a:srgbClr val="009AC7"/>
              </a:buClr>
              <a:buFont typeface="Wingdings" panose="05000000000000000000" pitchFamily="2" charset="2"/>
              <a:buChar char="§"/>
            </a:pPr>
            <a:r>
              <a:rPr lang="en-US" sz="1200" dirty="0">
                <a:latin typeface="Arial" panose="020B0604020202020204" pitchFamily="34" charset="0"/>
              </a:rPr>
              <a:t>Improper equipment operation</a:t>
            </a:r>
          </a:p>
          <a:p>
            <a:pPr marL="171450" lvl="1" indent="-171450">
              <a:buClr>
                <a:srgbClr val="009AC7"/>
              </a:buClr>
              <a:buFont typeface="Wingdings" panose="05000000000000000000" pitchFamily="2" charset="2"/>
              <a:buChar char="§"/>
            </a:pPr>
            <a:r>
              <a:rPr lang="en-US" sz="1200" dirty="0">
                <a:latin typeface="Arial" panose="020B0604020202020204" pitchFamily="34" charset="0"/>
              </a:rPr>
              <a:t>Ergonomics</a:t>
            </a:r>
          </a:p>
        </p:txBody>
      </p:sp>
      <p:sp>
        <p:nvSpPr>
          <p:cNvPr id="23" name="TextBox 22"/>
          <p:cNvSpPr txBox="1"/>
          <p:nvPr/>
        </p:nvSpPr>
        <p:spPr>
          <a:xfrm>
            <a:off x="175474" y="3518511"/>
            <a:ext cx="2253915" cy="307777"/>
          </a:xfrm>
          <a:prstGeom prst="rect">
            <a:avLst/>
          </a:prstGeom>
          <a:noFill/>
        </p:spPr>
        <p:txBody>
          <a:bodyPr wrap="square" rtlCol="0">
            <a:spAutoFit/>
          </a:bodyPr>
          <a:lstStyle/>
          <a:p>
            <a:r>
              <a:rPr lang="en-US" sz="1400" b="1" dirty="0">
                <a:latin typeface="Arial" panose="020B0604020202020204" pitchFamily="34" charset="0"/>
              </a:rPr>
              <a:t>Enhance Facility Image</a:t>
            </a:r>
          </a:p>
        </p:txBody>
      </p:sp>
      <p:sp>
        <p:nvSpPr>
          <p:cNvPr id="24" name="TextBox 23"/>
          <p:cNvSpPr txBox="1"/>
          <p:nvPr/>
        </p:nvSpPr>
        <p:spPr>
          <a:xfrm>
            <a:off x="488895" y="1760732"/>
            <a:ext cx="3145300" cy="307777"/>
          </a:xfrm>
          <a:prstGeom prst="rect">
            <a:avLst/>
          </a:prstGeom>
          <a:noFill/>
        </p:spPr>
        <p:txBody>
          <a:bodyPr wrap="square" rtlCol="0">
            <a:spAutoFit/>
          </a:bodyPr>
          <a:lstStyle/>
          <a:p>
            <a:r>
              <a:rPr lang="en-US" sz="1400" b="1" dirty="0">
                <a:latin typeface="Arial" panose="020B0604020202020204" pitchFamily="34" charset="0"/>
              </a:rPr>
              <a:t>Environmental Health and Safety</a:t>
            </a:r>
          </a:p>
        </p:txBody>
      </p:sp>
      <p:sp>
        <p:nvSpPr>
          <p:cNvPr id="27" name="Rectangle 26"/>
          <p:cNvSpPr/>
          <p:nvPr/>
        </p:nvSpPr>
        <p:spPr>
          <a:xfrm>
            <a:off x="208512" y="3790738"/>
            <a:ext cx="2479930" cy="1015663"/>
          </a:xfrm>
          <a:prstGeom prst="rect">
            <a:avLst/>
          </a:prstGeom>
        </p:spPr>
        <p:txBody>
          <a:bodyPr wrap="square">
            <a:spAutoFit/>
          </a:bodyPr>
          <a:lstStyle/>
          <a:p>
            <a:pPr marL="228600" lvl="1" indent="-228600">
              <a:buClr>
                <a:srgbClr val="009AC7"/>
              </a:buClr>
              <a:buFont typeface="Wingdings" panose="05000000000000000000" pitchFamily="2" charset="2"/>
              <a:buChar char="§"/>
            </a:pPr>
            <a:r>
              <a:rPr lang="en-US" sz="1200" dirty="0">
                <a:latin typeface="Arial" panose="020B0604020202020204" pitchFamily="34" charset="0"/>
              </a:rPr>
              <a:t>Cleaning equipment performance</a:t>
            </a:r>
          </a:p>
          <a:p>
            <a:pPr marL="228600" lvl="1" indent="-228600">
              <a:buClr>
                <a:srgbClr val="009AC7"/>
              </a:buClr>
              <a:buFont typeface="Wingdings" panose="05000000000000000000" pitchFamily="2" charset="2"/>
              <a:buChar char="§"/>
            </a:pPr>
            <a:r>
              <a:rPr lang="en-US" sz="1200" dirty="0">
                <a:latin typeface="Arial" panose="020B0604020202020204" pitchFamily="34" charset="0"/>
              </a:rPr>
              <a:t>Proper use of equipment</a:t>
            </a:r>
          </a:p>
          <a:p>
            <a:pPr marL="228600" lvl="1" indent="-228600">
              <a:buClr>
                <a:srgbClr val="009AC7"/>
              </a:buClr>
              <a:buFont typeface="Wingdings" panose="05000000000000000000" pitchFamily="2" charset="2"/>
              <a:buChar char="§"/>
            </a:pPr>
            <a:r>
              <a:rPr lang="en-US" sz="1200" dirty="0">
                <a:latin typeface="Arial" panose="020B0604020202020204" pitchFamily="34" charset="0"/>
              </a:rPr>
              <a:t>Following proper cleaning processes</a:t>
            </a:r>
          </a:p>
        </p:txBody>
      </p:sp>
      <p:sp>
        <p:nvSpPr>
          <p:cNvPr id="6" name="Slide Number Placeholder 5"/>
          <p:cNvSpPr>
            <a:spLocks noGrp="1"/>
          </p:cNvSpPr>
          <p:nvPr>
            <p:ph type="sldNum" sz="quarter" idx="12"/>
          </p:nvPr>
        </p:nvSpPr>
        <p:spPr/>
        <p:txBody>
          <a:bodyPr/>
          <a:lstStyle/>
          <a:p>
            <a:pPr>
              <a:defRPr/>
            </a:pPr>
            <a:fld id="{B1A9683B-B112-4496-A737-3130FD58388C}" type="slidenum">
              <a:rPr lang="en-US" altLang="en-US" smtClean="0"/>
              <a:pPr>
                <a:defRPr/>
              </a:pPr>
              <a:t>34</a:t>
            </a:fld>
            <a:endParaRPr lang="en-US" altLang="en-US" dirty="0"/>
          </a:p>
        </p:txBody>
      </p:sp>
      <p:sp>
        <p:nvSpPr>
          <p:cNvPr id="26" name="Date Placeholder 3"/>
          <p:cNvSpPr>
            <a:spLocks noGrp="1"/>
          </p:cNvSpPr>
          <p:nvPr>
            <p:ph type="dt" sz="half" idx="10"/>
          </p:nvPr>
        </p:nvSpPr>
        <p:spPr>
          <a:xfrm>
            <a:off x="80128" y="6572381"/>
            <a:ext cx="2133600" cy="288925"/>
          </a:xfrm>
        </p:spPr>
        <p:txBody>
          <a:bodyPr/>
          <a:lstStyle/>
          <a:p>
            <a:pPr>
              <a:defRPr/>
            </a:pPr>
            <a:r>
              <a:rPr lang="en-US" dirty="0"/>
              <a:t>©2018  The Tennant Company  Rev. Feb 2018</a:t>
            </a:r>
          </a:p>
        </p:txBody>
      </p:sp>
      <p:sp>
        <p:nvSpPr>
          <p:cNvPr id="29" name="Slide Number Placeholder 5"/>
          <p:cNvSpPr txBox="1">
            <a:spLocks/>
          </p:cNvSpPr>
          <p:nvPr/>
        </p:nvSpPr>
        <p:spPr>
          <a:xfrm>
            <a:off x="3508639" y="6573788"/>
            <a:ext cx="2133600" cy="288925"/>
          </a:xfrm>
          <a:prstGeom prst="rect">
            <a:avLst/>
          </a:prstGeom>
          <a:ln>
            <a:noFill/>
          </a:ln>
        </p:spPr>
        <p:txBody>
          <a:bodyPr vert="horz" wrap="square" lIns="91440" tIns="45720" rIns="91440" bIns="45720" numCol="1" anchor="ctr" anchorCtr="0" compatLnSpc="1">
            <a:prstTxWarp prst="textNoShape">
              <a:avLst/>
            </a:prstTxWarp>
          </a:bodyPr>
          <a:lstStyle>
            <a:defPPr>
              <a:defRPr lang="en-US"/>
            </a:defPPr>
            <a:lvl1pPr algn="r" rtl="0" eaLnBrk="1" fontAlgn="base" hangingPunct="1">
              <a:spcBef>
                <a:spcPct val="0"/>
              </a:spcBef>
              <a:spcAft>
                <a:spcPct val="0"/>
              </a:spcAft>
              <a:defRPr sz="700" kern="1200">
                <a:solidFill>
                  <a:srgbClr val="898989"/>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lgn="ctr">
              <a:defRPr/>
            </a:pPr>
            <a:r>
              <a:rPr lang="en-US" altLang="en-US" sz="900" b="1" dirty="0">
                <a:solidFill>
                  <a:srgbClr val="FF0000"/>
                </a:solidFill>
              </a:rPr>
              <a:t>Confidential. Do not distribute.</a:t>
            </a:r>
          </a:p>
        </p:txBody>
      </p:sp>
    </p:spTree>
    <p:extLst>
      <p:ext uri="{BB962C8B-B14F-4D97-AF65-F5344CB8AC3E}">
        <p14:creationId xmlns:p14="http://schemas.microsoft.com/office/powerpoint/2010/main" val="377565817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789576"/>
            <a:ext cx="8229600" cy="2963501"/>
          </a:xfrm>
        </p:spPr>
        <p:txBody>
          <a:bodyPr/>
          <a:lstStyle/>
          <a:p>
            <a:pPr marL="285750" indent="-285750">
              <a:spcAft>
                <a:spcPts val="600"/>
              </a:spcAft>
              <a:buClr>
                <a:srgbClr val="009AC7"/>
              </a:buClr>
              <a:buFont typeface="Wingdings" panose="05000000000000000000" pitchFamily="2" charset="2"/>
              <a:buChar char="§"/>
            </a:pPr>
            <a:r>
              <a:rPr lang="en-US" sz="1600" dirty="0"/>
              <a:t>ec-H2O </a:t>
            </a:r>
            <a:r>
              <a:rPr lang="en-US" sz="1600" dirty="0" err="1"/>
              <a:t>NanoClean</a:t>
            </a:r>
            <a:r>
              <a:rPr lang="en-US" sz="1600" baseline="30000" dirty="0"/>
              <a:t>®</a:t>
            </a:r>
            <a:r>
              <a:rPr lang="en-US" sz="1600" dirty="0"/>
              <a:t> reduces need for detergents and saves water</a:t>
            </a:r>
          </a:p>
          <a:p>
            <a:pPr marL="285750" indent="-285750">
              <a:spcAft>
                <a:spcPts val="600"/>
              </a:spcAft>
              <a:buClr>
                <a:srgbClr val="009AC7"/>
              </a:buClr>
              <a:buFont typeface="Wingdings" panose="05000000000000000000" pitchFamily="2" charset="2"/>
              <a:buChar char="§"/>
            </a:pPr>
            <a:r>
              <a:rPr lang="en-US" sz="1600" dirty="0"/>
              <a:t>Pro-Panel® LCD touchscreen minimizes training</a:t>
            </a:r>
          </a:p>
          <a:p>
            <a:pPr marL="285750" indent="-285750">
              <a:spcAft>
                <a:spcPts val="600"/>
              </a:spcAft>
              <a:buClr>
                <a:srgbClr val="009AC7"/>
              </a:buClr>
              <a:buFont typeface="Wingdings" panose="05000000000000000000" pitchFamily="2" charset="2"/>
              <a:buChar char="§"/>
            </a:pPr>
            <a:r>
              <a:rPr lang="en-US" sz="1600" dirty="0"/>
              <a:t>Zone Settings™ with customizable labels simplifies cleaning processes</a:t>
            </a:r>
          </a:p>
          <a:p>
            <a:pPr marL="285750" indent="-285750">
              <a:spcAft>
                <a:spcPts val="600"/>
              </a:spcAft>
              <a:buClr>
                <a:srgbClr val="009AC7"/>
              </a:buClr>
              <a:buFont typeface="Wingdings" panose="05000000000000000000" pitchFamily="2" charset="2"/>
              <a:buChar char="§"/>
            </a:pPr>
            <a:r>
              <a:rPr lang="en-US" sz="1600" dirty="0"/>
              <a:t>Yellow touch points simplifies routine maintenance</a:t>
            </a:r>
          </a:p>
          <a:p>
            <a:pPr marL="285750" indent="-285750">
              <a:spcAft>
                <a:spcPts val="600"/>
              </a:spcAft>
              <a:buClr>
                <a:srgbClr val="009AC7"/>
              </a:buClr>
              <a:buFont typeface="Wingdings" panose="05000000000000000000" pitchFamily="2" charset="2"/>
              <a:buChar char="§"/>
            </a:pPr>
            <a:r>
              <a:rPr lang="en-US" sz="1600" dirty="0"/>
              <a:t>Accessory clip expedites secondary cleaning tasks</a:t>
            </a:r>
          </a:p>
          <a:p>
            <a:pPr marL="285750" indent="-285750">
              <a:spcAft>
                <a:spcPts val="600"/>
              </a:spcAft>
              <a:buClr>
                <a:srgbClr val="009AC7"/>
              </a:buClr>
              <a:buFont typeface="Wingdings" panose="05000000000000000000" pitchFamily="2" charset="2"/>
              <a:buChar char="§"/>
            </a:pPr>
            <a:r>
              <a:rPr lang="en-US" sz="1600" dirty="0"/>
              <a:t>T600e simple-to-operate and rugged</a:t>
            </a:r>
          </a:p>
          <a:p>
            <a:endParaRPr lang="en-US" dirty="0"/>
          </a:p>
        </p:txBody>
      </p:sp>
      <p:sp>
        <p:nvSpPr>
          <p:cNvPr id="3" name="Title 2"/>
          <p:cNvSpPr>
            <a:spLocks noGrp="1"/>
          </p:cNvSpPr>
          <p:nvPr>
            <p:ph type="title"/>
          </p:nvPr>
        </p:nvSpPr>
        <p:spPr/>
        <p:txBody>
          <a:bodyPr/>
          <a:lstStyle/>
          <a:p>
            <a:r>
              <a:rPr lang="en-US" dirty="0"/>
              <a:t>Cost to Clean</a:t>
            </a:r>
          </a:p>
        </p:txBody>
      </p:sp>
      <p:grpSp>
        <p:nvGrpSpPr>
          <p:cNvPr id="7" name="Group 6"/>
          <p:cNvGrpSpPr>
            <a:grpSpLocks noChangeAspect="1"/>
          </p:cNvGrpSpPr>
          <p:nvPr/>
        </p:nvGrpSpPr>
        <p:grpSpPr>
          <a:xfrm>
            <a:off x="7743604" y="1789576"/>
            <a:ext cx="753083" cy="751259"/>
            <a:chOff x="1589087" y="782638"/>
            <a:chExt cx="655638" cy="654050"/>
          </a:xfrm>
        </p:grpSpPr>
        <p:sp>
          <p:nvSpPr>
            <p:cNvPr id="8" name="Oval 15"/>
            <p:cNvSpPr>
              <a:spLocks noChangeArrowheads="1"/>
            </p:cNvSpPr>
            <p:nvPr/>
          </p:nvSpPr>
          <p:spPr bwMode="auto">
            <a:xfrm>
              <a:off x="1589087" y="782638"/>
              <a:ext cx="655638" cy="654050"/>
            </a:xfrm>
            <a:prstGeom prst="ellipse">
              <a:avLst/>
            </a:prstGeom>
            <a:solidFill>
              <a:srgbClr val="F7B334"/>
            </a:solidFill>
            <a:ln w="30163" cap="flat">
              <a:solidFill>
                <a:srgbClr val="FFFFFF"/>
              </a:solidFill>
              <a:prstDash val="solid"/>
              <a:miter lim="800000"/>
              <a:headEnd/>
              <a:tailEnd/>
            </a:ln>
          </p:spPr>
          <p:txBody>
            <a:bodyPr vert="horz" wrap="square" lIns="164592" tIns="82296" rIns="164592" bIns="82296" numCol="1" anchor="t" anchorCtr="0" compatLnSpc="1">
              <a:prstTxWarp prst="textNoShape">
                <a:avLst/>
              </a:prstTxWarp>
            </a:bodyPr>
            <a:lstStyle/>
            <a:p>
              <a:endParaRPr lang="en-US" sz="11160" dirty="0"/>
            </a:p>
          </p:txBody>
        </p:sp>
        <p:sp>
          <p:nvSpPr>
            <p:cNvPr id="9" name="Freeform 16"/>
            <p:cNvSpPr>
              <a:spLocks noEditPoints="1"/>
            </p:cNvSpPr>
            <p:nvPr/>
          </p:nvSpPr>
          <p:spPr bwMode="auto">
            <a:xfrm>
              <a:off x="1804988" y="876300"/>
              <a:ext cx="225425" cy="458788"/>
            </a:xfrm>
            <a:custGeom>
              <a:avLst/>
              <a:gdLst>
                <a:gd name="T0" fmla="*/ 23 w 60"/>
                <a:gd name="T1" fmla="*/ 110 h 122"/>
                <a:gd name="T2" fmla="*/ 9 w 60"/>
                <a:gd name="T3" fmla="*/ 108 h 122"/>
                <a:gd name="T4" fmla="*/ 0 w 60"/>
                <a:gd name="T5" fmla="*/ 105 h 122"/>
                <a:gd name="T6" fmla="*/ 5 w 60"/>
                <a:gd name="T7" fmla="*/ 90 h 122"/>
                <a:gd name="T8" fmla="*/ 12 w 60"/>
                <a:gd name="T9" fmla="*/ 92 h 122"/>
                <a:gd name="T10" fmla="*/ 23 w 60"/>
                <a:gd name="T11" fmla="*/ 94 h 122"/>
                <a:gd name="T12" fmla="*/ 23 w 60"/>
                <a:gd name="T13" fmla="*/ 67 h 122"/>
                <a:gd name="T14" fmla="*/ 14 w 60"/>
                <a:gd name="T15" fmla="*/ 63 h 122"/>
                <a:gd name="T16" fmla="*/ 7 w 60"/>
                <a:gd name="T17" fmla="*/ 57 h 122"/>
                <a:gd name="T18" fmla="*/ 2 w 60"/>
                <a:gd name="T19" fmla="*/ 49 h 122"/>
                <a:gd name="T20" fmla="*/ 0 w 60"/>
                <a:gd name="T21" fmla="*/ 39 h 122"/>
                <a:gd name="T22" fmla="*/ 6 w 60"/>
                <a:gd name="T23" fmla="*/ 21 h 122"/>
                <a:gd name="T24" fmla="*/ 23 w 60"/>
                <a:gd name="T25" fmla="*/ 12 h 122"/>
                <a:gd name="T26" fmla="*/ 23 w 60"/>
                <a:gd name="T27" fmla="*/ 0 h 122"/>
                <a:gd name="T28" fmla="*/ 37 w 60"/>
                <a:gd name="T29" fmla="*/ 0 h 122"/>
                <a:gd name="T30" fmla="*/ 37 w 60"/>
                <a:gd name="T31" fmla="*/ 12 h 122"/>
                <a:gd name="T32" fmla="*/ 47 w 60"/>
                <a:gd name="T33" fmla="*/ 13 h 122"/>
                <a:gd name="T34" fmla="*/ 55 w 60"/>
                <a:gd name="T35" fmla="*/ 16 h 122"/>
                <a:gd name="T36" fmla="*/ 51 w 60"/>
                <a:gd name="T37" fmla="*/ 31 h 122"/>
                <a:gd name="T38" fmla="*/ 45 w 60"/>
                <a:gd name="T39" fmla="*/ 29 h 122"/>
                <a:gd name="T40" fmla="*/ 37 w 60"/>
                <a:gd name="T41" fmla="*/ 27 h 122"/>
                <a:gd name="T42" fmla="*/ 37 w 60"/>
                <a:gd name="T43" fmla="*/ 53 h 122"/>
                <a:gd name="T44" fmla="*/ 45 w 60"/>
                <a:gd name="T45" fmla="*/ 57 h 122"/>
                <a:gd name="T46" fmla="*/ 53 w 60"/>
                <a:gd name="T47" fmla="*/ 63 h 122"/>
                <a:gd name="T48" fmla="*/ 58 w 60"/>
                <a:gd name="T49" fmla="*/ 70 h 122"/>
                <a:gd name="T50" fmla="*/ 60 w 60"/>
                <a:gd name="T51" fmla="*/ 81 h 122"/>
                <a:gd name="T52" fmla="*/ 54 w 60"/>
                <a:gd name="T53" fmla="*/ 100 h 122"/>
                <a:gd name="T54" fmla="*/ 37 w 60"/>
                <a:gd name="T55" fmla="*/ 109 h 122"/>
                <a:gd name="T56" fmla="*/ 37 w 60"/>
                <a:gd name="T57" fmla="*/ 122 h 122"/>
                <a:gd name="T58" fmla="*/ 23 w 60"/>
                <a:gd name="T59" fmla="*/ 122 h 122"/>
                <a:gd name="T60" fmla="*/ 23 w 60"/>
                <a:gd name="T61" fmla="*/ 110 h 122"/>
                <a:gd name="T62" fmla="*/ 17 w 60"/>
                <a:gd name="T63" fmla="*/ 37 h 122"/>
                <a:gd name="T64" fmla="*/ 21 w 60"/>
                <a:gd name="T65" fmla="*/ 44 h 122"/>
                <a:gd name="T66" fmla="*/ 29 w 60"/>
                <a:gd name="T67" fmla="*/ 49 h 122"/>
                <a:gd name="T68" fmla="*/ 29 w 60"/>
                <a:gd name="T69" fmla="*/ 27 h 122"/>
                <a:gd name="T70" fmla="*/ 20 w 60"/>
                <a:gd name="T71" fmla="*/ 30 h 122"/>
                <a:gd name="T72" fmla="*/ 17 w 60"/>
                <a:gd name="T73" fmla="*/ 37 h 122"/>
                <a:gd name="T74" fmla="*/ 43 w 60"/>
                <a:gd name="T75" fmla="*/ 83 h 122"/>
                <a:gd name="T76" fmla="*/ 39 w 60"/>
                <a:gd name="T77" fmla="*/ 76 h 122"/>
                <a:gd name="T78" fmla="*/ 31 w 60"/>
                <a:gd name="T79" fmla="*/ 71 h 122"/>
                <a:gd name="T80" fmla="*/ 31 w 60"/>
                <a:gd name="T81" fmla="*/ 94 h 122"/>
                <a:gd name="T82" fmla="*/ 40 w 60"/>
                <a:gd name="T83" fmla="*/ 91 h 122"/>
                <a:gd name="T84" fmla="*/ 43 w 60"/>
                <a:gd name="T85" fmla="*/ 83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0" h="122">
                  <a:moveTo>
                    <a:pt x="23" y="110"/>
                  </a:moveTo>
                  <a:cubicBezTo>
                    <a:pt x="18" y="110"/>
                    <a:pt x="13" y="109"/>
                    <a:pt x="9" y="108"/>
                  </a:cubicBezTo>
                  <a:cubicBezTo>
                    <a:pt x="5" y="107"/>
                    <a:pt x="2" y="106"/>
                    <a:pt x="0" y="105"/>
                  </a:cubicBezTo>
                  <a:cubicBezTo>
                    <a:pt x="5" y="90"/>
                    <a:pt x="5" y="90"/>
                    <a:pt x="5" y="90"/>
                  </a:cubicBezTo>
                  <a:cubicBezTo>
                    <a:pt x="7" y="91"/>
                    <a:pt x="9" y="92"/>
                    <a:pt x="12" y="92"/>
                  </a:cubicBezTo>
                  <a:cubicBezTo>
                    <a:pt x="15" y="93"/>
                    <a:pt x="19" y="94"/>
                    <a:pt x="23" y="94"/>
                  </a:cubicBezTo>
                  <a:cubicBezTo>
                    <a:pt x="23" y="67"/>
                    <a:pt x="23" y="67"/>
                    <a:pt x="23" y="67"/>
                  </a:cubicBezTo>
                  <a:cubicBezTo>
                    <a:pt x="20" y="66"/>
                    <a:pt x="17" y="64"/>
                    <a:pt x="14" y="63"/>
                  </a:cubicBezTo>
                  <a:cubicBezTo>
                    <a:pt x="12" y="61"/>
                    <a:pt x="9" y="59"/>
                    <a:pt x="7" y="57"/>
                  </a:cubicBezTo>
                  <a:cubicBezTo>
                    <a:pt x="5" y="55"/>
                    <a:pt x="3" y="52"/>
                    <a:pt x="2" y="49"/>
                  </a:cubicBezTo>
                  <a:cubicBezTo>
                    <a:pt x="0" y="46"/>
                    <a:pt x="0" y="43"/>
                    <a:pt x="0" y="39"/>
                  </a:cubicBezTo>
                  <a:cubicBezTo>
                    <a:pt x="0" y="31"/>
                    <a:pt x="2" y="25"/>
                    <a:pt x="6" y="21"/>
                  </a:cubicBezTo>
                  <a:cubicBezTo>
                    <a:pt x="10" y="16"/>
                    <a:pt x="16" y="13"/>
                    <a:pt x="23" y="12"/>
                  </a:cubicBezTo>
                  <a:cubicBezTo>
                    <a:pt x="23" y="0"/>
                    <a:pt x="23" y="0"/>
                    <a:pt x="23" y="0"/>
                  </a:cubicBezTo>
                  <a:cubicBezTo>
                    <a:pt x="37" y="0"/>
                    <a:pt x="37" y="0"/>
                    <a:pt x="37" y="0"/>
                  </a:cubicBezTo>
                  <a:cubicBezTo>
                    <a:pt x="37" y="12"/>
                    <a:pt x="37" y="12"/>
                    <a:pt x="37" y="12"/>
                  </a:cubicBezTo>
                  <a:cubicBezTo>
                    <a:pt x="41" y="12"/>
                    <a:pt x="44" y="12"/>
                    <a:pt x="47" y="13"/>
                  </a:cubicBezTo>
                  <a:cubicBezTo>
                    <a:pt x="50" y="14"/>
                    <a:pt x="53" y="15"/>
                    <a:pt x="55" y="16"/>
                  </a:cubicBezTo>
                  <a:cubicBezTo>
                    <a:pt x="51" y="31"/>
                    <a:pt x="51" y="31"/>
                    <a:pt x="51" y="31"/>
                  </a:cubicBezTo>
                  <a:cubicBezTo>
                    <a:pt x="49" y="30"/>
                    <a:pt x="47" y="30"/>
                    <a:pt x="45" y="29"/>
                  </a:cubicBezTo>
                  <a:cubicBezTo>
                    <a:pt x="42" y="28"/>
                    <a:pt x="40" y="28"/>
                    <a:pt x="37" y="27"/>
                  </a:cubicBezTo>
                  <a:cubicBezTo>
                    <a:pt x="37" y="53"/>
                    <a:pt x="37" y="53"/>
                    <a:pt x="37" y="53"/>
                  </a:cubicBezTo>
                  <a:cubicBezTo>
                    <a:pt x="40" y="54"/>
                    <a:pt x="42" y="55"/>
                    <a:pt x="45" y="57"/>
                  </a:cubicBezTo>
                  <a:cubicBezTo>
                    <a:pt x="48" y="59"/>
                    <a:pt x="51" y="60"/>
                    <a:pt x="53" y="63"/>
                  </a:cubicBezTo>
                  <a:cubicBezTo>
                    <a:pt x="55" y="65"/>
                    <a:pt x="57" y="67"/>
                    <a:pt x="58" y="70"/>
                  </a:cubicBezTo>
                  <a:cubicBezTo>
                    <a:pt x="60" y="73"/>
                    <a:pt x="60" y="77"/>
                    <a:pt x="60" y="81"/>
                  </a:cubicBezTo>
                  <a:cubicBezTo>
                    <a:pt x="60" y="89"/>
                    <a:pt x="58" y="95"/>
                    <a:pt x="54" y="100"/>
                  </a:cubicBezTo>
                  <a:cubicBezTo>
                    <a:pt x="50" y="105"/>
                    <a:pt x="44" y="108"/>
                    <a:pt x="37" y="109"/>
                  </a:cubicBezTo>
                  <a:cubicBezTo>
                    <a:pt x="37" y="122"/>
                    <a:pt x="37" y="122"/>
                    <a:pt x="37" y="122"/>
                  </a:cubicBezTo>
                  <a:cubicBezTo>
                    <a:pt x="23" y="122"/>
                    <a:pt x="23" y="122"/>
                    <a:pt x="23" y="122"/>
                  </a:cubicBezTo>
                  <a:lnTo>
                    <a:pt x="23" y="110"/>
                  </a:lnTo>
                  <a:close/>
                  <a:moveTo>
                    <a:pt x="17" y="37"/>
                  </a:moveTo>
                  <a:cubicBezTo>
                    <a:pt x="17" y="40"/>
                    <a:pt x="18" y="42"/>
                    <a:pt x="21" y="44"/>
                  </a:cubicBezTo>
                  <a:cubicBezTo>
                    <a:pt x="23" y="46"/>
                    <a:pt x="25" y="47"/>
                    <a:pt x="29" y="49"/>
                  </a:cubicBezTo>
                  <a:cubicBezTo>
                    <a:pt x="29" y="27"/>
                    <a:pt x="29" y="27"/>
                    <a:pt x="29" y="27"/>
                  </a:cubicBezTo>
                  <a:cubicBezTo>
                    <a:pt x="24" y="27"/>
                    <a:pt x="21" y="28"/>
                    <a:pt x="20" y="30"/>
                  </a:cubicBezTo>
                  <a:cubicBezTo>
                    <a:pt x="18" y="32"/>
                    <a:pt x="17" y="34"/>
                    <a:pt x="17" y="37"/>
                  </a:cubicBezTo>
                  <a:close/>
                  <a:moveTo>
                    <a:pt x="43" y="83"/>
                  </a:moveTo>
                  <a:cubicBezTo>
                    <a:pt x="43" y="80"/>
                    <a:pt x="42" y="77"/>
                    <a:pt x="39" y="76"/>
                  </a:cubicBezTo>
                  <a:cubicBezTo>
                    <a:pt x="37" y="74"/>
                    <a:pt x="34" y="72"/>
                    <a:pt x="31" y="71"/>
                  </a:cubicBezTo>
                  <a:cubicBezTo>
                    <a:pt x="31" y="94"/>
                    <a:pt x="31" y="94"/>
                    <a:pt x="31" y="94"/>
                  </a:cubicBezTo>
                  <a:cubicBezTo>
                    <a:pt x="35" y="94"/>
                    <a:pt x="38" y="93"/>
                    <a:pt x="40" y="91"/>
                  </a:cubicBezTo>
                  <a:cubicBezTo>
                    <a:pt x="42" y="89"/>
                    <a:pt x="43" y="86"/>
                    <a:pt x="43" y="8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64592" tIns="82296" rIns="164592" bIns="82296" numCol="1" anchor="t" anchorCtr="0" compatLnSpc="1">
              <a:prstTxWarp prst="textNoShape">
                <a:avLst/>
              </a:prstTxWarp>
            </a:bodyPr>
            <a:lstStyle/>
            <a:p>
              <a:endParaRPr lang="en-US" sz="11160" dirty="0"/>
            </a:p>
          </p:txBody>
        </p:sp>
      </p:grpSp>
      <p:pic>
        <p:nvPicPr>
          <p:cNvPr id="10" name="Picture 2"/>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244972" y="5093152"/>
            <a:ext cx="2251175" cy="6820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Picture 11"/>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938206" y="5012917"/>
            <a:ext cx="1633794" cy="980277"/>
          </a:xfrm>
          <a:prstGeom prst="rect">
            <a:avLst/>
          </a:prstGeom>
        </p:spPr>
      </p:pic>
      <p:sp>
        <p:nvSpPr>
          <p:cNvPr id="11" name="Slide Number Placeholder 10"/>
          <p:cNvSpPr>
            <a:spLocks noGrp="1"/>
          </p:cNvSpPr>
          <p:nvPr>
            <p:ph type="sldNum" sz="quarter" idx="12"/>
          </p:nvPr>
        </p:nvSpPr>
        <p:spPr/>
        <p:txBody>
          <a:bodyPr/>
          <a:lstStyle/>
          <a:p>
            <a:pPr>
              <a:defRPr/>
            </a:pPr>
            <a:fld id="{B1A9683B-B112-4496-A737-3130FD58388C}" type="slidenum">
              <a:rPr lang="en-US" altLang="en-US" smtClean="0"/>
              <a:pPr>
                <a:defRPr/>
              </a:pPr>
              <a:t>35</a:t>
            </a:fld>
            <a:endParaRPr lang="en-US" altLang="en-US" dirty="0"/>
          </a:p>
        </p:txBody>
      </p:sp>
      <p:pic>
        <p:nvPicPr>
          <p:cNvPr id="4" name="Picture 3"/>
          <p:cNvPicPr>
            <a:picLocks noChangeAspect="1"/>
          </p:cNvPicPr>
          <p:nvPr/>
        </p:nvPicPr>
        <p:blipFill rotWithShape="1">
          <a:blip r:embed="rId5" cstate="print">
            <a:extLst>
              <a:ext uri="{28A0092B-C50C-407E-A947-70E740481C1C}">
                <a14:useLocalDpi xmlns:a14="http://schemas.microsoft.com/office/drawing/2010/main" val="0"/>
              </a:ext>
            </a:extLst>
          </a:blip>
          <a:srcRect l="16291" t="19677" r="16451" b="7312"/>
          <a:stretch/>
        </p:blipFill>
        <p:spPr>
          <a:xfrm>
            <a:off x="6946540" y="3715059"/>
            <a:ext cx="1594128" cy="2595716"/>
          </a:xfrm>
          <a:prstGeom prst="rect">
            <a:avLst/>
          </a:prstGeom>
        </p:spPr>
      </p:pic>
      <p:pic>
        <p:nvPicPr>
          <p:cNvPr id="5" name="Picture 4"/>
          <p:cNvPicPr>
            <a:picLocks noChangeAspect="1"/>
          </p:cNvPicPr>
          <p:nvPr/>
        </p:nvPicPr>
        <p:blipFill rotWithShape="1">
          <a:blip r:embed="rId6" cstate="print">
            <a:extLst>
              <a:ext uri="{28A0092B-C50C-407E-A947-70E740481C1C}">
                <a14:useLocalDpi xmlns:a14="http://schemas.microsoft.com/office/drawing/2010/main" val="0"/>
              </a:ext>
            </a:extLst>
          </a:blip>
          <a:srcRect l="7984" r="17823" b="19879"/>
          <a:stretch/>
        </p:blipFill>
        <p:spPr>
          <a:xfrm>
            <a:off x="5132442" y="5008379"/>
            <a:ext cx="1367937" cy="984815"/>
          </a:xfrm>
          <a:prstGeom prst="rect">
            <a:avLst/>
          </a:prstGeom>
        </p:spPr>
      </p:pic>
      <p:sp>
        <p:nvSpPr>
          <p:cNvPr id="17" name="Date Placeholder 3"/>
          <p:cNvSpPr>
            <a:spLocks noGrp="1"/>
          </p:cNvSpPr>
          <p:nvPr>
            <p:ph type="dt" sz="half" idx="10"/>
          </p:nvPr>
        </p:nvSpPr>
        <p:spPr>
          <a:xfrm>
            <a:off x="80128" y="6572381"/>
            <a:ext cx="2133600" cy="288925"/>
          </a:xfrm>
        </p:spPr>
        <p:txBody>
          <a:bodyPr/>
          <a:lstStyle/>
          <a:p>
            <a:pPr>
              <a:defRPr/>
            </a:pPr>
            <a:r>
              <a:rPr lang="en-US" dirty="0"/>
              <a:t>©2018  The Tennant Company  Rev. Feb 2018</a:t>
            </a:r>
          </a:p>
        </p:txBody>
      </p:sp>
      <p:sp>
        <p:nvSpPr>
          <p:cNvPr id="18" name="Slide Number Placeholder 5"/>
          <p:cNvSpPr txBox="1">
            <a:spLocks/>
          </p:cNvSpPr>
          <p:nvPr/>
        </p:nvSpPr>
        <p:spPr>
          <a:xfrm>
            <a:off x="3508639" y="6573788"/>
            <a:ext cx="2133600" cy="288925"/>
          </a:xfrm>
          <a:prstGeom prst="rect">
            <a:avLst/>
          </a:prstGeom>
          <a:ln>
            <a:noFill/>
          </a:ln>
        </p:spPr>
        <p:txBody>
          <a:bodyPr vert="horz" wrap="square" lIns="91440" tIns="45720" rIns="91440" bIns="45720" numCol="1" anchor="ctr" anchorCtr="0" compatLnSpc="1">
            <a:prstTxWarp prst="textNoShape">
              <a:avLst/>
            </a:prstTxWarp>
          </a:bodyPr>
          <a:lstStyle>
            <a:defPPr>
              <a:defRPr lang="en-US"/>
            </a:defPPr>
            <a:lvl1pPr algn="r" rtl="0" eaLnBrk="1" fontAlgn="base" hangingPunct="1">
              <a:spcBef>
                <a:spcPct val="0"/>
              </a:spcBef>
              <a:spcAft>
                <a:spcPct val="0"/>
              </a:spcAft>
              <a:defRPr sz="700" kern="1200">
                <a:solidFill>
                  <a:srgbClr val="898989"/>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lgn="ctr">
              <a:defRPr/>
            </a:pPr>
            <a:r>
              <a:rPr lang="en-US" altLang="en-US" sz="900" b="1" dirty="0">
                <a:solidFill>
                  <a:srgbClr val="FF0000"/>
                </a:solidFill>
              </a:rPr>
              <a:t>Confidential. Do not distribute.</a:t>
            </a:r>
          </a:p>
        </p:txBody>
      </p:sp>
    </p:spTree>
    <p:extLst>
      <p:ext uri="{BB962C8B-B14F-4D97-AF65-F5344CB8AC3E}">
        <p14:creationId xmlns:p14="http://schemas.microsoft.com/office/powerpoint/2010/main" val="281458292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13"/>
          <p:cNvGrpSpPr>
            <a:grpSpLocks noChangeAspect="1"/>
          </p:cNvGrpSpPr>
          <p:nvPr/>
        </p:nvGrpSpPr>
        <p:grpSpPr>
          <a:xfrm>
            <a:off x="7743604" y="1789576"/>
            <a:ext cx="753083" cy="751259"/>
            <a:chOff x="1589088" y="3709988"/>
            <a:chExt cx="655638" cy="654050"/>
          </a:xfrm>
        </p:grpSpPr>
        <p:sp>
          <p:nvSpPr>
            <p:cNvPr id="15" name="Oval 8"/>
            <p:cNvSpPr>
              <a:spLocks noChangeArrowheads="1"/>
            </p:cNvSpPr>
            <p:nvPr/>
          </p:nvSpPr>
          <p:spPr bwMode="auto">
            <a:xfrm>
              <a:off x="1589088" y="3709988"/>
              <a:ext cx="655638" cy="654050"/>
            </a:xfrm>
            <a:prstGeom prst="ellipse">
              <a:avLst/>
            </a:prstGeom>
            <a:solidFill>
              <a:srgbClr val="EE2B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64592" tIns="82296" rIns="164592" bIns="82296" numCol="1" anchor="t" anchorCtr="0" compatLnSpc="1">
              <a:prstTxWarp prst="textNoShape">
                <a:avLst/>
              </a:prstTxWarp>
            </a:bodyPr>
            <a:lstStyle/>
            <a:p>
              <a:endParaRPr lang="en-US" sz="11160" dirty="0"/>
            </a:p>
          </p:txBody>
        </p:sp>
        <p:sp>
          <p:nvSpPr>
            <p:cNvPr id="16" name="Oval 9"/>
            <p:cNvSpPr>
              <a:spLocks noChangeArrowheads="1"/>
            </p:cNvSpPr>
            <p:nvPr/>
          </p:nvSpPr>
          <p:spPr bwMode="auto">
            <a:xfrm>
              <a:off x="1589088" y="3709988"/>
              <a:ext cx="655638" cy="654050"/>
            </a:xfrm>
            <a:prstGeom prst="ellipse">
              <a:avLst/>
            </a:prstGeom>
            <a:noFill/>
            <a:ln w="30163"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164592" tIns="82296" rIns="164592" bIns="82296" numCol="1" anchor="t" anchorCtr="0" compatLnSpc="1">
              <a:prstTxWarp prst="textNoShape">
                <a:avLst/>
              </a:prstTxWarp>
            </a:bodyPr>
            <a:lstStyle/>
            <a:p>
              <a:endParaRPr lang="en-US" sz="11160" dirty="0"/>
            </a:p>
          </p:txBody>
        </p:sp>
        <p:sp>
          <p:nvSpPr>
            <p:cNvPr id="17" name="Freeform 10"/>
            <p:cNvSpPr>
              <a:spLocks/>
            </p:cNvSpPr>
            <p:nvPr/>
          </p:nvSpPr>
          <p:spPr bwMode="auto">
            <a:xfrm>
              <a:off x="1739900" y="3863975"/>
              <a:ext cx="131763" cy="128588"/>
            </a:xfrm>
            <a:custGeom>
              <a:avLst/>
              <a:gdLst>
                <a:gd name="T0" fmla="*/ 18 w 35"/>
                <a:gd name="T1" fmla="*/ 0 h 34"/>
                <a:gd name="T2" fmla="*/ 0 w 35"/>
                <a:gd name="T3" fmla="*/ 17 h 34"/>
                <a:gd name="T4" fmla="*/ 17 w 35"/>
                <a:gd name="T5" fmla="*/ 34 h 34"/>
                <a:gd name="T6" fmla="*/ 35 w 35"/>
                <a:gd name="T7" fmla="*/ 17 h 34"/>
                <a:gd name="T8" fmla="*/ 18 w 35"/>
                <a:gd name="T9" fmla="*/ 0 h 34"/>
              </a:gdLst>
              <a:ahLst/>
              <a:cxnLst>
                <a:cxn ang="0">
                  <a:pos x="T0" y="T1"/>
                </a:cxn>
                <a:cxn ang="0">
                  <a:pos x="T2" y="T3"/>
                </a:cxn>
                <a:cxn ang="0">
                  <a:pos x="T4" y="T5"/>
                </a:cxn>
                <a:cxn ang="0">
                  <a:pos x="T6" y="T7"/>
                </a:cxn>
                <a:cxn ang="0">
                  <a:pos x="T8" y="T9"/>
                </a:cxn>
              </a:cxnLst>
              <a:rect l="0" t="0" r="r" b="b"/>
              <a:pathLst>
                <a:path w="35" h="34">
                  <a:moveTo>
                    <a:pt x="18" y="0"/>
                  </a:moveTo>
                  <a:cubicBezTo>
                    <a:pt x="18" y="8"/>
                    <a:pt x="8" y="17"/>
                    <a:pt x="0" y="17"/>
                  </a:cubicBezTo>
                  <a:cubicBezTo>
                    <a:pt x="8" y="17"/>
                    <a:pt x="17" y="26"/>
                    <a:pt x="17" y="34"/>
                  </a:cubicBezTo>
                  <a:cubicBezTo>
                    <a:pt x="17" y="26"/>
                    <a:pt x="27" y="17"/>
                    <a:pt x="35" y="17"/>
                  </a:cubicBezTo>
                  <a:cubicBezTo>
                    <a:pt x="27" y="17"/>
                    <a:pt x="18" y="8"/>
                    <a:pt x="18"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64592" tIns="82296" rIns="164592" bIns="82296" numCol="1" anchor="t" anchorCtr="0" compatLnSpc="1">
              <a:prstTxWarp prst="textNoShape">
                <a:avLst/>
              </a:prstTxWarp>
            </a:bodyPr>
            <a:lstStyle/>
            <a:p>
              <a:endParaRPr lang="en-US" sz="11160" dirty="0"/>
            </a:p>
          </p:txBody>
        </p:sp>
        <p:sp>
          <p:nvSpPr>
            <p:cNvPr id="18" name="Freeform 11"/>
            <p:cNvSpPr>
              <a:spLocks/>
            </p:cNvSpPr>
            <p:nvPr/>
          </p:nvSpPr>
          <p:spPr bwMode="auto">
            <a:xfrm>
              <a:off x="1804988" y="3924300"/>
              <a:ext cx="288925" cy="285750"/>
            </a:xfrm>
            <a:custGeom>
              <a:avLst/>
              <a:gdLst>
                <a:gd name="T0" fmla="*/ 40 w 77"/>
                <a:gd name="T1" fmla="*/ 0 h 76"/>
                <a:gd name="T2" fmla="*/ 26 w 77"/>
                <a:gd name="T3" fmla="*/ 25 h 76"/>
                <a:gd name="T4" fmla="*/ 10 w 77"/>
                <a:gd name="T5" fmla="*/ 36 h 76"/>
                <a:gd name="T6" fmla="*/ 0 w 77"/>
                <a:gd name="T7" fmla="*/ 38 h 76"/>
                <a:gd name="T8" fmla="*/ 19 w 77"/>
                <a:gd name="T9" fmla="*/ 45 h 76"/>
                <a:gd name="T10" fmla="*/ 32 w 77"/>
                <a:gd name="T11" fmla="*/ 58 h 76"/>
                <a:gd name="T12" fmla="*/ 38 w 77"/>
                <a:gd name="T13" fmla="*/ 76 h 76"/>
                <a:gd name="T14" fmla="*/ 41 w 77"/>
                <a:gd name="T15" fmla="*/ 64 h 76"/>
                <a:gd name="T16" fmla="*/ 50 w 77"/>
                <a:gd name="T17" fmla="*/ 52 h 76"/>
                <a:gd name="T18" fmla="*/ 77 w 77"/>
                <a:gd name="T19" fmla="*/ 39 h 76"/>
                <a:gd name="T20" fmla="*/ 40 w 77"/>
                <a:gd name="T21"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7" h="76">
                  <a:moveTo>
                    <a:pt x="40" y="0"/>
                  </a:moveTo>
                  <a:cubicBezTo>
                    <a:pt x="39" y="9"/>
                    <a:pt x="34" y="18"/>
                    <a:pt x="26" y="25"/>
                  </a:cubicBezTo>
                  <a:cubicBezTo>
                    <a:pt x="22" y="30"/>
                    <a:pt x="16" y="34"/>
                    <a:pt x="10" y="36"/>
                  </a:cubicBezTo>
                  <a:cubicBezTo>
                    <a:pt x="7" y="37"/>
                    <a:pt x="4" y="38"/>
                    <a:pt x="0" y="38"/>
                  </a:cubicBezTo>
                  <a:cubicBezTo>
                    <a:pt x="7" y="38"/>
                    <a:pt x="13" y="41"/>
                    <a:pt x="19" y="45"/>
                  </a:cubicBezTo>
                  <a:cubicBezTo>
                    <a:pt x="24" y="49"/>
                    <a:pt x="28" y="53"/>
                    <a:pt x="32" y="58"/>
                  </a:cubicBezTo>
                  <a:cubicBezTo>
                    <a:pt x="35" y="64"/>
                    <a:pt x="38" y="71"/>
                    <a:pt x="38" y="76"/>
                  </a:cubicBezTo>
                  <a:cubicBezTo>
                    <a:pt x="38" y="72"/>
                    <a:pt x="39" y="68"/>
                    <a:pt x="41" y="64"/>
                  </a:cubicBezTo>
                  <a:cubicBezTo>
                    <a:pt x="43" y="60"/>
                    <a:pt x="46" y="56"/>
                    <a:pt x="50" y="52"/>
                  </a:cubicBezTo>
                  <a:cubicBezTo>
                    <a:pt x="57" y="44"/>
                    <a:pt x="68" y="39"/>
                    <a:pt x="77" y="39"/>
                  </a:cubicBezTo>
                  <a:cubicBezTo>
                    <a:pt x="60" y="38"/>
                    <a:pt x="39" y="17"/>
                    <a:pt x="40"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64592" tIns="82296" rIns="164592" bIns="82296" numCol="1" anchor="t" anchorCtr="0" compatLnSpc="1">
              <a:prstTxWarp prst="textNoShape">
                <a:avLst/>
              </a:prstTxWarp>
            </a:bodyPr>
            <a:lstStyle/>
            <a:p>
              <a:endParaRPr lang="en-US" sz="11160" dirty="0"/>
            </a:p>
          </p:txBody>
        </p:sp>
      </p:grpSp>
      <p:sp>
        <p:nvSpPr>
          <p:cNvPr id="3" name="Title 2"/>
          <p:cNvSpPr>
            <a:spLocks noGrp="1"/>
          </p:cNvSpPr>
          <p:nvPr>
            <p:ph type="title"/>
          </p:nvPr>
        </p:nvSpPr>
        <p:spPr/>
        <p:txBody>
          <a:bodyPr/>
          <a:lstStyle/>
          <a:p>
            <a:r>
              <a:rPr lang="en-US" dirty="0"/>
              <a:t>Enhancing Facility Image</a:t>
            </a:r>
          </a:p>
        </p:txBody>
      </p:sp>
      <p:sp>
        <p:nvSpPr>
          <p:cNvPr id="19" name="TextBox 18"/>
          <p:cNvSpPr txBox="1"/>
          <p:nvPr/>
        </p:nvSpPr>
        <p:spPr>
          <a:xfrm>
            <a:off x="457200" y="1789576"/>
            <a:ext cx="6872317" cy="1938992"/>
          </a:xfrm>
          <a:prstGeom prst="rect">
            <a:avLst/>
          </a:prstGeom>
          <a:noFill/>
        </p:spPr>
        <p:txBody>
          <a:bodyPr wrap="square" rtlCol="0">
            <a:spAutoFit/>
          </a:bodyPr>
          <a:lstStyle/>
          <a:p>
            <a:pPr marL="285750" indent="-285750" defTabSz="457200" eaLnBrk="1" fontAlgn="auto" hangingPunct="1">
              <a:spcBef>
                <a:spcPts val="1200"/>
              </a:spcBef>
              <a:spcAft>
                <a:spcPts val="0"/>
              </a:spcAft>
              <a:buClr>
                <a:srgbClr val="1188BB"/>
              </a:buClr>
              <a:buFont typeface="Wingdings" panose="05000000000000000000" pitchFamily="2" charset="2"/>
              <a:buChar char="§"/>
            </a:pPr>
            <a:r>
              <a:rPr lang="en-US" sz="1600" dirty="0">
                <a:latin typeface="Arial" panose="020B0604020202020204" pitchFamily="34" charset="0"/>
              </a:rPr>
              <a:t>More applications</a:t>
            </a:r>
          </a:p>
          <a:p>
            <a:pPr marL="285750" indent="-285750" defTabSz="457200" eaLnBrk="1" fontAlgn="auto" hangingPunct="1">
              <a:spcBef>
                <a:spcPts val="1200"/>
              </a:spcBef>
              <a:spcAft>
                <a:spcPts val="0"/>
              </a:spcAft>
              <a:buClr>
                <a:srgbClr val="1188BB"/>
              </a:buClr>
              <a:buFont typeface="Wingdings" panose="05000000000000000000" pitchFamily="2" charset="2"/>
              <a:buChar char="§"/>
            </a:pPr>
            <a:r>
              <a:rPr lang="en-US" sz="1600" dirty="0">
                <a:latin typeface="Arial" panose="020B0604020202020204" pitchFamily="34" charset="0"/>
              </a:rPr>
              <a:t>More water &amp; down pressure settings</a:t>
            </a:r>
          </a:p>
          <a:p>
            <a:pPr marL="285750" indent="-285750" defTabSz="457200" eaLnBrk="1" fontAlgn="auto" hangingPunct="1">
              <a:spcBef>
                <a:spcPts val="1200"/>
              </a:spcBef>
              <a:spcAft>
                <a:spcPts val="0"/>
              </a:spcAft>
              <a:buClr>
                <a:srgbClr val="1188BB"/>
              </a:buClr>
              <a:buFont typeface="Wingdings" panose="05000000000000000000" pitchFamily="2" charset="2"/>
              <a:buChar char="§"/>
            </a:pPr>
            <a:r>
              <a:rPr lang="en-US" sz="1600" dirty="0">
                <a:latin typeface="Arial" panose="020B0604020202020204" pitchFamily="34" charset="0"/>
              </a:rPr>
              <a:t>Full stone care maintenance</a:t>
            </a:r>
          </a:p>
          <a:p>
            <a:pPr marL="285750" indent="-285750" defTabSz="457200" eaLnBrk="1" fontAlgn="auto" hangingPunct="1">
              <a:spcBef>
                <a:spcPts val="1200"/>
              </a:spcBef>
              <a:spcAft>
                <a:spcPts val="0"/>
              </a:spcAft>
              <a:buClr>
                <a:srgbClr val="1188BB"/>
              </a:buClr>
              <a:buFont typeface="Wingdings" panose="05000000000000000000" pitchFamily="2" charset="2"/>
              <a:buChar char="§"/>
            </a:pPr>
            <a:r>
              <a:rPr lang="en-US" sz="1600" dirty="0">
                <a:latin typeface="Arial" panose="020B0604020202020204" pitchFamily="34" charset="0"/>
              </a:rPr>
              <a:t>Tank rinse-out (spray nozzle w/ hose)</a:t>
            </a:r>
          </a:p>
          <a:p>
            <a:pPr marL="285750" indent="-285750" defTabSz="457200" eaLnBrk="1" fontAlgn="auto" hangingPunct="1">
              <a:spcBef>
                <a:spcPts val="1200"/>
              </a:spcBef>
              <a:spcAft>
                <a:spcPts val="0"/>
              </a:spcAft>
              <a:buClr>
                <a:srgbClr val="1188BB"/>
              </a:buClr>
              <a:buFont typeface="Wingdings" panose="05000000000000000000" pitchFamily="2" charset="2"/>
              <a:buChar char="§"/>
            </a:pPr>
            <a:r>
              <a:rPr lang="en-US" sz="1600" dirty="0">
                <a:latin typeface="Arial" panose="020B0604020202020204" pitchFamily="34" charset="0"/>
              </a:rPr>
              <a:t>T600 Zone Settings™ eliminate guesswork and rework</a:t>
            </a:r>
          </a:p>
        </p:txBody>
      </p:sp>
      <p:sp>
        <p:nvSpPr>
          <p:cNvPr id="23" name="TextBox 22"/>
          <p:cNvSpPr txBox="1"/>
          <p:nvPr/>
        </p:nvSpPr>
        <p:spPr>
          <a:xfrm>
            <a:off x="5731220" y="5588480"/>
            <a:ext cx="1764999" cy="261610"/>
          </a:xfrm>
          <a:prstGeom prst="rect">
            <a:avLst/>
          </a:prstGeom>
          <a:noFill/>
        </p:spPr>
        <p:txBody>
          <a:bodyPr wrap="square" rtlCol="0">
            <a:spAutoFit/>
          </a:bodyPr>
          <a:lstStyle/>
          <a:p>
            <a:pPr algn="ctr"/>
            <a:r>
              <a:rPr lang="en-US" sz="1100" dirty="0">
                <a:latin typeface="Arial" panose="020B0604020202020204" pitchFamily="34" charset="0"/>
              </a:rPr>
              <a:t>Pro-Membrane™</a:t>
            </a:r>
          </a:p>
        </p:txBody>
      </p:sp>
      <p:sp>
        <p:nvSpPr>
          <p:cNvPr id="24" name="TextBox 23"/>
          <p:cNvSpPr txBox="1"/>
          <p:nvPr/>
        </p:nvSpPr>
        <p:spPr>
          <a:xfrm>
            <a:off x="7533081" y="5555923"/>
            <a:ext cx="1225409" cy="261610"/>
          </a:xfrm>
          <a:prstGeom prst="rect">
            <a:avLst/>
          </a:prstGeom>
          <a:noFill/>
        </p:spPr>
        <p:txBody>
          <a:bodyPr wrap="square" rtlCol="0">
            <a:spAutoFit/>
          </a:bodyPr>
          <a:lstStyle/>
          <a:p>
            <a:pPr algn="ctr"/>
            <a:r>
              <a:rPr lang="en-US" sz="1100" dirty="0">
                <a:latin typeface="Arial" panose="020B0604020202020204" pitchFamily="34" charset="0"/>
              </a:rPr>
              <a:t>Pro-Panel™</a:t>
            </a:r>
          </a:p>
        </p:txBody>
      </p:sp>
      <p:sp>
        <p:nvSpPr>
          <p:cNvPr id="27" name="TextBox 26"/>
          <p:cNvSpPr txBox="1"/>
          <p:nvPr/>
        </p:nvSpPr>
        <p:spPr>
          <a:xfrm>
            <a:off x="148378" y="5480758"/>
            <a:ext cx="1225409" cy="769441"/>
          </a:xfrm>
          <a:prstGeom prst="rect">
            <a:avLst/>
          </a:prstGeom>
          <a:noFill/>
        </p:spPr>
        <p:txBody>
          <a:bodyPr wrap="square" rtlCol="0">
            <a:spAutoFit/>
          </a:bodyPr>
          <a:lstStyle/>
          <a:p>
            <a:pPr algn="ctr"/>
            <a:r>
              <a:rPr lang="en-US" sz="1100" dirty="0">
                <a:latin typeface="Arial" panose="020B0604020202020204" pitchFamily="34" charset="0"/>
              </a:rPr>
              <a:t>28in (700mm)</a:t>
            </a:r>
          </a:p>
          <a:p>
            <a:pPr algn="ctr"/>
            <a:r>
              <a:rPr lang="en-US" sz="1100" dirty="0">
                <a:latin typeface="Arial" panose="020B0604020202020204" pitchFamily="34" charset="0"/>
              </a:rPr>
              <a:t>32in (800mm)</a:t>
            </a:r>
          </a:p>
          <a:p>
            <a:pPr algn="ctr"/>
            <a:r>
              <a:rPr lang="en-US" sz="1100" dirty="0">
                <a:latin typeface="Arial" panose="020B0604020202020204" pitchFamily="34" charset="0"/>
              </a:rPr>
              <a:t>36in (900mm)</a:t>
            </a:r>
            <a:br>
              <a:rPr lang="en-US" sz="1100" dirty="0">
                <a:latin typeface="Arial" panose="020B0604020202020204" pitchFamily="34" charset="0"/>
              </a:rPr>
            </a:br>
            <a:r>
              <a:rPr lang="en-US" sz="1100" dirty="0">
                <a:latin typeface="Arial" panose="020B0604020202020204" pitchFamily="34" charset="0"/>
              </a:rPr>
              <a:t>Dual Disk</a:t>
            </a:r>
          </a:p>
        </p:txBody>
      </p:sp>
      <p:sp>
        <p:nvSpPr>
          <p:cNvPr id="28" name="TextBox 27"/>
          <p:cNvSpPr txBox="1"/>
          <p:nvPr/>
        </p:nvSpPr>
        <p:spPr>
          <a:xfrm>
            <a:off x="1299144" y="5483906"/>
            <a:ext cx="1225409" cy="600164"/>
          </a:xfrm>
          <a:prstGeom prst="rect">
            <a:avLst/>
          </a:prstGeom>
          <a:noFill/>
        </p:spPr>
        <p:txBody>
          <a:bodyPr wrap="square" rtlCol="0">
            <a:spAutoFit/>
          </a:bodyPr>
          <a:lstStyle/>
          <a:p>
            <a:pPr algn="ctr"/>
            <a:r>
              <a:rPr lang="en-US" sz="1100" dirty="0">
                <a:latin typeface="Arial" panose="020B0604020202020204" pitchFamily="34" charset="0"/>
              </a:rPr>
              <a:t>28in (700mm)</a:t>
            </a:r>
          </a:p>
          <a:p>
            <a:pPr algn="ctr"/>
            <a:r>
              <a:rPr lang="en-US" sz="1100" dirty="0">
                <a:latin typeface="Arial" panose="020B0604020202020204" pitchFamily="34" charset="0"/>
              </a:rPr>
              <a:t>32in (800mm)</a:t>
            </a:r>
            <a:br>
              <a:rPr lang="en-US" sz="1100" dirty="0">
                <a:latin typeface="Arial" panose="020B0604020202020204" pitchFamily="34" charset="0"/>
              </a:rPr>
            </a:br>
            <a:r>
              <a:rPr lang="en-US" sz="1100" dirty="0">
                <a:latin typeface="Arial" panose="020B0604020202020204" pitchFamily="34" charset="0"/>
              </a:rPr>
              <a:t>Dual Cylindrical</a:t>
            </a:r>
          </a:p>
        </p:txBody>
      </p:sp>
      <p:sp>
        <p:nvSpPr>
          <p:cNvPr id="29" name="TextBox 28"/>
          <p:cNvSpPr txBox="1"/>
          <p:nvPr/>
        </p:nvSpPr>
        <p:spPr>
          <a:xfrm>
            <a:off x="2610170" y="5480758"/>
            <a:ext cx="1225409" cy="430887"/>
          </a:xfrm>
          <a:prstGeom prst="rect">
            <a:avLst/>
          </a:prstGeom>
          <a:noFill/>
        </p:spPr>
        <p:txBody>
          <a:bodyPr wrap="square" rtlCol="0">
            <a:spAutoFit/>
          </a:bodyPr>
          <a:lstStyle/>
          <a:p>
            <a:pPr algn="ctr"/>
            <a:r>
              <a:rPr lang="en-US" sz="1100" dirty="0">
                <a:latin typeface="Arial" panose="020B0604020202020204" pitchFamily="34" charset="0"/>
              </a:rPr>
              <a:t>28in (700mm) </a:t>
            </a:r>
            <a:br>
              <a:rPr lang="en-US" sz="1100" dirty="0">
                <a:latin typeface="Arial" panose="020B0604020202020204" pitchFamily="34" charset="0"/>
              </a:rPr>
            </a:br>
            <a:r>
              <a:rPr lang="en-US" sz="1100" dirty="0">
                <a:latin typeface="Arial" panose="020B0604020202020204" pitchFamily="34" charset="0"/>
              </a:rPr>
              <a:t>Orbital</a:t>
            </a:r>
          </a:p>
        </p:txBody>
      </p:sp>
      <p:pic>
        <p:nvPicPr>
          <p:cNvPr id="30" name="Picture 29"/>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531489" y="4285928"/>
            <a:ext cx="1227001" cy="1143000"/>
          </a:xfrm>
          <a:prstGeom prst="rect">
            <a:avLst/>
          </a:prstGeom>
        </p:spPr>
      </p:pic>
      <p:pic>
        <p:nvPicPr>
          <p:cNvPr id="31" name="Picture 30"/>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6041651" y="4318485"/>
            <a:ext cx="1203645" cy="1110443"/>
          </a:xfrm>
          <a:prstGeom prst="rect">
            <a:avLst/>
          </a:prstGeom>
        </p:spPr>
      </p:pic>
      <p:sp>
        <p:nvSpPr>
          <p:cNvPr id="9" name="Slide Number Placeholder 8"/>
          <p:cNvSpPr>
            <a:spLocks noGrp="1"/>
          </p:cNvSpPr>
          <p:nvPr>
            <p:ph type="sldNum" sz="quarter" idx="12"/>
          </p:nvPr>
        </p:nvSpPr>
        <p:spPr/>
        <p:txBody>
          <a:bodyPr/>
          <a:lstStyle/>
          <a:p>
            <a:pPr>
              <a:defRPr/>
            </a:pPr>
            <a:fld id="{B1A9683B-B112-4496-A737-3130FD58388C}" type="slidenum">
              <a:rPr lang="en-US" altLang="en-US" smtClean="0"/>
              <a:pPr>
                <a:defRPr/>
              </a:pPr>
              <a:t>36</a:t>
            </a:fld>
            <a:endParaRPr lang="en-US" altLang="en-US" dirty="0"/>
          </a:p>
        </p:txBody>
      </p:sp>
      <p:pic>
        <p:nvPicPr>
          <p:cNvPr id="35" name="Picture 34"/>
          <p:cNvPicPr>
            <a:picLocks noChangeAspect="1"/>
          </p:cNvPicPr>
          <p:nvPr/>
        </p:nvPicPr>
        <p:blipFill rotWithShape="1">
          <a:blip r:embed="rId5" cstate="print">
            <a:extLst>
              <a:ext uri="{28A0092B-C50C-407E-A947-70E740481C1C}">
                <a14:useLocalDpi xmlns:a14="http://schemas.microsoft.com/office/drawing/2010/main" val="0"/>
              </a:ext>
            </a:extLst>
          </a:blip>
          <a:srcRect l="18397" r="14831"/>
          <a:stretch/>
        </p:blipFill>
        <p:spPr>
          <a:xfrm>
            <a:off x="80128" y="4133435"/>
            <a:ext cx="1297538" cy="1295493"/>
          </a:xfrm>
          <a:prstGeom prst="rect">
            <a:avLst/>
          </a:prstGeom>
        </p:spPr>
      </p:pic>
      <p:pic>
        <p:nvPicPr>
          <p:cNvPr id="36" name="Picture 35"/>
          <p:cNvPicPr>
            <a:picLocks noChangeAspect="1"/>
          </p:cNvPicPr>
          <p:nvPr/>
        </p:nvPicPr>
        <p:blipFill rotWithShape="1">
          <a:blip r:embed="rId6" cstate="print">
            <a:extLst>
              <a:ext uri="{28A0092B-C50C-407E-A947-70E740481C1C}">
                <a14:useLocalDpi xmlns:a14="http://schemas.microsoft.com/office/drawing/2010/main" val="0"/>
              </a:ext>
            </a:extLst>
          </a:blip>
          <a:srcRect l="16195" r="18358"/>
          <a:stretch/>
        </p:blipFill>
        <p:spPr>
          <a:xfrm>
            <a:off x="2587201" y="4124711"/>
            <a:ext cx="1280361" cy="1304217"/>
          </a:xfrm>
          <a:prstGeom prst="rect">
            <a:avLst/>
          </a:prstGeom>
        </p:spPr>
      </p:pic>
      <p:pic>
        <p:nvPicPr>
          <p:cNvPr id="37" name="Picture 36"/>
          <p:cNvPicPr>
            <a:picLocks noChangeAspect="1"/>
          </p:cNvPicPr>
          <p:nvPr/>
        </p:nvPicPr>
        <p:blipFill rotWithShape="1">
          <a:blip r:embed="rId7" cstate="print">
            <a:extLst>
              <a:ext uri="{28A0092B-C50C-407E-A947-70E740481C1C}">
                <a14:useLocalDpi xmlns:a14="http://schemas.microsoft.com/office/drawing/2010/main" val="0"/>
              </a:ext>
            </a:extLst>
          </a:blip>
          <a:srcRect l="13107" r="15928"/>
          <a:stretch/>
        </p:blipFill>
        <p:spPr>
          <a:xfrm>
            <a:off x="1252731" y="4133435"/>
            <a:ext cx="1371600" cy="1288522"/>
          </a:xfrm>
          <a:prstGeom prst="rect">
            <a:avLst/>
          </a:prstGeom>
        </p:spPr>
      </p:pic>
      <p:pic>
        <p:nvPicPr>
          <p:cNvPr id="2" name="Picture 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994728" y="4255108"/>
            <a:ext cx="1760730" cy="1173820"/>
          </a:xfrm>
          <a:prstGeom prst="rect">
            <a:avLst/>
          </a:prstGeom>
        </p:spPr>
      </p:pic>
      <p:sp>
        <p:nvSpPr>
          <p:cNvPr id="38" name="Date Placeholder 3"/>
          <p:cNvSpPr>
            <a:spLocks noGrp="1"/>
          </p:cNvSpPr>
          <p:nvPr>
            <p:ph type="dt" sz="half" idx="10"/>
          </p:nvPr>
        </p:nvSpPr>
        <p:spPr>
          <a:xfrm>
            <a:off x="80128" y="6572381"/>
            <a:ext cx="2133600" cy="288925"/>
          </a:xfrm>
        </p:spPr>
        <p:txBody>
          <a:bodyPr/>
          <a:lstStyle/>
          <a:p>
            <a:pPr>
              <a:defRPr/>
            </a:pPr>
            <a:r>
              <a:rPr lang="en-US" dirty="0"/>
              <a:t>©2018  The Tennant Company  Rev. Feb 2018</a:t>
            </a:r>
          </a:p>
        </p:txBody>
      </p:sp>
      <p:sp>
        <p:nvSpPr>
          <p:cNvPr id="39" name="Slide Number Placeholder 5"/>
          <p:cNvSpPr txBox="1">
            <a:spLocks/>
          </p:cNvSpPr>
          <p:nvPr/>
        </p:nvSpPr>
        <p:spPr>
          <a:xfrm>
            <a:off x="3508639" y="6573788"/>
            <a:ext cx="2133600" cy="288925"/>
          </a:xfrm>
          <a:prstGeom prst="rect">
            <a:avLst/>
          </a:prstGeom>
          <a:ln>
            <a:noFill/>
          </a:ln>
        </p:spPr>
        <p:txBody>
          <a:bodyPr vert="horz" wrap="square" lIns="91440" tIns="45720" rIns="91440" bIns="45720" numCol="1" anchor="ctr" anchorCtr="0" compatLnSpc="1">
            <a:prstTxWarp prst="textNoShape">
              <a:avLst/>
            </a:prstTxWarp>
          </a:bodyPr>
          <a:lstStyle>
            <a:defPPr>
              <a:defRPr lang="en-US"/>
            </a:defPPr>
            <a:lvl1pPr algn="r" rtl="0" eaLnBrk="1" fontAlgn="base" hangingPunct="1">
              <a:spcBef>
                <a:spcPct val="0"/>
              </a:spcBef>
              <a:spcAft>
                <a:spcPct val="0"/>
              </a:spcAft>
              <a:defRPr sz="700" kern="1200">
                <a:solidFill>
                  <a:srgbClr val="898989"/>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lgn="ctr">
              <a:defRPr/>
            </a:pPr>
            <a:r>
              <a:rPr lang="en-US" altLang="en-US" sz="900" b="1" dirty="0">
                <a:solidFill>
                  <a:srgbClr val="FF0000"/>
                </a:solidFill>
              </a:rPr>
              <a:t>Confidential. Do not distribute.</a:t>
            </a:r>
          </a:p>
        </p:txBody>
      </p:sp>
    </p:spTree>
    <p:extLst>
      <p:ext uri="{BB962C8B-B14F-4D97-AF65-F5344CB8AC3E}">
        <p14:creationId xmlns:p14="http://schemas.microsoft.com/office/powerpoint/2010/main" val="53889126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 name="Group 25"/>
          <p:cNvGrpSpPr>
            <a:grpSpLocks noChangeAspect="1"/>
          </p:cNvGrpSpPr>
          <p:nvPr/>
        </p:nvGrpSpPr>
        <p:grpSpPr>
          <a:xfrm>
            <a:off x="7743604" y="1789576"/>
            <a:ext cx="753083" cy="751259"/>
            <a:chOff x="3382961" y="3709988"/>
            <a:chExt cx="655639" cy="654051"/>
          </a:xfrm>
        </p:grpSpPr>
        <p:sp>
          <p:nvSpPr>
            <p:cNvPr id="27" name="Oval 5"/>
            <p:cNvSpPr>
              <a:spLocks noChangeArrowheads="1"/>
            </p:cNvSpPr>
            <p:nvPr/>
          </p:nvSpPr>
          <p:spPr bwMode="auto">
            <a:xfrm>
              <a:off x="3382961" y="3709988"/>
              <a:ext cx="655638" cy="654050"/>
            </a:xfrm>
            <a:prstGeom prst="ellipse">
              <a:avLst/>
            </a:prstGeom>
            <a:solidFill>
              <a:srgbClr val="5A39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64592" tIns="82296" rIns="164592" bIns="82296" numCol="1" anchor="t" anchorCtr="0" compatLnSpc="1">
              <a:prstTxWarp prst="textNoShape">
                <a:avLst/>
              </a:prstTxWarp>
            </a:bodyPr>
            <a:lstStyle/>
            <a:p>
              <a:endParaRPr lang="en-US" sz="11160" dirty="0"/>
            </a:p>
          </p:txBody>
        </p:sp>
        <p:sp>
          <p:nvSpPr>
            <p:cNvPr id="28" name="Oval 6"/>
            <p:cNvSpPr>
              <a:spLocks noChangeArrowheads="1"/>
            </p:cNvSpPr>
            <p:nvPr/>
          </p:nvSpPr>
          <p:spPr bwMode="auto">
            <a:xfrm>
              <a:off x="3382962" y="3709989"/>
              <a:ext cx="655638" cy="654050"/>
            </a:xfrm>
            <a:prstGeom prst="ellipse">
              <a:avLst/>
            </a:prstGeom>
            <a:noFill/>
            <a:ln w="30163"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164592" tIns="82296" rIns="164592" bIns="82296" numCol="1" anchor="t" anchorCtr="0" compatLnSpc="1">
              <a:prstTxWarp prst="textNoShape">
                <a:avLst/>
              </a:prstTxWarp>
            </a:bodyPr>
            <a:lstStyle/>
            <a:p>
              <a:endParaRPr lang="en-US" sz="11160" dirty="0"/>
            </a:p>
          </p:txBody>
        </p:sp>
        <p:sp>
          <p:nvSpPr>
            <p:cNvPr id="29" name="Freeform 7"/>
            <p:cNvSpPr>
              <a:spLocks/>
            </p:cNvSpPr>
            <p:nvPr/>
          </p:nvSpPr>
          <p:spPr bwMode="auto">
            <a:xfrm>
              <a:off x="3567113" y="3898900"/>
              <a:ext cx="287338" cy="280988"/>
            </a:xfrm>
            <a:custGeom>
              <a:avLst/>
              <a:gdLst>
                <a:gd name="T0" fmla="*/ 181 w 181"/>
                <a:gd name="T1" fmla="*/ 59 h 177"/>
                <a:gd name="T2" fmla="*/ 119 w 181"/>
                <a:gd name="T3" fmla="*/ 59 h 177"/>
                <a:gd name="T4" fmla="*/ 119 w 181"/>
                <a:gd name="T5" fmla="*/ 0 h 177"/>
                <a:gd name="T6" fmla="*/ 60 w 181"/>
                <a:gd name="T7" fmla="*/ 0 h 177"/>
                <a:gd name="T8" fmla="*/ 60 w 181"/>
                <a:gd name="T9" fmla="*/ 59 h 177"/>
                <a:gd name="T10" fmla="*/ 0 w 181"/>
                <a:gd name="T11" fmla="*/ 59 h 177"/>
                <a:gd name="T12" fmla="*/ 0 w 181"/>
                <a:gd name="T13" fmla="*/ 118 h 177"/>
                <a:gd name="T14" fmla="*/ 60 w 181"/>
                <a:gd name="T15" fmla="*/ 118 h 177"/>
                <a:gd name="T16" fmla="*/ 60 w 181"/>
                <a:gd name="T17" fmla="*/ 177 h 177"/>
                <a:gd name="T18" fmla="*/ 119 w 181"/>
                <a:gd name="T19" fmla="*/ 177 h 177"/>
                <a:gd name="T20" fmla="*/ 119 w 181"/>
                <a:gd name="T21" fmla="*/ 118 h 177"/>
                <a:gd name="T22" fmla="*/ 181 w 181"/>
                <a:gd name="T23" fmla="*/ 118 h 177"/>
                <a:gd name="T24" fmla="*/ 181 w 181"/>
                <a:gd name="T25" fmla="*/ 59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1" h="177">
                  <a:moveTo>
                    <a:pt x="181" y="59"/>
                  </a:moveTo>
                  <a:lnTo>
                    <a:pt x="119" y="59"/>
                  </a:lnTo>
                  <a:lnTo>
                    <a:pt x="119" y="0"/>
                  </a:lnTo>
                  <a:lnTo>
                    <a:pt x="60" y="0"/>
                  </a:lnTo>
                  <a:lnTo>
                    <a:pt x="60" y="59"/>
                  </a:lnTo>
                  <a:lnTo>
                    <a:pt x="0" y="59"/>
                  </a:lnTo>
                  <a:lnTo>
                    <a:pt x="0" y="118"/>
                  </a:lnTo>
                  <a:lnTo>
                    <a:pt x="60" y="118"/>
                  </a:lnTo>
                  <a:lnTo>
                    <a:pt x="60" y="177"/>
                  </a:lnTo>
                  <a:lnTo>
                    <a:pt x="119" y="177"/>
                  </a:lnTo>
                  <a:lnTo>
                    <a:pt x="119" y="118"/>
                  </a:lnTo>
                  <a:lnTo>
                    <a:pt x="181" y="118"/>
                  </a:lnTo>
                  <a:lnTo>
                    <a:pt x="181" y="5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64592" tIns="82296" rIns="164592" bIns="82296" numCol="1" anchor="t" anchorCtr="0" compatLnSpc="1">
              <a:prstTxWarp prst="textNoShape">
                <a:avLst/>
              </a:prstTxWarp>
            </a:bodyPr>
            <a:lstStyle/>
            <a:p>
              <a:endParaRPr lang="en-US" sz="11160" dirty="0"/>
            </a:p>
          </p:txBody>
        </p:sp>
      </p:grpSp>
      <p:sp>
        <p:nvSpPr>
          <p:cNvPr id="25" name="Content Placeholder 2"/>
          <p:cNvSpPr>
            <a:spLocks noGrp="1"/>
          </p:cNvSpPr>
          <p:nvPr>
            <p:ph idx="1"/>
          </p:nvPr>
        </p:nvSpPr>
        <p:spPr>
          <a:xfrm>
            <a:off x="457201" y="1789576"/>
            <a:ext cx="6323846" cy="2854852"/>
          </a:xfrm>
        </p:spPr>
        <p:txBody>
          <a:bodyPr>
            <a:noAutofit/>
          </a:bodyPr>
          <a:lstStyle/>
          <a:p>
            <a:pPr marL="285750" indent="-285750">
              <a:spcAft>
                <a:spcPts val="600"/>
              </a:spcAft>
              <a:buClr>
                <a:srgbClr val="009AC7"/>
              </a:buClr>
              <a:buFont typeface="Wingdings" panose="05000000000000000000" pitchFamily="2" charset="2"/>
              <a:buChar char="§"/>
            </a:pPr>
            <a:r>
              <a:rPr lang="en-US" sz="1600" dirty="0"/>
              <a:t>ec-H2O </a:t>
            </a:r>
            <a:r>
              <a:rPr lang="en-US" sz="1600" dirty="0" err="1"/>
              <a:t>NanoClean</a:t>
            </a:r>
            <a:r>
              <a:rPr lang="en-US" sz="1600" baseline="30000" dirty="0"/>
              <a:t>®</a:t>
            </a:r>
            <a:r>
              <a:rPr lang="en-US" sz="1600" dirty="0"/>
              <a:t> technology is NFSI certified</a:t>
            </a:r>
          </a:p>
          <a:p>
            <a:pPr marL="285750" indent="-285750">
              <a:spcAft>
                <a:spcPts val="600"/>
              </a:spcAft>
              <a:buClr>
                <a:srgbClr val="009AC7"/>
              </a:buClr>
              <a:buFont typeface="Wingdings" panose="05000000000000000000" pitchFamily="2" charset="2"/>
              <a:buChar char="§"/>
            </a:pPr>
            <a:r>
              <a:rPr lang="en-US" sz="1600" dirty="0"/>
              <a:t>Redesigned squeegee with yellow touch points, p-trap</a:t>
            </a:r>
          </a:p>
          <a:p>
            <a:pPr marL="285750" indent="-285750">
              <a:spcAft>
                <a:spcPts val="600"/>
              </a:spcAft>
              <a:buClr>
                <a:srgbClr val="009AC7"/>
              </a:buClr>
              <a:buFont typeface="Wingdings" panose="05000000000000000000" pitchFamily="2" charset="2"/>
              <a:buChar char="§"/>
            </a:pPr>
            <a:r>
              <a:rPr lang="en-US" sz="1600" dirty="0"/>
              <a:t>Tutorial videos may help reduce slip &amp; falls or other worker compensation claims</a:t>
            </a:r>
          </a:p>
          <a:p>
            <a:pPr marL="285750" indent="-285750">
              <a:buClr>
                <a:srgbClr val="009AC7"/>
              </a:buClr>
              <a:buFont typeface="Wingdings" panose="05000000000000000000" pitchFamily="2" charset="2"/>
              <a:buChar char="§"/>
            </a:pPr>
            <a:r>
              <a:rPr lang="en-US" sz="1600" dirty="0"/>
              <a:t>Ergonomic Design</a:t>
            </a:r>
          </a:p>
          <a:p>
            <a:pPr marL="742950" lvl="1" indent="-285750">
              <a:buClr>
                <a:srgbClr val="009AC7"/>
              </a:buClr>
              <a:buFont typeface="Wingdings" panose="05000000000000000000" pitchFamily="2" charset="2"/>
              <a:buChar char="§"/>
            </a:pPr>
            <a:r>
              <a:rPr lang="en-US" sz="1400" dirty="0"/>
              <a:t>Foot activated squeegee minimizes bending</a:t>
            </a:r>
          </a:p>
          <a:p>
            <a:pPr marL="742950" lvl="1" indent="-285750">
              <a:buClr>
                <a:srgbClr val="009AC7"/>
              </a:buClr>
              <a:buFont typeface="Wingdings" panose="05000000000000000000" pitchFamily="2" charset="2"/>
              <a:buChar char="§"/>
            </a:pPr>
            <a:r>
              <a:rPr lang="en-US" sz="1400" dirty="0"/>
              <a:t>Wider handle improves machine operation</a:t>
            </a:r>
          </a:p>
          <a:p>
            <a:pPr marL="742950" lvl="1" indent="-285750">
              <a:buClr>
                <a:srgbClr val="009AC7"/>
              </a:buClr>
              <a:buFont typeface="Wingdings" panose="05000000000000000000" pitchFamily="2" charset="2"/>
              <a:buChar char="§"/>
            </a:pPr>
            <a:r>
              <a:rPr lang="en-US" sz="1400" dirty="0"/>
              <a:t>Speed control and propel direction switch within easy reach</a:t>
            </a:r>
          </a:p>
          <a:p>
            <a:pPr marL="285750" indent="-285750">
              <a:buClr>
                <a:srgbClr val="009AC7"/>
              </a:buClr>
              <a:buFont typeface="Wingdings" panose="05000000000000000000" pitchFamily="2" charset="2"/>
              <a:buChar char="§"/>
            </a:pPr>
            <a:endParaRPr lang="en-US" sz="1600" dirty="0"/>
          </a:p>
          <a:p>
            <a:pPr marL="285750" indent="-285750">
              <a:buClr>
                <a:srgbClr val="009AC7"/>
              </a:buClr>
              <a:buFont typeface="Wingdings" panose="05000000000000000000" pitchFamily="2" charset="2"/>
              <a:buChar char="§"/>
            </a:pPr>
            <a:endParaRPr lang="en-US" sz="1600" dirty="0"/>
          </a:p>
        </p:txBody>
      </p:sp>
      <p:sp>
        <p:nvSpPr>
          <p:cNvPr id="3" name="Title 2"/>
          <p:cNvSpPr>
            <a:spLocks noGrp="1"/>
          </p:cNvSpPr>
          <p:nvPr>
            <p:ph type="title"/>
          </p:nvPr>
        </p:nvSpPr>
        <p:spPr/>
        <p:txBody>
          <a:bodyPr/>
          <a:lstStyle/>
          <a:p>
            <a:r>
              <a:rPr lang="en-US" dirty="0"/>
              <a:t>Environmental Health and Safety</a:t>
            </a:r>
          </a:p>
        </p:txBody>
      </p:sp>
      <p:pic>
        <p:nvPicPr>
          <p:cNvPr id="34" name="Picture 2" descr="NFSILOGOnew"/>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336053" y="4863549"/>
            <a:ext cx="2514600" cy="1315975"/>
          </a:xfrm>
          <a:prstGeom prst="rect">
            <a:avLst/>
          </a:prstGeom>
          <a:noFill/>
          <a:extLst>
            <a:ext uri="{909E8E84-426E-40DD-AFC4-6F175D3DCCD1}">
              <a14:hiddenFill xmlns:a14="http://schemas.microsoft.com/office/drawing/2010/main">
                <a:solidFill>
                  <a:srgbClr val="FFFFFF"/>
                </a:solidFill>
              </a14:hiddenFill>
            </a:ext>
          </a:extLst>
        </p:spPr>
      </p:pic>
      <p:sp>
        <p:nvSpPr>
          <p:cNvPr id="6" name="Slide Number Placeholder 5"/>
          <p:cNvSpPr>
            <a:spLocks noGrp="1"/>
          </p:cNvSpPr>
          <p:nvPr>
            <p:ph type="sldNum" sz="quarter" idx="12"/>
          </p:nvPr>
        </p:nvSpPr>
        <p:spPr/>
        <p:txBody>
          <a:bodyPr/>
          <a:lstStyle/>
          <a:p>
            <a:pPr>
              <a:defRPr/>
            </a:pPr>
            <a:fld id="{B1A9683B-B112-4496-A737-3130FD58388C}" type="slidenum">
              <a:rPr lang="en-US" altLang="en-US" smtClean="0"/>
              <a:pPr>
                <a:defRPr/>
              </a:pPr>
              <a:t>37</a:t>
            </a:fld>
            <a:endParaRPr lang="en-US" altLang="en-US" dirty="0"/>
          </a:p>
        </p:txBody>
      </p:sp>
      <p:pic>
        <p:nvPicPr>
          <p:cNvPr id="15" name="Picture 2"/>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6618016" y="3202812"/>
            <a:ext cx="2251175" cy="6820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 name="Picture 1"/>
          <p:cNvPicPr>
            <a:picLocks noChangeAspect="1"/>
          </p:cNvPicPr>
          <p:nvPr/>
        </p:nvPicPr>
        <p:blipFill rotWithShape="1">
          <a:blip r:embed="rId5" cstate="print">
            <a:extLst>
              <a:ext uri="{28A0092B-C50C-407E-A947-70E740481C1C}">
                <a14:useLocalDpi xmlns:a14="http://schemas.microsoft.com/office/drawing/2010/main" val="0"/>
              </a:ext>
            </a:extLst>
          </a:blip>
          <a:srcRect l="13548" t="75645" r="37742" b="1371"/>
          <a:stretch/>
        </p:blipFill>
        <p:spPr>
          <a:xfrm>
            <a:off x="3753465" y="4916406"/>
            <a:ext cx="4454012" cy="1401098"/>
          </a:xfrm>
          <a:prstGeom prst="rect">
            <a:avLst/>
          </a:prstGeom>
        </p:spPr>
      </p:pic>
      <p:sp>
        <p:nvSpPr>
          <p:cNvPr id="16" name="Date Placeholder 3"/>
          <p:cNvSpPr>
            <a:spLocks noGrp="1"/>
          </p:cNvSpPr>
          <p:nvPr>
            <p:ph type="dt" sz="half" idx="10"/>
          </p:nvPr>
        </p:nvSpPr>
        <p:spPr>
          <a:xfrm>
            <a:off x="80128" y="6572381"/>
            <a:ext cx="2133600" cy="288925"/>
          </a:xfrm>
        </p:spPr>
        <p:txBody>
          <a:bodyPr/>
          <a:lstStyle/>
          <a:p>
            <a:pPr>
              <a:defRPr/>
            </a:pPr>
            <a:r>
              <a:rPr lang="en-US" dirty="0"/>
              <a:t>©2018  The Tennant Company  Rev. Feb 2018</a:t>
            </a:r>
          </a:p>
        </p:txBody>
      </p:sp>
      <p:sp>
        <p:nvSpPr>
          <p:cNvPr id="17" name="Slide Number Placeholder 5"/>
          <p:cNvSpPr txBox="1">
            <a:spLocks/>
          </p:cNvSpPr>
          <p:nvPr/>
        </p:nvSpPr>
        <p:spPr>
          <a:xfrm>
            <a:off x="3508639" y="6573788"/>
            <a:ext cx="2133600" cy="288925"/>
          </a:xfrm>
          <a:prstGeom prst="rect">
            <a:avLst/>
          </a:prstGeom>
          <a:ln>
            <a:noFill/>
          </a:ln>
        </p:spPr>
        <p:txBody>
          <a:bodyPr vert="horz" wrap="square" lIns="91440" tIns="45720" rIns="91440" bIns="45720" numCol="1" anchor="ctr" anchorCtr="0" compatLnSpc="1">
            <a:prstTxWarp prst="textNoShape">
              <a:avLst/>
            </a:prstTxWarp>
          </a:bodyPr>
          <a:lstStyle>
            <a:defPPr>
              <a:defRPr lang="en-US"/>
            </a:defPPr>
            <a:lvl1pPr algn="r" rtl="0" eaLnBrk="1" fontAlgn="base" hangingPunct="1">
              <a:spcBef>
                <a:spcPct val="0"/>
              </a:spcBef>
              <a:spcAft>
                <a:spcPct val="0"/>
              </a:spcAft>
              <a:defRPr sz="700" kern="1200">
                <a:solidFill>
                  <a:srgbClr val="898989"/>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lgn="ctr">
              <a:defRPr/>
            </a:pPr>
            <a:r>
              <a:rPr lang="en-US" altLang="en-US" sz="900" b="1" dirty="0">
                <a:solidFill>
                  <a:srgbClr val="FF0000"/>
                </a:solidFill>
              </a:rPr>
              <a:t>Confidential. Do not distribute.</a:t>
            </a:r>
          </a:p>
        </p:txBody>
      </p:sp>
    </p:spTree>
    <p:extLst>
      <p:ext uri="{BB962C8B-B14F-4D97-AF65-F5344CB8AC3E}">
        <p14:creationId xmlns:p14="http://schemas.microsoft.com/office/powerpoint/2010/main" val="286494975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Addressing Customer Needs</a:t>
            </a:r>
          </a:p>
        </p:txBody>
      </p:sp>
      <p:graphicFrame>
        <p:nvGraphicFramePr>
          <p:cNvPr id="9" name="Object 8"/>
          <p:cNvGraphicFramePr>
            <a:graphicFrameLocks noChangeAspect="1"/>
          </p:cNvGraphicFramePr>
          <p:nvPr>
            <p:extLst>
              <p:ext uri="{D42A27DB-BD31-4B8C-83A1-F6EECF244321}">
                <p14:modId xmlns:p14="http://schemas.microsoft.com/office/powerpoint/2010/main" val="3202334359"/>
              </p:ext>
            </p:extLst>
          </p:nvPr>
        </p:nvGraphicFramePr>
        <p:xfrm>
          <a:off x="899652" y="1650028"/>
          <a:ext cx="7602998" cy="5042053"/>
        </p:xfrm>
        <a:graphic>
          <a:graphicData uri="http://schemas.openxmlformats.org/presentationml/2006/ole">
            <mc:AlternateContent xmlns:mc="http://schemas.openxmlformats.org/markup-compatibility/2006">
              <mc:Choice xmlns:v="urn:schemas-microsoft-com:vml" Requires="v">
                <p:oleObj spid="_x0000_s1377" name="Worksheet" r:id="rId4" imgW="12359554" imgH="8199144" progId="Excel.Sheet.12">
                  <p:embed/>
                </p:oleObj>
              </mc:Choice>
              <mc:Fallback>
                <p:oleObj name="Worksheet" r:id="rId4" imgW="12359554" imgH="8199144" progId="Excel.Sheet.12">
                  <p:embed/>
                  <p:pic>
                    <p:nvPicPr>
                      <p:cNvPr id="0" name=""/>
                      <p:cNvPicPr/>
                      <p:nvPr/>
                    </p:nvPicPr>
                    <p:blipFill>
                      <a:blip r:embed="rId5"/>
                      <a:stretch>
                        <a:fillRect/>
                      </a:stretch>
                    </p:blipFill>
                    <p:spPr>
                      <a:xfrm>
                        <a:off x="899652" y="1650028"/>
                        <a:ext cx="7602998" cy="5042053"/>
                      </a:xfrm>
                      <a:prstGeom prst="rect">
                        <a:avLst/>
                      </a:prstGeom>
                    </p:spPr>
                  </p:pic>
                </p:oleObj>
              </mc:Fallback>
            </mc:AlternateContent>
          </a:graphicData>
        </a:graphic>
      </p:graphicFrame>
      <p:sp>
        <p:nvSpPr>
          <p:cNvPr id="7" name="Slide Number Placeholder 6"/>
          <p:cNvSpPr>
            <a:spLocks noGrp="1"/>
          </p:cNvSpPr>
          <p:nvPr>
            <p:ph type="sldNum" sz="quarter" idx="12"/>
          </p:nvPr>
        </p:nvSpPr>
        <p:spPr/>
        <p:txBody>
          <a:bodyPr/>
          <a:lstStyle/>
          <a:p>
            <a:pPr>
              <a:defRPr/>
            </a:pPr>
            <a:fld id="{B1A9683B-B112-4496-A737-3130FD58388C}" type="slidenum">
              <a:rPr lang="en-US" altLang="en-US" smtClean="0"/>
              <a:pPr>
                <a:defRPr/>
              </a:pPr>
              <a:t>38</a:t>
            </a:fld>
            <a:endParaRPr lang="en-US" altLang="en-US" dirty="0"/>
          </a:p>
        </p:txBody>
      </p:sp>
      <p:sp>
        <p:nvSpPr>
          <p:cNvPr id="8" name="Date Placeholder 3"/>
          <p:cNvSpPr>
            <a:spLocks noGrp="1"/>
          </p:cNvSpPr>
          <p:nvPr>
            <p:ph type="dt" sz="half" idx="10"/>
          </p:nvPr>
        </p:nvSpPr>
        <p:spPr>
          <a:xfrm>
            <a:off x="80128" y="6572381"/>
            <a:ext cx="2133600" cy="288925"/>
          </a:xfrm>
        </p:spPr>
        <p:txBody>
          <a:bodyPr/>
          <a:lstStyle/>
          <a:p>
            <a:pPr>
              <a:defRPr/>
            </a:pPr>
            <a:r>
              <a:rPr lang="en-US" dirty="0"/>
              <a:t>©2018  The Tennant Company  Rev. Feb 2018</a:t>
            </a:r>
          </a:p>
        </p:txBody>
      </p:sp>
      <p:sp>
        <p:nvSpPr>
          <p:cNvPr id="10" name="Slide Number Placeholder 5"/>
          <p:cNvSpPr txBox="1">
            <a:spLocks/>
          </p:cNvSpPr>
          <p:nvPr/>
        </p:nvSpPr>
        <p:spPr>
          <a:xfrm>
            <a:off x="3508639" y="6573788"/>
            <a:ext cx="2133600" cy="288925"/>
          </a:xfrm>
          <a:prstGeom prst="rect">
            <a:avLst/>
          </a:prstGeom>
          <a:ln>
            <a:noFill/>
          </a:ln>
        </p:spPr>
        <p:txBody>
          <a:bodyPr vert="horz" wrap="square" lIns="91440" tIns="45720" rIns="91440" bIns="45720" numCol="1" anchor="ctr" anchorCtr="0" compatLnSpc="1">
            <a:prstTxWarp prst="textNoShape">
              <a:avLst/>
            </a:prstTxWarp>
          </a:bodyPr>
          <a:lstStyle>
            <a:defPPr>
              <a:defRPr lang="en-US"/>
            </a:defPPr>
            <a:lvl1pPr algn="r" rtl="0" eaLnBrk="1" fontAlgn="base" hangingPunct="1">
              <a:spcBef>
                <a:spcPct val="0"/>
              </a:spcBef>
              <a:spcAft>
                <a:spcPct val="0"/>
              </a:spcAft>
              <a:defRPr sz="700" kern="1200">
                <a:solidFill>
                  <a:srgbClr val="898989"/>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lgn="ctr">
              <a:defRPr/>
            </a:pPr>
            <a:r>
              <a:rPr lang="en-US" altLang="en-US" sz="900" b="1" dirty="0">
                <a:solidFill>
                  <a:srgbClr val="FF0000"/>
                </a:solidFill>
              </a:rPr>
              <a:t>Confidential. Do not distribute.</a:t>
            </a:r>
          </a:p>
        </p:txBody>
      </p:sp>
    </p:spTree>
    <p:extLst>
      <p:ext uri="{BB962C8B-B14F-4D97-AF65-F5344CB8AC3E}">
        <p14:creationId xmlns:p14="http://schemas.microsoft.com/office/powerpoint/2010/main" val="329528310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T600 / T600e Summary</a:t>
            </a:r>
          </a:p>
        </p:txBody>
      </p:sp>
      <p:sp>
        <p:nvSpPr>
          <p:cNvPr id="7" name="Content Placeholder 2"/>
          <p:cNvSpPr>
            <a:spLocks noGrp="1"/>
          </p:cNvSpPr>
          <p:nvPr>
            <p:ph idx="1"/>
          </p:nvPr>
        </p:nvSpPr>
        <p:spPr>
          <a:xfrm>
            <a:off x="545691" y="1924715"/>
            <a:ext cx="4874722" cy="4246075"/>
          </a:xfrm>
        </p:spPr>
        <p:txBody>
          <a:bodyPr>
            <a:normAutofit/>
          </a:bodyPr>
          <a:lstStyle/>
          <a:p>
            <a:pPr marL="225425" indent="-225425">
              <a:spcAft>
                <a:spcPts val="0"/>
              </a:spcAft>
              <a:buClr>
                <a:srgbClr val="009AC7"/>
              </a:buClr>
              <a:buFont typeface="Wingdings" panose="05000000000000000000" pitchFamily="2" charset="2"/>
              <a:buChar char="§"/>
            </a:pPr>
            <a:r>
              <a:rPr lang="en-US" dirty="0"/>
              <a:t>Taking cleaning to the next level</a:t>
            </a:r>
          </a:p>
          <a:p>
            <a:pPr marL="628650" lvl="1" indent="-231775">
              <a:spcAft>
                <a:spcPts val="0"/>
              </a:spcAft>
              <a:buClr>
                <a:srgbClr val="009AC7"/>
              </a:buClr>
              <a:buFont typeface="Wingdings" panose="05000000000000000000" pitchFamily="2" charset="2"/>
              <a:buChar char="§"/>
            </a:pPr>
            <a:r>
              <a:rPr lang="en-US" sz="1600" dirty="0"/>
              <a:t>Innovation in machine controls</a:t>
            </a:r>
          </a:p>
          <a:p>
            <a:pPr marL="628650" lvl="1" indent="-231775">
              <a:spcAft>
                <a:spcPts val="1200"/>
              </a:spcAft>
              <a:buClr>
                <a:srgbClr val="009AC7"/>
              </a:buClr>
              <a:buFont typeface="Wingdings" panose="05000000000000000000" pitchFamily="2" charset="2"/>
              <a:buChar char="§"/>
            </a:pPr>
            <a:r>
              <a:rPr lang="en-US" sz="1600" dirty="0"/>
              <a:t>Enhanced detergent-free cleaning</a:t>
            </a:r>
          </a:p>
          <a:p>
            <a:pPr marL="225425" indent="-225425">
              <a:spcAft>
                <a:spcPts val="0"/>
              </a:spcAft>
              <a:buClr>
                <a:srgbClr val="009AC7"/>
              </a:buClr>
              <a:buFont typeface="Wingdings" panose="05000000000000000000" pitchFamily="2" charset="2"/>
              <a:buChar char="§"/>
            </a:pPr>
            <a:r>
              <a:rPr lang="fr-FR" dirty="0"/>
              <a:t>Additional revenue per unit opportunities</a:t>
            </a:r>
          </a:p>
          <a:p>
            <a:pPr marL="628650" lvl="1" indent="-225425">
              <a:spcAft>
                <a:spcPts val="1200"/>
              </a:spcAft>
              <a:buClr>
                <a:srgbClr val="009AC7"/>
              </a:buClr>
              <a:buFont typeface="Wingdings" panose="05000000000000000000" pitchFamily="2" charset="2"/>
              <a:buChar char="§"/>
            </a:pPr>
            <a:r>
              <a:rPr lang="fr-FR" sz="1600" dirty="0"/>
              <a:t>Tennant technologies</a:t>
            </a:r>
          </a:p>
          <a:p>
            <a:pPr marL="225425" indent="-225425">
              <a:spcAft>
                <a:spcPts val="0"/>
              </a:spcAft>
              <a:buClr>
                <a:srgbClr val="009AC7"/>
              </a:buClr>
              <a:buFont typeface="Wingdings" panose="05000000000000000000" pitchFamily="2" charset="2"/>
              <a:buChar char="§"/>
            </a:pPr>
            <a:r>
              <a:rPr lang="en-US" dirty="0"/>
              <a:t>Expanding into new markets</a:t>
            </a:r>
          </a:p>
          <a:p>
            <a:pPr marL="628650" lvl="1" indent="-225425">
              <a:spcAft>
                <a:spcPts val="1200"/>
              </a:spcAft>
              <a:buClr>
                <a:srgbClr val="009AC7"/>
              </a:buClr>
              <a:buFont typeface="Wingdings" panose="05000000000000000000" pitchFamily="2" charset="2"/>
              <a:buChar char="§"/>
            </a:pPr>
            <a:r>
              <a:rPr lang="en-US" sz="1600" dirty="0"/>
              <a:t>T600e – simple, reliable and more affordable</a:t>
            </a:r>
          </a:p>
          <a:p>
            <a:pPr marL="225425" indent="-225425">
              <a:spcAft>
                <a:spcPts val="0"/>
              </a:spcAft>
              <a:buClr>
                <a:srgbClr val="009AC7"/>
              </a:buClr>
              <a:buFont typeface="Wingdings" panose="05000000000000000000" pitchFamily="2" charset="2"/>
              <a:buChar char="§"/>
            </a:pPr>
            <a:r>
              <a:rPr lang="en-US" dirty="0"/>
              <a:t>Improved cleaning cost for our customers</a:t>
            </a:r>
          </a:p>
          <a:p>
            <a:pPr marL="628650" lvl="1" indent="-225425">
              <a:spcAft>
                <a:spcPts val="0"/>
              </a:spcAft>
              <a:buClr>
                <a:srgbClr val="009AC7"/>
              </a:buClr>
              <a:buFont typeface="Wingdings" panose="05000000000000000000" pitchFamily="2" charset="2"/>
              <a:buChar char="§"/>
            </a:pPr>
            <a:r>
              <a:rPr lang="en-US" sz="1600" dirty="0"/>
              <a:t>Process improvements</a:t>
            </a:r>
          </a:p>
          <a:p>
            <a:pPr marL="628650" lvl="1" indent="-225425">
              <a:spcAft>
                <a:spcPts val="0"/>
              </a:spcAft>
              <a:buClr>
                <a:srgbClr val="009AC7"/>
              </a:buClr>
              <a:buFont typeface="Wingdings" panose="05000000000000000000" pitchFamily="2" charset="2"/>
              <a:buChar char="§"/>
            </a:pPr>
            <a:r>
              <a:rPr lang="en-US" sz="1600" dirty="0"/>
              <a:t>Lower acquisition costs</a:t>
            </a:r>
          </a:p>
          <a:p>
            <a:endParaRPr lang="en-US" dirty="0"/>
          </a:p>
          <a:p>
            <a:pPr marL="285750" indent="-285750">
              <a:spcAft>
                <a:spcPts val="0"/>
              </a:spcAft>
              <a:buClr>
                <a:srgbClr val="009AC7"/>
              </a:buClr>
              <a:buFont typeface="Wingdings" panose="05000000000000000000" pitchFamily="2" charset="2"/>
              <a:buChar char="§"/>
            </a:pPr>
            <a:endParaRPr lang="en-US" dirty="0"/>
          </a:p>
        </p:txBody>
      </p:sp>
      <p:sp>
        <p:nvSpPr>
          <p:cNvPr id="9" name="Date Placeholder 3"/>
          <p:cNvSpPr>
            <a:spLocks noGrp="1"/>
          </p:cNvSpPr>
          <p:nvPr>
            <p:ph type="dt" sz="half" idx="10"/>
          </p:nvPr>
        </p:nvSpPr>
        <p:spPr>
          <a:xfrm>
            <a:off x="80128" y="6572381"/>
            <a:ext cx="2133600" cy="288925"/>
          </a:xfrm>
        </p:spPr>
        <p:txBody>
          <a:bodyPr/>
          <a:lstStyle/>
          <a:p>
            <a:pPr>
              <a:defRPr/>
            </a:pPr>
            <a:r>
              <a:rPr lang="en-US" dirty="0"/>
              <a:t>©2018  The Tennant Company  Rev. Feb 2018</a:t>
            </a:r>
          </a:p>
        </p:txBody>
      </p:sp>
      <p:sp>
        <p:nvSpPr>
          <p:cNvPr id="6" name="Slide Number Placeholder 5"/>
          <p:cNvSpPr>
            <a:spLocks noGrp="1"/>
          </p:cNvSpPr>
          <p:nvPr>
            <p:ph type="sldNum" sz="quarter" idx="12"/>
          </p:nvPr>
        </p:nvSpPr>
        <p:spPr/>
        <p:txBody>
          <a:bodyPr/>
          <a:lstStyle/>
          <a:p>
            <a:pPr>
              <a:defRPr/>
            </a:pPr>
            <a:fld id="{B1A9683B-B112-4496-A737-3130FD58388C}" type="slidenum">
              <a:rPr lang="en-US" altLang="en-US" smtClean="0"/>
              <a:pPr>
                <a:defRPr/>
              </a:pPr>
              <a:t>39</a:t>
            </a:fld>
            <a:endParaRPr lang="en-US" altLang="en-US" dirty="0"/>
          </a:p>
        </p:txBody>
      </p:sp>
      <p:sp>
        <p:nvSpPr>
          <p:cNvPr id="16" name="Slide Number Placeholder 5"/>
          <p:cNvSpPr txBox="1">
            <a:spLocks/>
          </p:cNvSpPr>
          <p:nvPr/>
        </p:nvSpPr>
        <p:spPr>
          <a:xfrm>
            <a:off x="3508639" y="6573788"/>
            <a:ext cx="2133600" cy="288925"/>
          </a:xfrm>
          <a:prstGeom prst="rect">
            <a:avLst/>
          </a:prstGeom>
          <a:ln>
            <a:noFill/>
          </a:ln>
        </p:spPr>
        <p:txBody>
          <a:bodyPr vert="horz" wrap="square" lIns="91440" tIns="45720" rIns="91440" bIns="45720" numCol="1" anchor="ctr" anchorCtr="0" compatLnSpc="1">
            <a:prstTxWarp prst="textNoShape">
              <a:avLst/>
            </a:prstTxWarp>
          </a:bodyPr>
          <a:lstStyle>
            <a:defPPr>
              <a:defRPr lang="en-US"/>
            </a:defPPr>
            <a:lvl1pPr algn="r" rtl="0" eaLnBrk="1" fontAlgn="base" hangingPunct="1">
              <a:spcBef>
                <a:spcPct val="0"/>
              </a:spcBef>
              <a:spcAft>
                <a:spcPct val="0"/>
              </a:spcAft>
              <a:defRPr sz="700" kern="1200">
                <a:solidFill>
                  <a:srgbClr val="898989"/>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lgn="ctr">
              <a:defRPr/>
            </a:pPr>
            <a:r>
              <a:rPr lang="en-US" altLang="en-US" sz="900" b="1" dirty="0">
                <a:solidFill>
                  <a:srgbClr val="FF0000"/>
                </a:solidFill>
              </a:rPr>
              <a:t>Confidential. Do not distribute.</a:t>
            </a:r>
          </a:p>
        </p:txBody>
      </p:sp>
      <p:pic>
        <p:nvPicPr>
          <p:cNvPr id="19" name="Picture 18"/>
          <p:cNvPicPr>
            <a:picLocks noChangeAspect="1"/>
          </p:cNvPicPr>
          <p:nvPr/>
        </p:nvPicPr>
        <p:blipFill rotWithShape="1">
          <a:blip r:embed="rId3" cstate="print">
            <a:extLst>
              <a:ext uri="{28A0092B-C50C-407E-A947-70E740481C1C}">
                <a14:useLocalDpi xmlns:a14="http://schemas.microsoft.com/office/drawing/2010/main" val="0"/>
              </a:ext>
            </a:extLst>
          </a:blip>
          <a:srcRect l="3375" t="23266" r="44758" b="14073"/>
          <a:stretch/>
        </p:blipFill>
        <p:spPr>
          <a:xfrm>
            <a:off x="5642239" y="2699737"/>
            <a:ext cx="3035974" cy="2445226"/>
          </a:xfrm>
          <a:prstGeom prst="rect">
            <a:avLst/>
          </a:prstGeom>
        </p:spPr>
      </p:pic>
    </p:spTree>
    <p:extLst>
      <p:ext uri="{BB962C8B-B14F-4D97-AF65-F5344CB8AC3E}">
        <p14:creationId xmlns:p14="http://schemas.microsoft.com/office/powerpoint/2010/main" val="390711748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1006601"/>
            <a:ext cx="8229600" cy="543325"/>
          </a:xfrm>
        </p:spPr>
        <p:txBody>
          <a:bodyPr>
            <a:normAutofit/>
          </a:bodyPr>
          <a:lstStyle/>
          <a:p>
            <a:r>
              <a:rPr lang="en-US" dirty="0"/>
              <a:t>Appendix</a:t>
            </a:r>
          </a:p>
        </p:txBody>
      </p:sp>
      <p:sp>
        <p:nvSpPr>
          <p:cNvPr id="4" name="Date Placeholder 3"/>
          <p:cNvSpPr>
            <a:spLocks noGrp="1"/>
          </p:cNvSpPr>
          <p:nvPr>
            <p:ph type="dt" sz="half" idx="10"/>
          </p:nvPr>
        </p:nvSpPr>
        <p:spPr/>
        <p:txBody>
          <a:bodyPr/>
          <a:lstStyle/>
          <a:p>
            <a:pPr>
              <a:defRPr/>
            </a:pPr>
            <a:r>
              <a:rPr lang="en-US"/>
              <a:t>©2018  The Tennant Company  Rev. Jan 2018</a:t>
            </a:r>
            <a:endParaRPr lang="en-US" dirty="0"/>
          </a:p>
        </p:txBody>
      </p:sp>
      <p:sp>
        <p:nvSpPr>
          <p:cNvPr id="5" name="Slide Number Placeholder 4"/>
          <p:cNvSpPr>
            <a:spLocks noGrp="1"/>
          </p:cNvSpPr>
          <p:nvPr>
            <p:ph type="sldNum" sz="quarter" idx="12"/>
          </p:nvPr>
        </p:nvSpPr>
        <p:spPr/>
        <p:txBody>
          <a:bodyPr/>
          <a:lstStyle/>
          <a:p>
            <a:pPr>
              <a:defRPr/>
            </a:pPr>
            <a:fld id="{B1A9683B-B112-4496-A737-3130FD58388C}" type="slidenum">
              <a:rPr lang="en-US" altLang="en-US" smtClean="0"/>
              <a:pPr>
                <a:defRPr/>
              </a:pPr>
              <a:t>40</a:t>
            </a:fld>
            <a:endParaRPr lang="en-US" altLang="en-US" dirty="0"/>
          </a:p>
        </p:txBody>
      </p:sp>
    </p:spTree>
    <p:extLst>
      <p:ext uri="{BB962C8B-B14F-4D97-AF65-F5344CB8AC3E}">
        <p14:creationId xmlns:p14="http://schemas.microsoft.com/office/powerpoint/2010/main" val="312966885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6242" y="937879"/>
            <a:ext cx="8471451" cy="582872"/>
          </a:xfrm>
        </p:spPr>
        <p:txBody>
          <a:bodyPr/>
          <a:lstStyle/>
          <a:p>
            <a:r>
              <a:rPr lang="en-US" dirty="0"/>
              <a:t>Not All Orbital Machines Are Alike</a:t>
            </a:r>
          </a:p>
        </p:txBody>
      </p:sp>
      <p:sp>
        <p:nvSpPr>
          <p:cNvPr id="6" name="TextBox 5"/>
          <p:cNvSpPr txBox="1"/>
          <p:nvPr/>
        </p:nvSpPr>
        <p:spPr>
          <a:xfrm>
            <a:off x="3787988" y="2867782"/>
            <a:ext cx="5150582" cy="646331"/>
          </a:xfrm>
          <a:prstGeom prst="rect">
            <a:avLst/>
          </a:prstGeom>
          <a:noFill/>
        </p:spPr>
        <p:txBody>
          <a:bodyPr wrap="square" rtlCol="0">
            <a:spAutoFit/>
          </a:bodyPr>
          <a:lstStyle/>
          <a:p>
            <a:r>
              <a:rPr lang="en-US" dirty="0"/>
              <a:t>10 isolators minimize vibration enhancing operator comfort and machine durability</a:t>
            </a:r>
          </a:p>
        </p:txBody>
      </p:sp>
      <p:cxnSp>
        <p:nvCxnSpPr>
          <p:cNvPr id="20" name="Straight Arrow Connector 19"/>
          <p:cNvCxnSpPr/>
          <p:nvPr/>
        </p:nvCxnSpPr>
        <p:spPr bwMode="auto">
          <a:xfrm flipH="1">
            <a:off x="2066170" y="5795319"/>
            <a:ext cx="854015" cy="138828"/>
          </a:xfrm>
          <a:prstGeom prst="straightConnector1">
            <a:avLst/>
          </a:prstGeom>
          <a:solidFill>
            <a:schemeClr val="accent1"/>
          </a:solidFill>
          <a:ln w="9525" cap="flat" cmpd="sng" algn="ctr">
            <a:solidFill>
              <a:schemeClr val="tx1"/>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3" name="Picture 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131079" y="2883244"/>
            <a:ext cx="1940978" cy="3286640"/>
          </a:xfrm>
          <a:prstGeom prst="rect">
            <a:avLst/>
          </a:prstGeom>
        </p:spPr>
      </p:pic>
      <p:cxnSp>
        <p:nvCxnSpPr>
          <p:cNvPr id="5" name="Straight Arrow Connector 4"/>
          <p:cNvCxnSpPr>
            <a:stCxn id="16" idx="1"/>
          </p:cNvCxnSpPr>
          <p:nvPr/>
        </p:nvCxnSpPr>
        <p:spPr>
          <a:xfrm flipH="1">
            <a:off x="2212446" y="5274348"/>
            <a:ext cx="1935374" cy="408011"/>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4147820" y="4951182"/>
            <a:ext cx="4589097" cy="646331"/>
          </a:xfrm>
          <a:prstGeom prst="rect">
            <a:avLst/>
          </a:prstGeom>
          <a:noFill/>
        </p:spPr>
        <p:txBody>
          <a:bodyPr wrap="square" rtlCol="0">
            <a:spAutoFit/>
          </a:bodyPr>
          <a:lstStyle/>
          <a:p>
            <a:r>
              <a:rPr lang="en-US" dirty="0"/>
              <a:t>Through pad solution delivery means superior cleaning performance on the floor</a:t>
            </a:r>
          </a:p>
        </p:txBody>
      </p:sp>
      <p:cxnSp>
        <p:nvCxnSpPr>
          <p:cNvPr id="19" name="Straight Arrow Connector 18"/>
          <p:cNvCxnSpPr/>
          <p:nvPr/>
        </p:nvCxnSpPr>
        <p:spPr>
          <a:xfrm flipH="1">
            <a:off x="2385956" y="3486463"/>
            <a:ext cx="1402033" cy="491598"/>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4237727" y="5677093"/>
            <a:ext cx="3438116" cy="646331"/>
          </a:xfrm>
          <a:prstGeom prst="rect">
            <a:avLst/>
          </a:prstGeom>
          <a:noFill/>
        </p:spPr>
        <p:txBody>
          <a:bodyPr wrap="square" rtlCol="0">
            <a:spAutoFit/>
          </a:bodyPr>
          <a:lstStyle/>
          <a:p>
            <a:r>
              <a:rPr lang="en-US" dirty="0"/>
              <a:t>Rectangular head allows for edge and baseboard cleaning</a:t>
            </a:r>
          </a:p>
        </p:txBody>
      </p:sp>
      <p:sp>
        <p:nvSpPr>
          <p:cNvPr id="25" name="TextBox 24"/>
          <p:cNvSpPr txBox="1"/>
          <p:nvPr/>
        </p:nvSpPr>
        <p:spPr>
          <a:xfrm>
            <a:off x="4147820" y="4231532"/>
            <a:ext cx="3438116" cy="646331"/>
          </a:xfrm>
          <a:prstGeom prst="rect">
            <a:avLst/>
          </a:prstGeom>
          <a:noFill/>
        </p:spPr>
        <p:txBody>
          <a:bodyPr wrap="square" rtlCol="0">
            <a:spAutoFit/>
          </a:bodyPr>
          <a:lstStyle/>
          <a:p>
            <a:r>
              <a:rPr lang="en-US" dirty="0"/>
              <a:t>No water entrapment in bearings mitigates corrosion</a:t>
            </a:r>
          </a:p>
        </p:txBody>
      </p:sp>
      <p:cxnSp>
        <p:nvCxnSpPr>
          <p:cNvPr id="29" name="Straight Arrow Connector 28"/>
          <p:cNvCxnSpPr/>
          <p:nvPr/>
        </p:nvCxnSpPr>
        <p:spPr>
          <a:xfrm flipH="1">
            <a:off x="2212446" y="4520192"/>
            <a:ext cx="1935374" cy="371323"/>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flipH="1" flipV="1">
            <a:off x="2668608" y="5682359"/>
            <a:ext cx="1386083" cy="20314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15" name="Content Placeholder 2"/>
          <p:cNvSpPr>
            <a:spLocks noGrp="1"/>
          </p:cNvSpPr>
          <p:nvPr>
            <p:ph idx="1"/>
          </p:nvPr>
        </p:nvSpPr>
        <p:spPr>
          <a:xfrm>
            <a:off x="199930" y="1570591"/>
            <a:ext cx="8639164" cy="1171464"/>
          </a:xfrm>
        </p:spPr>
        <p:txBody>
          <a:bodyPr>
            <a:noAutofit/>
          </a:bodyPr>
          <a:lstStyle/>
          <a:p>
            <a:pPr marL="225425" indent="-225425">
              <a:buClr>
                <a:srgbClr val="46B9D8"/>
              </a:buClr>
              <a:buFont typeface="Wingdings" panose="05000000000000000000" pitchFamily="2" charset="2"/>
              <a:buChar char="§"/>
            </a:pPr>
            <a:r>
              <a:rPr lang="en-US" dirty="0"/>
              <a:t>The orbital environment can be harsh unless you design for it</a:t>
            </a:r>
          </a:p>
          <a:p>
            <a:pPr marL="225425" indent="-225425">
              <a:buClr>
                <a:srgbClr val="46B9D8"/>
              </a:buClr>
              <a:buFont typeface="Wingdings" panose="05000000000000000000" pitchFamily="2" charset="2"/>
              <a:buChar char="§"/>
            </a:pPr>
            <a:r>
              <a:rPr lang="en-US" dirty="0"/>
              <a:t>T600 and T600e orbital design insures machine durability, operator comfort and superior performance on the floor</a:t>
            </a:r>
          </a:p>
        </p:txBody>
      </p:sp>
      <p:sp>
        <p:nvSpPr>
          <p:cNvPr id="17" name="TextBox 16"/>
          <p:cNvSpPr txBox="1"/>
          <p:nvPr/>
        </p:nvSpPr>
        <p:spPr>
          <a:xfrm>
            <a:off x="4147820" y="3545612"/>
            <a:ext cx="3438116" cy="646331"/>
          </a:xfrm>
          <a:prstGeom prst="rect">
            <a:avLst/>
          </a:prstGeom>
          <a:noFill/>
        </p:spPr>
        <p:txBody>
          <a:bodyPr wrap="square" rtlCol="0">
            <a:spAutoFit/>
          </a:bodyPr>
          <a:lstStyle/>
          <a:p>
            <a:r>
              <a:rPr lang="en-US" dirty="0"/>
              <a:t>Rubber guide wheels on the corner prevent facility damage</a:t>
            </a:r>
          </a:p>
        </p:txBody>
      </p:sp>
      <p:cxnSp>
        <p:nvCxnSpPr>
          <p:cNvPr id="21" name="Straight Arrow Connector 20"/>
          <p:cNvCxnSpPr/>
          <p:nvPr/>
        </p:nvCxnSpPr>
        <p:spPr>
          <a:xfrm flipH="1">
            <a:off x="2565872" y="3978061"/>
            <a:ext cx="1488819" cy="441129"/>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22" name="Slide Number Placeholder 5"/>
          <p:cNvSpPr txBox="1">
            <a:spLocks/>
          </p:cNvSpPr>
          <p:nvPr/>
        </p:nvSpPr>
        <p:spPr>
          <a:xfrm>
            <a:off x="3508639" y="6573788"/>
            <a:ext cx="2133600" cy="288925"/>
          </a:xfrm>
          <a:prstGeom prst="rect">
            <a:avLst/>
          </a:prstGeom>
          <a:ln>
            <a:noFill/>
          </a:ln>
        </p:spPr>
        <p:txBody>
          <a:bodyPr vert="horz" wrap="square" lIns="91440" tIns="45720" rIns="91440" bIns="45720" numCol="1" anchor="ctr" anchorCtr="0" compatLnSpc="1">
            <a:prstTxWarp prst="textNoShape">
              <a:avLst/>
            </a:prstTxWarp>
          </a:bodyPr>
          <a:lstStyle>
            <a:defPPr>
              <a:defRPr lang="en-US"/>
            </a:defPPr>
            <a:lvl1pPr algn="r" rtl="0" eaLnBrk="1" fontAlgn="base" hangingPunct="1">
              <a:spcBef>
                <a:spcPct val="0"/>
              </a:spcBef>
              <a:spcAft>
                <a:spcPct val="0"/>
              </a:spcAft>
              <a:defRPr sz="700" kern="1200">
                <a:solidFill>
                  <a:srgbClr val="898989"/>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lgn="ctr">
              <a:defRPr/>
            </a:pPr>
            <a:r>
              <a:rPr lang="en-US" altLang="en-US" sz="900" b="1" dirty="0">
                <a:solidFill>
                  <a:srgbClr val="FF0000"/>
                </a:solidFill>
              </a:rPr>
              <a:t>Confidential. Do not distribute.</a:t>
            </a:r>
          </a:p>
        </p:txBody>
      </p:sp>
      <p:sp>
        <p:nvSpPr>
          <p:cNvPr id="8" name="Slide Number Placeholder 7"/>
          <p:cNvSpPr>
            <a:spLocks noGrp="1"/>
          </p:cNvSpPr>
          <p:nvPr>
            <p:ph type="sldNum" sz="quarter" idx="12"/>
          </p:nvPr>
        </p:nvSpPr>
        <p:spPr/>
        <p:txBody>
          <a:bodyPr/>
          <a:lstStyle/>
          <a:p>
            <a:pPr>
              <a:defRPr/>
            </a:pPr>
            <a:fld id="{B1A9683B-B112-4496-A737-3130FD58388C}" type="slidenum">
              <a:rPr lang="en-US" altLang="en-US" smtClean="0"/>
              <a:pPr>
                <a:defRPr/>
              </a:pPr>
              <a:t>41</a:t>
            </a:fld>
            <a:endParaRPr lang="en-US" altLang="en-US" dirty="0"/>
          </a:p>
        </p:txBody>
      </p:sp>
      <p:sp>
        <p:nvSpPr>
          <p:cNvPr id="23" name="Date Placeholder 3"/>
          <p:cNvSpPr>
            <a:spLocks noGrp="1"/>
          </p:cNvSpPr>
          <p:nvPr>
            <p:ph type="dt" sz="half" idx="10"/>
          </p:nvPr>
        </p:nvSpPr>
        <p:spPr>
          <a:xfrm>
            <a:off x="80128" y="6572381"/>
            <a:ext cx="2133600" cy="288925"/>
          </a:xfrm>
        </p:spPr>
        <p:txBody>
          <a:bodyPr/>
          <a:lstStyle/>
          <a:p>
            <a:pPr>
              <a:defRPr/>
            </a:pPr>
            <a:r>
              <a:rPr lang="en-US" dirty="0"/>
              <a:t>©2018  The Tennant Company  Rev. Feb 2018</a:t>
            </a:r>
          </a:p>
        </p:txBody>
      </p:sp>
    </p:spTree>
    <p:extLst>
      <p:ext uri="{BB962C8B-B14F-4D97-AF65-F5344CB8AC3E}">
        <p14:creationId xmlns:p14="http://schemas.microsoft.com/office/powerpoint/2010/main" val="363931104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Baseboard Cleaning</a:t>
            </a:r>
          </a:p>
        </p:txBody>
      </p:sp>
      <p:sp>
        <p:nvSpPr>
          <p:cNvPr id="5" name="Content Placeholder 2"/>
          <p:cNvSpPr txBox="1">
            <a:spLocks/>
          </p:cNvSpPr>
          <p:nvPr/>
        </p:nvSpPr>
        <p:spPr>
          <a:xfrm>
            <a:off x="265935" y="1838551"/>
            <a:ext cx="8544233" cy="430064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1" indent="0">
              <a:lnSpc>
                <a:spcPct val="100000"/>
              </a:lnSpc>
              <a:spcBef>
                <a:spcPts val="1200"/>
              </a:spcBef>
              <a:buNone/>
            </a:pPr>
            <a:r>
              <a:rPr lang="en-US" sz="1600" dirty="0">
                <a:solidFill>
                  <a:srgbClr val="000000"/>
                </a:solidFill>
              </a:rPr>
              <a:t>Orbital machine provides a quick and easy way to clean baseboards</a:t>
            </a:r>
          </a:p>
          <a:p>
            <a:pPr marL="457200" lvl="1">
              <a:lnSpc>
                <a:spcPct val="100000"/>
              </a:lnSpc>
              <a:spcBef>
                <a:spcPts val="2400"/>
              </a:spcBef>
              <a:buClr>
                <a:srgbClr val="46B9D8"/>
              </a:buClr>
              <a:buFont typeface="Wingdings" panose="05000000000000000000" pitchFamily="2" charset="2"/>
              <a:buChar char="§"/>
            </a:pPr>
            <a:r>
              <a:rPr lang="en-US" sz="1600" dirty="0">
                <a:solidFill>
                  <a:srgbClr val="000000"/>
                </a:solidFill>
              </a:rPr>
              <a:t>Process:</a:t>
            </a:r>
          </a:p>
          <a:p>
            <a:pPr marL="804863" lvl="2">
              <a:lnSpc>
                <a:spcPct val="100000"/>
              </a:lnSpc>
              <a:spcBef>
                <a:spcPts val="600"/>
              </a:spcBef>
              <a:buClr>
                <a:srgbClr val="46B9D8"/>
              </a:buClr>
              <a:buFont typeface="Wingdings" panose="05000000000000000000" pitchFamily="2" charset="2"/>
              <a:buChar char="§"/>
            </a:pPr>
            <a:r>
              <a:rPr lang="en-US" sz="1600" dirty="0">
                <a:solidFill>
                  <a:srgbClr val="000000"/>
                </a:solidFill>
              </a:rPr>
              <a:t>Apply red backer pad to the machine </a:t>
            </a:r>
          </a:p>
          <a:p>
            <a:pPr marL="804863" lvl="2">
              <a:lnSpc>
                <a:spcPct val="100000"/>
              </a:lnSpc>
              <a:spcBef>
                <a:spcPts val="1800"/>
              </a:spcBef>
              <a:buClr>
                <a:srgbClr val="46B9D8"/>
              </a:buClr>
              <a:buFont typeface="Wingdings" panose="05000000000000000000" pitchFamily="2" charset="2"/>
              <a:buChar char="§"/>
            </a:pPr>
            <a:r>
              <a:rPr lang="en-US" sz="1600" dirty="0">
                <a:solidFill>
                  <a:srgbClr val="000000"/>
                </a:solidFill>
              </a:rPr>
              <a:t>Using the hook and loop strips, attach a                                                                                         wet cleaning pad to the red backer pad.  </a:t>
            </a:r>
            <a:br>
              <a:rPr lang="en-US" sz="1600" dirty="0">
                <a:solidFill>
                  <a:srgbClr val="000000"/>
                </a:solidFill>
              </a:rPr>
            </a:br>
            <a:r>
              <a:rPr lang="en-US" sz="1600" dirty="0">
                <a:solidFill>
                  <a:srgbClr val="000000"/>
                </a:solidFill>
              </a:rPr>
              <a:t>Make sure to off-set the wet cleaning pad</a:t>
            </a:r>
            <a:br>
              <a:rPr lang="en-US" sz="1600" dirty="0">
                <a:solidFill>
                  <a:srgbClr val="000000"/>
                </a:solidFill>
              </a:rPr>
            </a:br>
            <a:r>
              <a:rPr lang="en-US" sz="1600" dirty="0">
                <a:solidFill>
                  <a:srgbClr val="000000"/>
                </a:solidFill>
              </a:rPr>
              <a:t>as shown in the picture to the right.</a:t>
            </a:r>
          </a:p>
          <a:p>
            <a:pPr marL="804863" lvl="2">
              <a:lnSpc>
                <a:spcPct val="100000"/>
              </a:lnSpc>
              <a:spcBef>
                <a:spcPts val="1800"/>
              </a:spcBef>
              <a:buClr>
                <a:srgbClr val="46B9D8"/>
              </a:buClr>
              <a:buFont typeface="Wingdings" panose="05000000000000000000" pitchFamily="2" charset="2"/>
              <a:buChar char="§"/>
            </a:pPr>
            <a:r>
              <a:rPr lang="en-US" sz="1600" dirty="0">
                <a:solidFill>
                  <a:srgbClr val="000000"/>
                </a:solidFill>
              </a:rPr>
              <a:t>Pad type dependent on baseboard </a:t>
            </a:r>
            <a:br>
              <a:rPr lang="en-US" sz="1600" dirty="0">
                <a:solidFill>
                  <a:srgbClr val="000000"/>
                </a:solidFill>
              </a:rPr>
            </a:br>
            <a:r>
              <a:rPr lang="en-US" sz="1600" dirty="0">
                <a:solidFill>
                  <a:srgbClr val="000000"/>
                </a:solidFill>
              </a:rPr>
              <a:t>material and soil load</a:t>
            </a:r>
          </a:p>
          <a:p>
            <a:pPr marL="804863" lvl="2">
              <a:lnSpc>
                <a:spcPct val="100000"/>
              </a:lnSpc>
              <a:spcBef>
                <a:spcPts val="1800"/>
              </a:spcBef>
              <a:buClr>
                <a:srgbClr val="46B9D8"/>
              </a:buClr>
              <a:buFont typeface="Wingdings" panose="05000000000000000000" pitchFamily="2" charset="2"/>
              <a:buChar char="§"/>
            </a:pPr>
            <a:r>
              <a:rPr lang="en-US" sz="1600" dirty="0">
                <a:solidFill>
                  <a:srgbClr val="000000"/>
                </a:solidFill>
              </a:rPr>
              <a:t>Scrub with the water turned on</a:t>
            </a:r>
          </a:p>
        </p:txBody>
      </p:sp>
      <p:pic>
        <p:nvPicPr>
          <p:cNvPr id="7" name="Picture 6"/>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5064472" y="3134034"/>
            <a:ext cx="3804687" cy="1967300"/>
          </a:xfrm>
          <a:prstGeom prst="rect">
            <a:avLst/>
          </a:prstGeom>
        </p:spPr>
      </p:pic>
      <p:sp>
        <p:nvSpPr>
          <p:cNvPr id="8" name="Slide Number Placeholder 5"/>
          <p:cNvSpPr txBox="1">
            <a:spLocks/>
          </p:cNvSpPr>
          <p:nvPr/>
        </p:nvSpPr>
        <p:spPr>
          <a:xfrm>
            <a:off x="3508639" y="6573788"/>
            <a:ext cx="2133600" cy="288925"/>
          </a:xfrm>
          <a:prstGeom prst="rect">
            <a:avLst/>
          </a:prstGeom>
          <a:ln>
            <a:noFill/>
          </a:ln>
        </p:spPr>
        <p:txBody>
          <a:bodyPr vert="horz" wrap="square" lIns="91440" tIns="45720" rIns="91440" bIns="45720" numCol="1" anchor="ctr" anchorCtr="0" compatLnSpc="1">
            <a:prstTxWarp prst="textNoShape">
              <a:avLst/>
            </a:prstTxWarp>
          </a:bodyPr>
          <a:lstStyle>
            <a:defPPr>
              <a:defRPr lang="en-US"/>
            </a:defPPr>
            <a:lvl1pPr algn="r" rtl="0" eaLnBrk="1" fontAlgn="base" hangingPunct="1">
              <a:spcBef>
                <a:spcPct val="0"/>
              </a:spcBef>
              <a:spcAft>
                <a:spcPct val="0"/>
              </a:spcAft>
              <a:defRPr sz="700" kern="1200">
                <a:solidFill>
                  <a:srgbClr val="898989"/>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lgn="ctr">
              <a:defRPr/>
            </a:pPr>
            <a:r>
              <a:rPr lang="en-US" altLang="en-US" sz="900" b="1" dirty="0">
                <a:solidFill>
                  <a:srgbClr val="FF0000"/>
                </a:solidFill>
              </a:rPr>
              <a:t>Confidential. Do not distribute.</a:t>
            </a:r>
          </a:p>
        </p:txBody>
      </p:sp>
      <p:sp>
        <p:nvSpPr>
          <p:cNvPr id="10" name="Slide Number Placeholder 9"/>
          <p:cNvSpPr>
            <a:spLocks noGrp="1"/>
          </p:cNvSpPr>
          <p:nvPr>
            <p:ph type="sldNum" sz="quarter" idx="12"/>
          </p:nvPr>
        </p:nvSpPr>
        <p:spPr/>
        <p:txBody>
          <a:bodyPr/>
          <a:lstStyle/>
          <a:p>
            <a:pPr>
              <a:defRPr/>
            </a:pPr>
            <a:fld id="{B1A9683B-B112-4496-A737-3130FD58388C}" type="slidenum">
              <a:rPr lang="en-US" altLang="en-US" smtClean="0"/>
              <a:pPr>
                <a:defRPr/>
              </a:pPr>
              <a:t>42</a:t>
            </a:fld>
            <a:endParaRPr lang="en-US" altLang="en-US" dirty="0"/>
          </a:p>
        </p:txBody>
      </p:sp>
      <p:sp>
        <p:nvSpPr>
          <p:cNvPr id="9" name="Date Placeholder 3"/>
          <p:cNvSpPr>
            <a:spLocks noGrp="1"/>
          </p:cNvSpPr>
          <p:nvPr>
            <p:ph type="dt" sz="half" idx="10"/>
          </p:nvPr>
        </p:nvSpPr>
        <p:spPr>
          <a:xfrm>
            <a:off x="80128" y="6572381"/>
            <a:ext cx="2133600" cy="288925"/>
          </a:xfrm>
        </p:spPr>
        <p:txBody>
          <a:bodyPr/>
          <a:lstStyle/>
          <a:p>
            <a:pPr>
              <a:defRPr/>
            </a:pPr>
            <a:r>
              <a:rPr lang="en-US" dirty="0"/>
              <a:t>©2018  The Tennant Company  Rev. Feb 2018</a:t>
            </a:r>
          </a:p>
        </p:txBody>
      </p:sp>
    </p:spTree>
    <p:extLst>
      <p:ext uri="{BB962C8B-B14F-4D97-AF65-F5344CB8AC3E}">
        <p14:creationId xmlns:p14="http://schemas.microsoft.com/office/powerpoint/2010/main" val="40200085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Title 1"/>
          <p:cNvSpPr>
            <a:spLocks noGrp="1"/>
          </p:cNvSpPr>
          <p:nvPr>
            <p:ph type="title"/>
          </p:nvPr>
        </p:nvSpPr>
        <p:spPr>
          <a:xfrm>
            <a:off x="457200" y="911225"/>
            <a:ext cx="8686800" cy="685800"/>
          </a:xfrm>
        </p:spPr>
        <p:txBody>
          <a:bodyPr>
            <a:noAutofit/>
          </a:bodyPr>
          <a:lstStyle/>
          <a:p>
            <a:pPr eaLnBrk="1" hangingPunct="1"/>
            <a:r>
              <a:rPr lang="en-US" altLang="en-US" sz="2000" dirty="0"/>
              <a:t>Orbital Pad Types – The darker the color, the more aggressive</a:t>
            </a:r>
          </a:p>
        </p:txBody>
      </p:sp>
      <p:sp>
        <p:nvSpPr>
          <p:cNvPr id="4100" name="Content Placeholder 2"/>
          <p:cNvSpPr>
            <a:spLocks noGrp="1"/>
          </p:cNvSpPr>
          <p:nvPr>
            <p:ph idx="1"/>
          </p:nvPr>
        </p:nvSpPr>
        <p:spPr>
          <a:xfrm>
            <a:off x="2369514" y="1891984"/>
            <a:ext cx="5904331" cy="4744302"/>
          </a:xfrm>
        </p:spPr>
        <p:txBody>
          <a:bodyPr>
            <a:normAutofit/>
          </a:bodyPr>
          <a:lstStyle/>
          <a:p>
            <a:pPr marL="285750" indent="-285750">
              <a:spcAft>
                <a:spcPts val="0"/>
              </a:spcAft>
              <a:buClr>
                <a:srgbClr val="009AC7"/>
              </a:buClr>
              <a:buFont typeface="Wingdings" panose="05000000000000000000" pitchFamily="2" charset="2"/>
              <a:buChar char="§"/>
            </a:pPr>
            <a:r>
              <a:rPr lang="en-US" dirty="0"/>
              <a:t>Orbital Pad Backer w/ Hook and Loop Tape</a:t>
            </a:r>
          </a:p>
          <a:p>
            <a:pPr marL="282575">
              <a:spcAft>
                <a:spcPts val="0"/>
              </a:spcAft>
              <a:buClr>
                <a:srgbClr val="009AC7"/>
              </a:buClr>
            </a:pPr>
            <a:r>
              <a:rPr lang="en-US" sz="1300" dirty="0"/>
              <a:t>The pad backer allows for compression of the working pad to the floor for optimal scrubbing or removal of floor finish. Uniquely designed to prevent the working pad from falling off during use or transportation.</a:t>
            </a:r>
          </a:p>
          <a:p>
            <a:pPr marL="285750" indent="-285750">
              <a:spcAft>
                <a:spcPts val="0"/>
              </a:spcAft>
              <a:buClr>
                <a:srgbClr val="009AC7"/>
              </a:buClr>
              <a:buFont typeface="Wingdings" panose="05000000000000000000" pitchFamily="2" charset="2"/>
              <a:buChar char="§"/>
            </a:pPr>
            <a:r>
              <a:rPr lang="en-US" dirty="0"/>
              <a:t>3M™ White Polishing Pad</a:t>
            </a:r>
          </a:p>
          <a:p>
            <a:pPr marL="282575">
              <a:spcAft>
                <a:spcPts val="0"/>
              </a:spcAft>
              <a:buClr>
                <a:srgbClr val="009AC7"/>
              </a:buClr>
            </a:pPr>
            <a:r>
              <a:rPr lang="en-US" sz="1300" dirty="0"/>
              <a:t>Use the white polishing pad for light cleaning to help remove soil and soft scuff marks with minimal dulling of finish</a:t>
            </a:r>
          </a:p>
          <a:p>
            <a:pPr marL="285750" indent="-285750">
              <a:spcAft>
                <a:spcPts val="0"/>
              </a:spcAft>
              <a:buClr>
                <a:srgbClr val="009AC7"/>
              </a:buClr>
              <a:buFont typeface="Wingdings" panose="05000000000000000000" pitchFamily="2" charset="2"/>
              <a:buChar char="§"/>
            </a:pPr>
            <a:r>
              <a:rPr lang="en-US" dirty="0"/>
              <a:t>3M™ Red Cleaning Pad</a:t>
            </a:r>
          </a:p>
          <a:p>
            <a:pPr marL="282575">
              <a:spcAft>
                <a:spcPts val="0"/>
              </a:spcAft>
              <a:buClr>
                <a:srgbClr val="009AC7"/>
              </a:buClr>
            </a:pPr>
            <a:r>
              <a:rPr lang="en-US" sz="1300" dirty="0"/>
              <a:t>Red pads are designed for everyday cleaning and light scrubbing to remove light soil, scuff marks and black heels</a:t>
            </a:r>
          </a:p>
          <a:p>
            <a:pPr marL="285750" indent="-285750">
              <a:spcAft>
                <a:spcPts val="0"/>
              </a:spcAft>
              <a:buClr>
                <a:srgbClr val="009AC7"/>
              </a:buClr>
              <a:buFont typeface="Wingdings" panose="05000000000000000000" pitchFamily="2" charset="2"/>
              <a:buChar char="§"/>
            </a:pPr>
            <a:r>
              <a:rPr lang="en-US" dirty="0"/>
              <a:t>3M™ Blue Scrubbing Pad</a:t>
            </a:r>
          </a:p>
          <a:p>
            <a:pPr marL="282575">
              <a:spcAft>
                <a:spcPts val="0"/>
              </a:spcAft>
              <a:buClr>
                <a:srgbClr val="009AC7"/>
              </a:buClr>
            </a:pPr>
            <a:r>
              <a:rPr lang="en-US" sz="1300" dirty="0"/>
              <a:t>The blue pad is used in heavy-duty scrubbing. It removes dirt, spills, and scuff while leaving a clean, prepared surface.</a:t>
            </a:r>
          </a:p>
          <a:p>
            <a:pPr marL="285750" indent="-285750">
              <a:spcAft>
                <a:spcPts val="0"/>
              </a:spcAft>
              <a:buClr>
                <a:srgbClr val="009AC7"/>
              </a:buClr>
              <a:buFont typeface="Wingdings" panose="05000000000000000000" pitchFamily="2" charset="2"/>
              <a:buChar char="§"/>
            </a:pPr>
            <a:r>
              <a:rPr lang="en-US" dirty="0"/>
              <a:t>3M™ Black Hi-Pro Stripping Pad</a:t>
            </a:r>
          </a:p>
          <a:p>
            <a:pPr marL="282575">
              <a:spcAft>
                <a:spcPts val="0"/>
              </a:spcAft>
              <a:buClr>
                <a:srgbClr val="009AC7"/>
              </a:buClr>
            </a:pPr>
            <a:r>
              <a:rPr lang="en-US" sz="1300" dirty="0"/>
              <a:t>The black Hi-Pro stripping pad’s unique open construction resists loading and clogging. It is to be used fast removal of finish and consistent stripping</a:t>
            </a:r>
          </a:p>
        </p:txBody>
      </p:sp>
      <p:pic>
        <p:nvPicPr>
          <p:cNvPr id="2" name="Picture 1"/>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17088" y="1627113"/>
            <a:ext cx="2009078" cy="1049180"/>
          </a:xfrm>
          <a:prstGeom prst="rect">
            <a:avLst/>
          </a:prstGeom>
        </p:spPr>
      </p:pic>
      <p:pic>
        <p:nvPicPr>
          <p:cNvPr id="4" name="Picture 3"/>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17088" y="2676293"/>
            <a:ext cx="2009078" cy="969849"/>
          </a:xfrm>
          <a:prstGeom prst="rect">
            <a:avLst/>
          </a:prstGeom>
        </p:spPr>
      </p:pic>
      <p:pic>
        <p:nvPicPr>
          <p:cNvPr id="5" name="Picture 4"/>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117088" y="3646142"/>
            <a:ext cx="2009078" cy="922664"/>
          </a:xfrm>
          <a:prstGeom prst="rect">
            <a:avLst/>
          </a:prstGeom>
        </p:spPr>
      </p:pic>
      <p:pic>
        <p:nvPicPr>
          <p:cNvPr id="6" name="Picture 5"/>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117088" y="4509650"/>
            <a:ext cx="2009078" cy="945416"/>
          </a:xfrm>
          <a:prstGeom prst="rect">
            <a:avLst/>
          </a:prstGeom>
        </p:spPr>
      </p:pic>
      <p:pic>
        <p:nvPicPr>
          <p:cNvPr id="7" name="Picture 6"/>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rot="21200878">
            <a:off x="158589" y="5502665"/>
            <a:ext cx="1950565" cy="829865"/>
          </a:xfrm>
          <a:prstGeom prst="rect">
            <a:avLst/>
          </a:prstGeom>
        </p:spPr>
      </p:pic>
      <p:sp>
        <p:nvSpPr>
          <p:cNvPr id="10" name="Date Placeholder 3"/>
          <p:cNvSpPr>
            <a:spLocks noGrp="1"/>
          </p:cNvSpPr>
          <p:nvPr>
            <p:ph type="dt" sz="half" idx="10"/>
          </p:nvPr>
        </p:nvSpPr>
        <p:spPr>
          <a:xfrm>
            <a:off x="80128" y="6572381"/>
            <a:ext cx="2133600" cy="288925"/>
          </a:xfrm>
        </p:spPr>
        <p:txBody>
          <a:bodyPr/>
          <a:lstStyle/>
          <a:p>
            <a:pPr>
              <a:defRPr/>
            </a:pPr>
            <a:r>
              <a:rPr lang="en-US"/>
              <a:t>©2017  The Tennant Company  Rev. Jan 2017</a:t>
            </a:r>
            <a:endParaRPr lang="en-US" dirty="0"/>
          </a:p>
        </p:txBody>
      </p:sp>
      <p:sp>
        <p:nvSpPr>
          <p:cNvPr id="11" name="Slide Number Placeholder 5"/>
          <p:cNvSpPr txBox="1">
            <a:spLocks/>
          </p:cNvSpPr>
          <p:nvPr/>
        </p:nvSpPr>
        <p:spPr>
          <a:xfrm>
            <a:off x="3508639" y="6573788"/>
            <a:ext cx="2133600" cy="288925"/>
          </a:xfrm>
          <a:prstGeom prst="rect">
            <a:avLst/>
          </a:prstGeom>
          <a:ln>
            <a:noFill/>
          </a:ln>
        </p:spPr>
        <p:txBody>
          <a:bodyPr vert="horz" wrap="square" lIns="91440" tIns="45720" rIns="91440" bIns="45720" numCol="1" anchor="ctr" anchorCtr="0" compatLnSpc="1">
            <a:prstTxWarp prst="textNoShape">
              <a:avLst/>
            </a:prstTxWarp>
          </a:bodyPr>
          <a:lstStyle>
            <a:defPPr>
              <a:defRPr lang="en-US"/>
            </a:defPPr>
            <a:lvl1pPr algn="r" rtl="0" eaLnBrk="1" fontAlgn="base" hangingPunct="1">
              <a:spcBef>
                <a:spcPct val="0"/>
              </a:spcBef>
              <a:spcAft>
                <a:spcPct val="0"/>
              </a:spcAft>
              <a:defRPr sz="700" kern="1200">
                <a:solidFill>
                  <a:srgbClr val="898989"/>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lgn="ctr">
              <a:defRPr/>
            </a:pPr>
            <a:r>
              <a:rPr lang="en-US" altLang="en-US" sz="900" b="1" dirty="0">
                <a:solidFill>
                  <a:srgbClr val="FF0000"/>
                </a:solidFill>
              </a:rPr>
              <a:t>Confidential. Do not distribute.</a:t>
            </a:r>
          </a:p>
        </p:txBody>
      </p:sp>
      <p:sp>
        <p:nvSpPr>
          <p:cNvPr id="15" name="Slide Number Placeholder 14"/>
          <p:cNvSpPr>
            <a:spLocks noGrp="1"/>
          </p:cNvSpPr>
          <p:nvPr>
            <p:ph type="sldNum" sz="quarter" idx="12"/>
          </p:nvPr>
        </p:nvSpPr>
        <p:spPr/>
        <p:txBody>
          <a:bodyPr/>
          <a:lstStyle/>
          <a:p>
            <a:pPr>
              <a:defRPr/>
            </a:pPr>
            <a:fld id="{B1A9683B-B112-4496-A737-3130FD58388C}" type="slidenum">
              <a:rPr lang="en-US" altLang="en-US" smtClean="0"/>
              <a:pPr>
                <a:defRPr/>
              </a:pPr>
              <a:t>43</a:t>
            </a:fld>
            <a:endParaRPr lang="en-US" altLang="en-US" dirty="0"/>
          </a:p>
        </p:txBody>
      </p:sp>
    </p:spTree>
    <p:extLst>
      <p:ext uri="{BB962C8B-B14F-4D97-AF65-F5344CB8AC3E}">
        <p14:creationId xmlns:p14="http://schemas.microsoft.com/office/powerpoint/2010/main" val="195728930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Title 1"/>
          <p:cNvSpPr>
            <a:spLocks noGrp="1"/>
          </p:cNvSpPr>
          <p:nvPr>
            <p:ph type="title"/>
          </p:nvPr>
        </p:nvSpPr>
        <p:spPr>
          <a:xfrm>
            <a:off x="457200" y="911225"/>
            <a:ext cx="8605024" cy="685800"/>
          </a:xfrm>
        </p:spPr>
        <p:txBody>
          <a:bodyPr>
            <a:normAutofit/>
          </a:bodyPr>
          <a:lstStyle/>
          <a:p>
            <a:pPr eaLnBrk="1" hangingPunct="1"/>
            <a:r>
              <a:rPr lang="en-US" altLang="en-US" dirty="0"/>
              <a:t>Orbital Pad Types – Specialty Pads</a:t>
            </a:r>
          </a:p>
        </p:txBody>
      </p:sp>
      <p:sp>
        <p:nvSpPr>
          <p:cNvPr id="4100" name="Content Placeholder 2"/>
          <p:cNvSpPr>
            <a:spLocks noGrp="1"/>
          </p:cNvSpPr>
          <p:nvPr>
            <p:ph idx="1"/>
          </p:nvPr>
        </p:nvSpPr>
        <p:spPr>
          <a:xfrm>
            <a:off x="457200" y="1656019"/>
            <a:ext cx="6404518" cy="4459750"/>
          </a:xfrm>
        </p:spPr>
        <p:txBody>
          <a:bodyPr>
            <a:normAutofit/>
          </a:bodyPr>
          <a:lstStyle/>
          <a:p>
            <a:pPr marL="285750" indent="-285750">
              <a:spcAft>
                <a:spcPts val="0"/>
              </a:spcAft>
              <a:buClr>
                <a:srgbClr val="009AC7"/>
              </a:buClr>
              <a:buFont typeface="Wingdings" panose="05000000000000000000" pitchFamily="2" charset="2"/>
              <a:buChar char="§"/>
            </a:pPr>
            <a:r>
              <a:rPr lang="en-US" dirty="0"/>
              <a:t>Melamine Pad</a:t>
            </a:r>
          </a:p>
          <a:p>
            <a:pPr marL="282575">
              <a:spcAft>
                <a:spcPts val="0"/>
              </a:spcAft>
              <a:buClr>
                <a:srgbClr val="009AC7"/>
              </a:buClr>
            </a:pPr>
            <a:r>
              <a:rPr lang="en-US" sz="1200" dirty="0"/>
              <a:t>The Melamine pad is made of an open-cell polymeric foam that products outstanding results when cleaning VCT, Terrazzo, Tile, Concrete and Epoxy floors. Effective at removing black marks and restores tile and grout without using harsh chemicals. This pad is an excellent choice for </a:t>
            </a:r>
            <a:r>
              <a:rPr lang="en-US" sz="1200" dirty="0" err="1"/>
              <a:t>Teknoflor</a:t>
            </a:r>
            <a:r>
              <a:rPr lang="en-US" sz="1200" dirty="0"/>
              <a:t>® and </a:t>
            </a:r>
            <a:r>
              <a:rPr lang="en-US" sz="1200" dirty="0" err="1"/>
              <a:t>Marmoleum</a:t>
            </a:r>
            <a:r>
              <a:rPr lang="en-US" sz="1200" dirty="0"/>
              <a:t>® floors.</a:t>
            </a:r>
          </a:p>
          <a:p>
            <a:pPr marL="285750" indent="-285750">
              <a:spcAft>
                <a:spcPts val="0"/>
              </a:spcAft>
              <a:buClr>
                <a:srgbClr val="009AC7"/>
              </a:buClr>
              <a:buFont typeface="Wingdings" panose="05000000000000000000" pitchFamily="2" charset="2"/>
              <a:buChar char="§"/>
            </a:pPr>
            <a:r>
              <a:rPr lang="en-US" dirty="0"/>
              <a:t>Green Turf Pad</a:t>
            </a:r>
          </a:p>
          <a:p>
            <a:pPr marL="282575">
              <a:spcAft>
                <a:spcPts val="0"/>
              </a:spcAft>
              <a:buClr>
                <a:srgbClr val="009AC7"/>
              </a:buClr>
            </a:pPr>
            <a:r>
              <a:rPr lang="en-US" sz="1200" dirty="0"/>
              <a:t>The green turf pad is designed to clean grouted tile floors, such as restrooms, and is capable of cleaning deep into grout lines. It is also effective on terrazzo, non-slip surfaces, concrete, </a:t>
            </a:r>
            <a:r>
              <a:rPr lang="en-US" sz="1200" dirty="0" err="1"/>
              <a:t>Teknoflor</a:t>
            </a:r>
            <a:r>
              <a:rPr lang="en-US" sz="1200" dirty="0"/>
              <a:t>®, </a:t>
            </a:r>
            <a:r>
              <a:rPr lang="en-US" sz="1200" dirty="0" err="1"/>
              <a:t>Marmoleum</a:t>
            </a:r>
            <a:r>
              <a:rPr lang="en-US" sz="1200" dirty="0"/>
              <a:t>® and other uneven floors.</a:t>
            </a:r>
          </a:p>
          <a:p>
            <a:pPr marL="285750" indent="-285750">
              <a:spcAft>
                <a:spcPts val="0"/>
              </a:spcAft>
              <a:buClr>
                <a:srgbClr val="009AC7"/>
              </a:buClr>
              <a:buFont typeface="Wingdings" panose="05000000000000000000" pitchFamily="2" charset="2"/>
              <a:buChar char="§"/>
            </a:pPr>
            <a:r>
              <a:rPr lang="en-US" dirty="0"/>
              <a:t>3M™ Surface Prep Pad</a:t>
            </a:r>
          </a:p>
          <a:p>
            <a:pPr marL="282575">
              <a:spcAft>
                <a:spcPts val="0"/>
              </a:spcAft>
              <a:buClr>
                <a:srgbClr val="009AC7"/>
              </a:buClr>
            </a:pPr>
            <a:r>
              <a:rPr lang="en-US" sz="1200" dirty="0"/>
              <a:t>The surface prep pad is designed for heavy-duty scrubbing for floor finish removal prior to recoating. It prepares wood, vinyl tile, sheet vinyl, marble, terrazzo and concrete floors for finish applications.</a:t>
            </a:r>
          </a:p>
        </p:txBody>
      </p:sp>
      <p:pic>
        <p:nvPicPr>
          <p:cNvPr id="3" name="Picture 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861718" y="2832410"/>
            <a:ext cx="2044389" cy="1080554"/>
          </a:xfrm>
          <a:prstGeom prst="rect">
            <a:avLst/>
          </a:prstGeom>
        </p:spPr>
      </p:pic>
      <p:pic>
        <p:nvPicPr>
          <p:cNvPr id="4" name="Picture 3"/>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6861718" y="3912964"/>
            <a:ext cx="2044389" cy="1013476"/>
          </a:xfrm>
          <a:prstGeom prst="rect">
            <a:avLst/>
          </a:prstGeom>
        </p:spPr>
      </p:pic>
      <p:pic>
        <p:nvPicPr>
          <p:cNvPr id="5" name="Picture 4"/>
          <p:cNvPicPr>
            <a:picLocks noChangeAspect="1"/>
          </p:cNvPicPr>
          <p:nvPr/>
        </p:nvPicPr>
        <p:blipFill>
          <a:blip r:embed="rId5"/>
          <a:stretch>
            <a:fillRect/>
          </a:stretch>
        </p:blipFill>
        <p:spPr>
          <a:xfrm>
            <a:off x="6861718" y="1821288"/>
            <a:ext cx="2044389" cy="1020668"/>
          </a:xfrm>
          <a:prstGeom prst="rect">
            <a:avLst/>
          </a:prstGeom>
        </p:spPr>
      </p:pic>
      <p:sp>
        <p:nvSpPr>
          <p:cNvPr id="9" name="Slide Number Placeholder 5"/>
          <p:cNvSpPr txBox="1">
            <a:spLocks/>
          </p:cNvSpPr>
          <p:nvPr/>
        </p:nvSpPr>
        <p:spPr>
          <a:xfrm>
            <a:off x="3508639" y="6573788"/>
            <a:ext cx="2133600" cy="288925"/>
          </a:xfrm>
          <a:prstGeom prst="rect">
            <a:avLst/>
          </a:prstGeom>
          <a:ln>
            <a:noFill/>
          </a:ln>
        </p:spPr>
        <p:txBody>
          <a:bodyPr vert="horz" wrap="square" lIns="91440" tIns="45720" rIns="91440" bIns="45720" numCol="1" anchor="ctr" anchorCtr="0" compatLnSpc="1">
            <a:prstTxWarp prst="textNoShape">
              <a:avLst/>
            </a:prstTxWarp>
          </a:bodyPr>
          <a:lstStyle>
            <a:defPPr>
              <a:defRPr lang="en-US"/>
            </a:defPPr>
            <a:lvl1pPr algn="r" rtl="0" eaLnBrk="1" fontAlgn="base" hangingPunct="1">
              <a:spcBef>
                <a:spcPct val="0"/>
              </a:spcBef>
              <a:spcAft>
                <a:spcPct val="0"/>
              </a:spcAft>
              <a:defRPr sz="700" kern="1200">
                <a:solidFill>
                  <a:srgbClr val="898989"/>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lgn="ctr">
              <a:defRPr/>
            </a:pPr>
            <a:r>
              <a:rPr lang="en-US" altLang="en-US" sz="900" b="1" dirty="0">
                <a:solidFill>
                  <a:srgbClr val="FF0000"/>
                </a:solidFill>
              </a:rPr>
              <a:t>Confidential. Do not distribute.</a:t>
            </a:r>
          </a:p>
        </p:txBody>
      </p:sp>
      <p:sp>
        <p:nvSpPr>
          <p:cNvPr id="10" name="Slide Number Placeholder 9"/>
          <p:cNvSpPr>
            <a:spLocks noGrp="1"/>
          </p:cNvSpPr>
          <p:nvPr>
            <p:ph type="sldNum" sz="quarter" idx="12"/>
          </p:nvPr>
        </p:nvSpPr>
        <p:spPr/>
        <p:txBody>
          <a:bodyPr/>
          <a:lstStyle/>
          <a:p>
            <a:pPr>
              <a:defRPr/>
            </a:pPr>
            <a:fld id="{B1A9683B-B112-4496-A737-3130FD58388C}" type="slidenum">
              <a:rPr lang="en-US" altLang="en-US" smtClean="0"/>
              <a:pPr>
                <a:defRPr/>
              </a:pPr>
              <a:t>44</a:t>
            </a:fld>
            <a:endParaRPr lang="en-US" altLang="en-US" dirty="0"/>
          </a:p>
        </p:txBody>
      </p:sp>
      <p:sp>
        <p:nvSpPr>
          <p:cNvPr id="11" name="Date Placeholder 3"/>
          <p:cNvSpPr>
            <a:spLocks noGrp="1"/>
          </p:cNvSpPr>
          <p:nvPr>
            <p:ph type="dt" sz="half" idx="10"/>
          </p:nvPr>
        </p:nvSpPr>
        <p:spPr>
          <a:xfrm>
            <a:off x="80128" y="6572381"/>
            <a:ext cx="2133600" cy="288925"/>
          </a:xfrm>
        </p:spPr>
        <p:txBody>
          <a:bodyPr/>
          <a:lstStyle/>
          <a:p>
            <a:pPr>
              <a:defRPr/>
            </a:pPr>
            <a:r>
              <a:rPr lang="en-US" dirty="0"/>
              <a:t>©2018  The Tennant Company  Rev. Feb 2018</a:t>
            </a:r>
          </a:p>
        </p:txBody>
      </p:sp>
    </p:spTree>
    <p:extLst>
      <p:ext uri="{BB962C8B-B14F-4D97-AF65-F5344CB8AC3E}">
        <p14:creationId xmlns:p14="http://schemas.microsoft.com/office/powerpoint/2010/main" val="231321840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931" y="977030"/>
            <a:ext cx="7886700" cy="524554"/>
          </a:xfrm>
        </p:spPr>
        <p:txBody>
          <a:bodyPr/>
          <a:lstStyle/>
          <a:p>
            <a:r>
              <a:rPr lang="en-US" dirty="0"/>
              <a:t>Orbital With Green Turf Pad</a:t>
            </a:r>
          </a:p>
        </p:txBody>
      </p:sp>
      <p:pic>
        <p:nvPicPr>
          <p:cNvPr id="6" name="Picture 5"/>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946455" y="2276692"/>
            <a:ext cx="1886063" cy="1828800"/>
          </a:xfrm>
          <a:prstGeom prst="rect">
            <a:avLst/>
          </a:prstGeom>
        </p:spPr>
      </p:pic>
      <p:sp>
        <p:nvSpPr>
          <p:cNvPr id="10" name="Content Placeholder 2"/>
          <p:cNvSpPr>
            <a:spLocks noGrp="1"/>
          </p:cNvSpPr>
          <p:nvPr>
            <p:ph idx="1"/>
          </p:nvPr>
        </p:nvSpPr>
        <p:spPr>
          <a:xfrm>
            <a:off x="324464" y="1686584"/>
            <a:ext cx="8681885" cy="3774631"/>
          </a:xfrm>
        </p:spPr>
        <p:txBody>
          <a:bodyPr>
            <a:noAutofit/>
          </a:bodyPr>
          <a:lstStyle/>
          <a:p>
            <a:pPr marL="285750" indent="-285750">
              <a:lnSpc>
                <a:spcPct val="100000"/>
              </a:lnSpc>
              <a:spcBef>
                <a:spcPts val="600"/>
              </a:spcBef>
              <a:buClr>
                <a:srgbClr val="46B9D8"/>
              </a:buClr>
              <a:buFont typeface="Wingdings" panose="05000000000000000000" pitchFamily="2" charset="2"/>
              <a:buChar char="§"/>
            </a:pPr>
            <a:r>
              <a:rPr lang="en-US" sz="1600" dirty="0">
                <a:solidFill>
                  <a:srgbClr val="000000"/>
                </a:solidFill>
              </a:rPr>
              <a:t>Excellent cleaner of raised, textured and grouted surfaces</a:t>
            </a:r>
          </a:p>
          <a:p>
            <a:pPr marL="285750" indent="-285750">
              <a:lnSpc>
                <a:spcPct val="100000"/>
              </a:lnSpc>
              <a:spcBef>
                <a:spcPts val="1200"/>
              </a:spcBef>
              <a:buClr>
                <a:srgbClr val="46B9D8"/>
              </a:buClr>
              <a:buFont typeface="Wingdings" panose="05000000000000000000" pitchFamily="2" charset="2"/>
              <a:buChar char="§"/>
            </a:pPr>
            <a:r>
              <a:rPr lang="en-US" sz="1600" dirty="0">
                <a:solidFill>
                  <a:srgbClr val="000000"/>
                </a:solidFill>
              </a:rPr>
              <a:t>Pad compresses into grout lines and/or textured flooring</a:t>
            </a:r>
          </a:p>
          <a:p>
            <a:pPr marL="285750" indent="-285750">
              <a:lnSpc>
                <a:spcPct val="100000"/>
              </a:lnSpc>
              <a:spcBef>
                <a:spcPts val="1200"/>
              </a:spcBef>
              <a:buClr>
                <a:srgbClr val="46B9D8"/>
              </a:buClr>
              <a:buFont typeface="Wingdings" panose="05000000000000000000" pitchFamily="2" charset="2"/>
              <a:buChar char="§"/>
            </a:pPr>
            <a:r>
              <a:rPr lang="en-US" sz="1600" dirty="0">
                <a:solidFill>
                  <a:srgbClr val="000000"/>
                </a:solidFill>
              </a:rPr>
              <a:t>Heavy duty turf material provides exceptional cleaning performance </a:t>
            </a:r>
          </a:p>
          <a:p>
            <a:pPr marL="285750" indent="-285750">
              <a:lnSpc>
                <a:spcPct val="100000"/>
              </a:lnSpc>
              <a:spcBef>
                <a:spcPts val="1200"/>
              </a:spcBef>
              <a:buClr>
                <a:srgbClr val="46B9D8"/>
              </a:buClr>
              <a:buFont typeface="Wingdings" panose="05000000000000000000" pitchFamily="2" charset="2"/>
              <a:buChar char="§"/>
            </a:pPr>
            <a:r>
              <a:rPr lang="en-US" sz="1600" dirty="0">
                <a:solidFill>
                  <a:srgbClr val="000000"/>
                </a:solidFill>
              </a:rPr>
              <a:t>Ideal for a variety of floors, including: </a:t>
            </a:r>
          </a:p>
          <a:p>
            <a:pPr marL="742950" lvl="1" indent="-285750">
              <a:lnSpc>
                <a:spcPct val="100000"/>
              </a:lnSpc>
              <a:spcBef>
                <a:spcPts val="300"/>
              </a:spcBef>
              <a:buClr>
                <a:srgbClr val="46B9D8"/>
              </a:buClr>
              <a:buFont typeface="Wingdings" panose="05000000000000000000" pitchFamily="2" charset="2"/>
              <a:buChar char="§"/>
            </a:pPr>
            <a:r>
              <a:rPr lang="en-US" sz="1600" dirty="0">
                <a:solidFill>
                  <a:srgbClr val="000000"/>
                </a:solidFill>
              </a:rPr>
              <a:t>Deep grouted tile</a:t>
            </a:r>
          </a:p>
          <a:p>
            <a:pPr marL="742950" lvl="1" indent="-285750">
              <a:lnSpc>
                <a:spcPct val="100000"/>
              </a:lnSpc>
              <a:spcBef>
                <a:spcPts val="300"/>
              </a:spcBef>
              <a:buClr>
                <a:srgbClr val="46B9D8"/>
              </a:buClr>
              <a:buFont typeface="Wingdings" panose="05000000000000000000" pitchFamily="2" charset="2"/>
              <a:buChar char="§"/>
            </a:pPr>
            <a:r>
              <a:rPr lang="en-US" sz="1600" dirty="0">
                <a:solidFill>
                  <a:srgbClr val="000000"/>
                </a:solidFill>
              </a:rPr>
              <a:t>Concrete</a:t>
            </a:r>
          </a:p>
          <a:p>
            <a:pPr marL="742950" lvl="1" indent="-285750">
              <a:lnSpc>
                <a:spcPct val="100000"/>
              </a:lnSpc>
              <a:spcBef>
                <a:spcPts val="300"/>
              </a:spcBef>
              <a:buClr>
                <a:srgbClr val="46B9D8"/>
              </a:buClr>
              <a:buFont typeface="Wingdings" panose="05000000000000000000" pitchFamily="2" charset="2"/>
              <a:buChar char="§"/>
            </a:pPr>
            <a:r>
              <a:rPr lang="en-US" sz="1600" dirty="0">
                <a:solidFill>
                  <a:srgbClr val="000000"/>
                </a:solidFill>
              </a:rPr>
              <a:t>Pirelli flooring</a:t>
            </a:r>
          </a:p>
          <a:p>
            <a:pPr marL="742950" lvl="1" indent="-285750">
              <a:lnSpc>
                <a:spcPct val="100000"/>
              </a:lnSpc>
              <a:spcBef>
                <a:spcPts val="300"/>
              </a:spcBef>
              <a:buClr>
                <a:srgbClr val="46B9D8"/>
              </a:buClr>
              <a:buFont typeface="Wingdings" panose="05000000000000000000" pitchFamily="2" charset="2"/>
              <a:buChar char="§"/>
            </a:pPr>
            <a:r>
              <a:rPr lang="en-US" sz="1600" dirty="0">
                <a:solidFill>
                  <a:srgbClr val="000000"/>
                </a:solidFill>
              </a:rPr>
              <a:t>And so on…  </a:t>
            </a:r>
          </a:p>
        </p:txBody>
      </p:sp>
      <p:sp>
        <p:nvSpPr>
          <p:cNvPr id="5" name="TextBox 4"/>
          <p:cNvSpPr txBox="1"/>
          <p:nvPr/>
        </p:nvSpPr>
        <p:spPr>
          <a:xfrm>
            <a:off x="4721343" y="6184698"/>
            <a:ext cx="4450224" cy="276267"/>
          </a:xfrm>
          <a:prstGeom prst="rect">
            <a:avLst/>
          </a:prstGeom>
          <a:noFill/>
        </p:spPr>
        <p:txBody>
          <a:bodyPr wrap="square" rtlCol="0">
            <a:spAutoFit/>
          </a:bodyPr>
          <a:lstStyle/>
          <a:p>
            <a:pPr algn="ctr"/>
            <a:r>
              <a:rPr lang="en-US" sz="1200" b="1" dirty="0"/>
              <a:t>Cleaned with Tennant orbital machine with green turf pad</a:t>
            </a:r>
          </a:p>
        </p:txBody>
      </p:sp>
      <p:pic>
        <p:nvPicPr>
          <p:cNvPr id="13" name="Picture 12"/>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6400801" y="4343924"/>
            <a:ext cx="2438398" cy="1828800"/>
          </a:xfrm>
          <a:prstGeom prst="rect">
            <a:avLst/>
          </a:prstGeom>
        </p:spPr>
      </p:pic>
      <p:sp>
        <p:nvSpPr>
          <p:cNvPr id="12" name="TextBox 11"/>
          <p:cNvSpPr txBox="1"/>
          <p:nvPr/>
        </p:nvSpPr>
        <p:spPr>
          <a:xfrm>
            <a:off x="7393102" y="3897937"/>
            <a:ext cx="1439416" cy="261610"/>
          </a:xfrm>
          <a:prstGeom prst="rect">
            <a:avLst/>
          </a:prstGeom>
          <a:noFill/>
        </p:spPr>
        <p:txBody>
          <a:bodyPr wrap="square" rtlCol="0">
            <a:spAutoFit/>
          </a:bodyPr>
          <a:lstStyle/>
          <a:p>
            <a:pPr algn="r"/>
            <a:r>
              <a:rPr lang="en-US" sz="1100" dirty="0">
                <a:solidFill>
                  <a:srgbClr val="000000"/>
                </a:solidFill>
              </a:rPr>
              <a:t>Grouted Tile</a:t>
            </a:r>
          </a:p>
        </p:txBody>
      </p:sp>
      <p:sp>
        <p:nvSpPr>
          <p:cNvPr id="14" name="TextBox 13"/>
          <p:cNvSpPr txBox="1"/>
          <p:nvPr/>
        </p:nvSpPr>
        <p:spPr>
          <a:xfrm>
            <a:off x="7393102" y="5941070"/>
            <a:ext cx="1439416" cy="261610"/>
          </a:xfrm>
          <a:prstGeom prst="rect">
            <a:avLst/>
          </a:prstGeom>
          <a:noFill/>
        </p:spPr>
        <p:txBody>
          <a:bodyPr wrap="square" rtlCol="0">
            <a:spAutoFit/>
          </a:bodyPr>
          <a:lstStyle/>
          <a:p>
            <a:pPr algn="r"/>
            <a:r>
              <a:rPr lang="en-US" sz="1100" dirty="0">
                <a:solidFill>
                  <a:srgbClr val="000000"/>
                </a:solidFill>
              </a:rPr>
              <a:t>Textured Floor</a:t>
            </a:r>
          </a:p>
        </p:txBody>
      </p:sp>
      <p:sp>
        <p:nvSpPr>
          <p:cNvPr id="16" name="Slide Number Placeholder 5"/>
          <p:cNvSpPr txBox="1">
            <a:spLocks/>
          </p:cNvSpPr>
          <p:nvPr/>
        </p:nvSpPr>
        <p:spPr>
          <a:xfrm>
            <a:off x="3508639" y="6573788"/>
            <a:ext cx="2133600" cy="288925"/>
          </a:xfrm>
          <a:prstGeom prst="rect">
            <a:avLst/>
          </a:prstGeom>
          <a:ln>
            <a:noFill/>
          </a:ln>
        </p:spPr>
        <p:txBody>
          <a:bodyPr vert="horz" wrap="square" lIns="91440" tIns="45720" rIns="91440" bIns="45720" numCol="1" anchor="ctr" anchorCtr="0" compatLnSpc="1">
            <a:prstTxWarp prst="textNoShape">
              <a:avLst/>
            </a:prstTxWarp>
          </a:bodyPr>
          <a:lstStyle>
            <a:defPPr>
              <a:defRPr lang="en-US"/>
            </a:defPPr>
            <a:lvl1pPr algn="r" rtl="0" eaLnBrk="1" fontAlgn="base" hangingPunct="1">
              <a:spcBef>
                <a:spcPct val="0"/>
              </a:spcBef>
              <a:spcAft>
                <a:spcPct val="0"/>
              </a:spcAft>
              <a:defRPr sz="700" kern="1200">
                <a:solidFill>
                  <a:srgbClr val="898989"/>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lgn="ctr">
              <a:defRPr/>
            </a:pPr>
            <a:r>
              <a:rPr lang="en-US" altLang="en-US" sz="900" b="1" dirty="0">
                <a:solidFill>
                  <a:srgbClr val="FF0000"/>
                </a:solidFill>
              </a:rPr>
              <a:t>Confidential. Do not distribute.</a:t>
            </a:r>
          </a:p>
        </p:txBody>
      </p:sp>
      <p:sp>
        <p:nvSpPr>
          <p:cNvPr id="7" name="Slide Number Placeholder 6"/>
          <p:cNvSpPr>
            <a:spLocks noGrp="1"/>
          </p:cNvSpPr>
          <p:nvPr>
            <p:ph type="sldNum" sz="quarter" idx="12"/>
          </p:nvPr>
        </p:nvSpPr>
        <p:spPr/>
        <p:txBody>
          <a:bodyPr/>
          <a:lstStyle/>
          <a:p>
            <a:pPr>
              <a:defRPr/>
            </a:pPr>
            <a:fld id="{B1A9683B-B112-4496-A737-3130FD58388C}" type="slidenum">
              <a:rPr lang="en-US" altLang="en-US" smtClean="0"/>
              <a:pPr>
                <a:defRPr/>
              </a:pPr>
              <a:t>45</a:t>
            </a:fld>
            <a:endParaRPr lang="en-US" altLang="en-US" dirty="0"/>
          </a:p>
        </p:txBody>
      </p:sp>
      <p:pic>
        <p:nvPicPr>
          <p:cNvPr id="17" name="Picture 16"/>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3225761" y="4164223"/>
            <a:ext cx="2540916" cy="1342992"/>
          </a:xfrm>
          <a:prstGeom prst="rect">
            <a:avLst/>
          </a:prstGeom>
        </p:spPr>
      </p:pic>
      <p:sp>
        <p:nvSpPr>
          <p:cNvPr id="15" name="Date Placeholder 3"/>
          <p:cNvSpPr>
            <a:spLocks noGrp="1"/>
          </p:cNvSpPr>
          <p:nvPr>
            <p:ph type="dt" sz="half" idx="10"/>
          </p:nvPr>
        </p:nvSpPr>
        <p:spPr>
          <a:xfrm>
            <a:off x="80128" y="6572381"/>
            <a:ext cx="2133600" cy="288925"/>
          </a:xfrm>
        </p:spPr>
        <p:txBody>
          <a:bodyPr/>
          <a:lstStyle/>
          <a:p>
            <a:pPr>
              <a:defRPr/>
            </a:pPr>
            <a:r>
              <a:rPr lang="en-US" dirty="0"/>
              <a:t>©2018  The Tennant Company  Rev. Feb 2018</a:t>
            </a:r>
          </a:p>
        </p:txBody>
      </p:sp>
    </p:spTree>
    <p:extLst>
      <p:ext uri="{BB962C8B-B14F-4D97-AF65-F5344CB8AC3E}">
        <p14:creationId xmlns:p14="http://schemas.microsoft.com/office/powerpoint/2010/main" val="180389828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8099" y="884903"/>
            <a:ext cx="8306988" cy="717755"/>
          </a:xfrm>
        </p:spPr>
        <p:txBody>
          <a:bodyPr/>
          <a:lstStyle/>
          <a:p>
            <a:r>
              <a:rPr lang="en-US" dirty="0"/>
              <a:t>Orbital – Melamine Pad</a:t>
            </a:r>
          </a:p>
        </p:txBody>
      </p:sp>
      <p:sp>
        <p:nvSpPr>
          <p:cNvPr id="3" name="Content Placeholder 2"/>
          <p:cNvSpPr>
            <a:spLocks noGrp="1"/>
          </p:cNvSpPr>
          <p:nvPr>
            <p:ph idx="1"/>
          </p:nvPr>
        </p:nvSpPr>
        <p:spPr>
          <a:xfrm>
            <a:off x="408933" y="1904361"/>
            <a:ext cx="7801001" cy="4230969"/>
          </a:xfrm>
        </p:spPr>
        <p:txBody>
          <a:bodyPr>
            <a:noAutofit/>
          </a:bodyPr>
          <a:lstStyle/>
          <a:p>
            <a:pPr marL="225425" indent="-225425">
              <a:buClr>
                <a:srgbClr val="46B9D8"/>
              </a:buClr>
              <a:buFont typeface="Wingdings" panose="05000000000000000000" pitchFamily="2" charset="2"/>
              <a:buChar char="§"/>
            </a:pPr>
            <a:r>
              <a:rPr lang="en-US" sz="1600" dirty="0"/>
              <a:t>Works without detergents or harsh chemicals</a:t>
            </a:r>
          </a:p>
          <a:p>
            <a:pPr marL="225425" indent="-225425">
              <a:buClr>
                <a:srgbClr val="46B9D8"/>
              </a:buClr>
              <a:buFont typeface="Wingdings" panose="05000000000000000000" pitchFamily="2" charset="2"/>
              <a:buChar char="§"/>
            </a:pPr>
            <a:r>
              <a:rPr lang="en-US" sz="1600" dirty="0"/>
              <a:t>Remove marks and stains from most porous surfaces </a:t>
            </a:r>
          </a:p>
          <a:p>
            <a:pPr marL="225425" indent="-225425">
              <a:buClr>
                <a:srgbClr val="46B9D8"/>
              </a:buClr>
              <a:buFont typeface="Wingdings" panose="05000000000000000000" pitchFamily="2" charset="2"/>
              <a:buChar char="§"/>
            </a:pPr>
            <a:r>
              <a:rPr lang="en-US" sz="1600" dirty="0"/>
              <a:t>They may be safely used to pull out dirt from all hard surfaces</a:t>
            </a:r>
          </a:p>
          <a:p>
            <a:pPr marL="225425" indent="-225425">
              <a:buClr>
                <a:srgbClr val="46B9D8"/>
              </a:buClr>
              <a:buFont typeface="Wingdings" panose="05000000000000000000" pitchFamily="2" charset="2"/>
              <a:buChar char="§"/>
            </a:pPr>
            <a:r>
              <a:rPr lang="en-US" sz="1600" dirty="0"/>
              <a:t>Effective on:</a:t>
            </a:r>
          </a:p>
          <a:p>
            <a:pPr marL="688975" lvl="1" indent="-231775">
              <a:buClr>
                <a:srgbClr val="46B9D8"/>
              </a:buClr>
              <a:buFont typeface="Wingdings" panose="05000000000000000000" pitchFamily="2" charset="2"/>
              <a:buChar char="§"/>
            </a:pPr>
            <a:r>
              <a:rPr lang="en-US" sz="1600" dirty="0"/>
              <a:t>Vinyl</a:t>
            </a:r>
          </a:p>
          <a:p>
            <a:pPr marL="688975" lvl="1" indent="-231775">
              <a:buClr>
                <a:srgbClr val="46B9D8"/>
              </a:buClr>
              <a:buFont typeface="Wingdings" panose="05000000000000000000" pitchFamily="2" charset="2"/>
              <a:buChar char="§"/>
            </a:pPr>
            <a:r>
              <a:rPr lang="en-US" sz="1600" dirty="0" err="1"/>
              <a:t>Marmoleum</a:t>
            </a:r>
            <a:r>
              <a:rPr lang="en-US" sz="1600" dirty="0"/>
              <a:t> / </a:t>
            </a:r>
            <a:r>
              <a:rPr lang="en-US" sz="1600" dirty="0" err="1"/>
              <a:t>Teknoflor</a:t>
            </a:r>
            <a:r>
              <a:rPr lang="en-US" sz="1600" dirty="0"/>
              <a:t>® flooring </a:t>
            </a:r>
            <a:br>
              <a:rPr lang="en-US" sz="1600" dirty="0"/>
            </a:br>
            <a:r>
              <a:rPr lang="en-US" sz="1600" dirty="0"/>
              <a:t>(No wax vinyl flooring)</a:t>
            </a:r>
          </a:p>
          <a:p>
            <a:pPr marL="688975" lvl="1" indent="-231775">
              <a:buClr>
                <a:srgbClr val="46B9D8"/>
              </a:buClr>
              <a:buFont typeface="Wingdings" panose="05000000000000000000" pitchFamily="2" charset="2"/>
              <a:buChar char="§"/>
            </a:pPr>
            <a:r>
              <a:rPr lang="en-US" sz="1600" dirty="0"/>
              <a:t>Porcelain </a:t>
            </a:r>
          </a:p>
          <a:p>
            <a:pPr marL="688975" lvl="1" indent="-231775">
              <a:buClr>
                <a:srgbClr val="46B9D8"/>
              </a:buClr>
              <a:buFont typeface="Wingdings" panose="05000000000000000000" pitchFamily="2" charset="2"/>
              <a:buChar char="§"/>
            </a:pPr>
            <a:r>
              <a:rPr lang="en-US" sz="1600" dirty="0"/>
              <a:t>Terrazzo</a:t>
            </a:r>
          </a:p>
          <a:p>
            <a:pPr marL="688975" lvl="1" indent="-231775">
              <a:buClr>
                <a:srgbClr val="46B9D8"/>
              </a:buClr>
              <a:buFont typeface="Wingdings" panose="05000000000000000000" pitchFamily="2" charset="2"/>
              <a:buChar char="§"/>
            </a:pPr>
            <a:r>
              <a:rPr lang="en-US" sz="1600" dirty="0"/>
              <a:t>Concrete</a:t>
            </a:r>
          </a:p>
          <a:p>
            <a:pPr marL="688975" lvl="1" indent="-231775">
              <a:buClr>
                <a:srgbClr val="46B9D8"/>
              </a:buClr>
              <a:buFont typeface="Wingdings" panose="05000000000000000000" pitchFamily="2" charset="2"/>
              <a:buChar char="§"/>
            </a:pPr>
            <a:r>
              <a:rPr lang="en-US" sz="1600" dirty="0"/>
              <a:t>Ceramic tiles </a:t>
            </a:r>
            <a:endParaRPr lang="en-US" sz="1600" dirty="0">
              <a:effectLst/>
            </a:endParaRPr>
          </a:p>
        </p:txBody>
      </p:sp>
      <p:pic>
        <p:nvPicPr>
          <p:cNvPr id="4" name="Picture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545527" y="3195406"/>
            <a:ext cx="3310979" cy="2483234"/>
          </a:xfrm>
          <a:prstGeom prst="rect">
            <a:avLst/>
          </a:prstGeom>
        </p:spPr>
      </p:pic>
      <p:sp>
        <p:nvSpPr>
          <p:cNvPr id="7" name="TextBox 6"/>
          <p:cNvSpPr txBox="1"/>
          <p:nvPr/>
        </p:nvSpPr>
        <p:spPr>
          <a:xfrm>
            <a:off x="7507636" y="5341514"/>
            <a:ext cx="835658" cy="369332"/>
          </a:xfrm>
          <a:prstGeom prst="rect">
            <a:avLst/>
          </a:prstGeom>
          <a:noFill/>
        </p:spPr>
        <p:txBody>
          <a:bodyPr wrap="square" rtlCol="0">
            <a:spAutoFit/>
          </a:bodyPr>
          <a:lstStyle/>
          <a:p>
            <a:pPr algn="ctr"/>
            <a:r>
              <a:rPr lang="en-US" dirty="0"/>
              <a:t>Before</a:t>
            </a:r>
          </a:p>
        </p:txBody>
      </p:sp>
      <p:sp>
        <p:nvSpPr>
          <p:cNvPr id="8" name="TextBox 7"/>
          <p:cNvSpPr txBox="1"/>
          <p:nvPr/>
        </p:nvSpPr>
        <p:spPr>
          <a:xfrm>
            <a:off x="6303370" y="5341514"/>
            <a:ext cx="835658" cy="369332"/>
          </a:xfrm>
          <a:prstGeom prst="rect">
            <a:avLst/>
          </a:prstGeom>
          <a:noFill/>
        </p:spPr>
        <p:txBody>
          <a:bodyPr wrap="square" rtlCol="0">
            <a:spAutoFit/>
          </a:bodyPr>
          <a:lstStyle/>
          <a:p>
            <a:pPr algn="ctr"/>
            <a:r>
              <a:rPr lang="en-US" dirty="0"/>
              <a:t>After</a:t>
            </a:r>
          </a:p>
        </p:txBody>
      </p:sp>
      <p:sp>
        <p:nvSpPr>
          <p:cNvPr id="9" name="Date Placeholder 3"/>
          <p:cNvSpPr>
            <a:spLocks noGrp="1"/>
          </p:cNvSpPr>
          <p:nvPr>
            <p:ph type="dt" sz="half" idx="10"/>
          </p:nvPr>
        </p:nvSpPr>
        <p:spPr>
          <a:xfrm>
            <a:off x="80128" y="6572381"/>
            <a:ext cx="2133600" cy="288925"/>
          </a:xfrm>
        </p:spPr>
        <p:txBody>
          <a:bodyPr/>
          <a:lstStyle/>
          <a:p>
            <a:pPr>
              <a:defRPr/>
            </a:pPr>
            <a:r>
              <a:rPr lang="en-US"/>
              <a:t>©2017  The Tennant Company  Rev. Jan 2017</a:t>
            </a:r>
            <a:endParaRPr lang="en-US" dirty="0"/>
          </a:p>
        </p:txBody>
      </p:sp>
      <p:sp>
        <p:nvSpPr>
          <p:cNvPr id="10" name="Slide Number Placeholder 5"/>
          <p:cNvSpPr txBox="1">
            <a:spLocks/>
          </p:cNvSpPr>
          <p:nvPr/>
        </p:nvSpPr>
        <p:spPr>
          <a:xfrm>
            <a:off x="3508639" y="6573788"/>
            <a:ext cx="2133600" cy="288925"/>
          </a:xfrm>
          <a:prstGeom prst="rect">
            <a:avLst/>
          </a:prstGeom>
          <a:ln>
            <a:noFill/>
          </a:ln>
        </p:spPr>
        <p:txBody>
          <a:bodyPr vert="horz" wrap="square" lIns="91440" tIns="45720" rIns="91440" bIns="45720" numCol="1" anchor="ctr" anchorCtr="0" compatLnSpc="1">
            <a:prstTxWarp prst="textNoShape">
              <a:avLst/>
            </a:prstTxWarp>
          </a:bodyPr>
          <a:lstStyle>
            <a:defPPr>
              <a:defRPr lang="en-US"/>
            </a:defPPr>
            <a:lvl1pPr algn="r" rtl="0" eaLnBrk="1" fontAlgn="base" hangingPunct="1">
              <a:spcBef>
                <a:spcPct val="0"/>
              </a:spcBef>
              <a:spcAft>
                <a:spcPct val="0"/>
              </a:spcAft>
              <a:defRPr sz="700" kern="1200">
                <a:solidFill>
                  <a:srgbClr val="898989"/>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lgn="ctr">
              <a:defRPr/>
            </a:pPr>
            <a:r>
              <a:rPr lang="en-US" altLang="en-US" sz="900" b="1" dirty="0">
                <a:solidFill>
                  <a:srgbClr val="FF0000"/>
                </a:solidFill>
              </a:rPr>
              <a:t>Confidential. Do not distribute.</a:t>
            </a:r>
          </a:p>
        </p:txBody>
      </p:sp>
      <p:sp>
        <p:nvSpPr>
          <p:cNvPr id="13" name="Slide Number Placeholder 12"/>
          <p:cNvSpPr>
            <a:spLocks noGrp="1"/>
          </p:cNvSpPr>
          <p:nvPr>
            <p:ph type="sldNum" sz="quarter" idx="12"/>
          </p:nvPr>
        </p:nvSpPr>
        <p:spPr/>
        <p:txBody>
          <a:bodyPr/>
          <a:lstStyle/>
          <a:p>
            <a:pPr>
              <a:defRPr/>
            </a:pPr>
            <a:fld id="{B1A9683B-B112-4496-A737-3130FD58388C}" type="slidenum">
              <a:rPr lang="en-US" altLang="en-US" smtClean="0"/>
              <a:pPr>
                <a:defRPr/>
              </a:pPr>
              <a:t>46</a:t>
            </a:fld>
            <a:endParaRPr lang="en-US" altLang="en-US" dirty="0"/>
          </a:p>
        </p:txBody>
      </p:sp>
      <p:pic>
        <p:nvPicPr>
          <p:cNvPr id="11" name="Picture 10"/>
          <p:cNvPicPr>
            <a:picLocks noChangeAspect="1"/>
          </p:cNvPicPr>
          <p:nvPr/>
        </p:nvPicPr>
        <p:blipFill>
          <a:blip r:embed="rId4"/>
          <a:stretch>
            <a:fillRect/>
          </a:stretch>
        </p:blipFill>
        <p:spPr>
          <a:xfrm>
            <a:off x="2854566" y="4728745"/>
            <a:ext cx="2044389" cy="1020668"/>
          </a:xfrm>
          <a:prstGeom prst="rect">
            <a:avLst/>
          </a:prstGeom>
        </p:spPr>
      </p:pic>
    </p:spTree>
    <p:extLst>
      <p:ext uri="{BB962C8B-B14F-4D97-AF65-F5344CB8AC3E}">
        <p14:creationId xmlns:p14="http://schemas.microsoft.com/office/powerpoint/2010/main" val="342983200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8267" y="855406"/>
            <a:ext cx="8306988" cy="741778"/>
          </a:xfrm>
        </p:spPr>
        <p:txBody>
          <a:bodyPr/>
          <a:lstStyle/>
          <a:p>
            <a:r>
              <a:rPr lang="en-US" dirty="0"/>
              <a:t>Surface Prep Pad – Floor finish removal</a:t>
            </a:r>
          </a:p>
        </p:txBody>
      </p:sp>
      <p:sp>
        <p:nvSpPr>
          <p:cNvPr id="3" name="Content Placeholder 2"/>
          <p:cNvSpPr>
            <a:spLocks noGrp="1"/>
          </p:cNvSpPr>
          <p:nvPr>
            <p:ph idx="1"/>
          </p:nvPr>
        </p:nvSpPr>
        <p:spPr>
          <a:xfrm>
            <a:off x="75701" y="1858501"/>
            <a:ext cx="8639164" cy="4244887"/>
          </a:xfrm>
        </p:spPr>
        <p:txBody>
          <a:bodyPr>
            <a:noAutofit/>
          </a:bodyPr>
          <a:lstStyle/>
          <a:p>
            <a:pPr marL="225425" indent="-225425">
              <a:spcBef>
                <a:spcPts val="1800"/>
              </a:spcBef>
              <a:buClr>
                <a:srgbClr val="46B9D8"/>
              </a:buClr>
              <a:buFont typeface="Wingdings" panose="05000000000000000000" pitchFamily="2" charset="2"/>
              <a:buChar char="§"/>
            </a:pPr>
            <a:r>
              <a:rPr lang="en-US" sz="1400" b="1" dirty="0"/>
              <a:t>Remove floor finish</a:t>
            </a:r>
            <a:endParaRPr lang="en-US" sz="1400" b="1" strike="sngStrike" dirty="0"/>
          </a:p>
          <a:p>
            <a:pPr marL="688975" lvl="1" indent="-231775">
              <a:buClr>
                <a:srgbClr val="46B9D8"/>
              </a:buClr>
              <a:buFont typeface="Wingdings" panose="05000000000000000000" pitchFamily="2" charset="2"/>
              <a:buChar char="§"/>
            </a:pPr>
            <a:r>
              <a:rPr lang="en-US" sz="1400" dirty="0"/>
              <a:t>Re-coat without the cost and time of total floor finish removal</a:t>
            </a:r>
          </a:p>
          <a:p>
            <a:pPr marL="225425" indent="-225425">
              <a:spcBef>
                <a:spcPts val="1800"/>
              </a:spcBef>
              <a:buClr>
                <a:srgbClr val="46B9D8"/>
              </a:buClr>
              <a:buFont typeface="Wingdings" panose="05000000000000000000" pitchFamily="2" charset="2"/>
              <a:buChar char="§"/>
            </a:pPr>
            <a:r>
              <a:rPr lang="en-US" sz="1400" b="1" dirty="0"/>
              <a:t>Finish removal without expensive stripping chemicals</a:t>
            </a:r>
          </a:p>
          <a:p>
            <a:pPr marL="688975" lvl="1" indent="-231775">
              <a:buClr>
                <a:srgbClr val="46B9D8"/>
              </a:buClr>
              <a:buFont typeface="Wingdings" panose="05000000000000000000" pitchFamily="2" charset="2"/>
              <a:buChar char="§"/>
            </a:pPr>
            <a:r>
              <a:rPr lang="en-US" sz="1400" dirty="0"/>
              <a:t>No chemicals and reduced labor time = lower costs</a:t>
            </a:r>
          </a:p>
          <a:p>
            <a:pPr marL="688975" lvl="1" indent="-231775">
              <a:buClr>
                <a:srgbClr val="46B9D8"/>
              </a:buClr>
              <a:buFont typeface="Wingdings" panose="05000000000000000000" pitchFamily="2" charset="2"/>
              <a:buChar char="§"/>
            </a:pPr>
            <a:r>
              <a:rPr lang="en-US" sz="1400" dirty="0"/>
              <a:t>Quicker facility accessibility</a:t>
            </a:r>
          </a:p>
          <a:p>
            <a:pPr marL="225425" indent="-225425">
              <a:spcBef>
                <a:spcPts val="1800"/>
              </a:spcBef>
              <a:buClr>
                <a:srgbClr val="46B9D8"/>
              </a:buClr>
              <a:buFont typeface="Wingdings" panose="05000000000000000000" pitchFamily="2" charset="2"/>
              <a:buChar char="§"/>
            </a:pPr>
            <a:r>
              <a:rPr lang="en-US" sz="1400" b="1" dirty="0"/>
              <a:t>Safe environment</a:t>
            </a:r>
          </a:p>
          <a:p>
            <a:pPr marL="688975" lvl="1" indent="-231775">
              <a:buClr>
                <a:srgbClr val="46B9D8"/>
              </a:buClr>
              <a:buFont typeface="Wingdings" panose="05000000000000000000" pitchFamily="2" charset="2"/>
              <a:buChar char="§"/>
            </a:pPr>
            <a:r>
              <a:rPr lang="en-US" sz="1400" dirty="0"/>
              <a:t>Stripping chemicals can create slippery floor </a:t>
            </a:r>
            <a:br>
              <a:rPr lang="en-US" sz="1400" dirty="0"/>
            </a:br>
            <a:r>
              <a:rPr lang="en-US" sz="1400" dirty="0"/>
              <a:t>conditions increasing chance of slip and fall accidents</a:t>
            </a:r>
          </a:p>
          <a:p>
            <a:pPr marL="688975" lvl="1" indent="-231775">
              <a:buClr>
                <a:srgbClr val="46B9D8"/>
              </a:buClr>
              <a:buFont typeface="Wingdings" panose="05000000000000000000" pitchFamily="2" charset="2"/>
              <a:buChar char="§"/>
            </a:pPr>
            <a:r>
              <a:rPr lang="en-US" sz="1400" dirty="0"/>
              <a:t>Reduction in potentially harmful VOC’s</a:t>
            </a:r>
          </a:p>
          <a:p>
            <a:pPr marL="688975" lvl="1" indent="-231775">
              <a:buClr>
                <a:srgbClr val="46B9D8"/>
              </a:buClr>
              <a:buFont typeface="Wingdings" panose="05000000000000000000" pitchFamily="2" charset="2"/>
              <a:buChar char="§"/>
            </a:pPr>
            <a:r>
              <a:rPr lang="en-US" sz="1400" dirty="0"/>
              <a:t>May require personal protective equipment</a:t>
            </a:r>
          </a:p>
          <a:p>
            <a:pPr marL="225425" indent="-225425">
              <a:spcBef>
                <a:spcPts val="1800"/>
              </a:spcBef>
              <a:buClr>
                <a:srgbClr val="46B9D8"/>
              </a:buClr>
              <a:buFont typeface="Wingdings" panose="05000000000000000000" pitchFamily="2" charset="2"/>
              <a:buChar char="§"/>
            </a:pPr>
            <a:r>
              <a:rPr lang="en-US" sz="1400" b="1" dirty="0"/>
              <a:t>Environmentally friendly</a:t>
            </a:r>
          </a:p>
          <a:p>
            <a:pPr marL="688975" lvl="1" indent="-231775">
              <a:buClr>
                <a:srgbClr val="46B9D8"/>
              </a:buClr>
              <a:buFont typeface="Wingdings" panose="05000000000000000000" pitchFamily="2" charset="2"/>
              <a:buChar char="§"/>
            </a:pPr>
            <a:r>
              <a:rPr lang="en-US" sz="1400" dirty="0"/>
              <a:t>No introduction of chemicals into the waste stream</a:t>
            </a:r>
          </a:p>
        </p:txBody>
      </p:sp>
      <p:pic>
        <p:nvPicPr>
          <p:cNvPr id="4" name="Picture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987845" y="3960145"/>
            <a:ext cx="3009717" cy="2257288"/>
          </a:xfrm>
          <a:prstGeom prst="rect">
            <a:avLst/>
          </a:prstGeom>
        </p:spPr>
      </p:pic>
      <p:sp>
        <p:nvSpPr>
          <p:cNvPr id="5" name="TextBox 4"/>
          <p:cNvSpPr txBox="1"/>
          <p:nvPr/>
        </p:nvSpPr>
        <p:spPr>
          <a:xfrm>
            <a:off x="5914103" y="5848322"/>
            <a:ext cx="1445342" cy="430887"/>
          </a:xfrm>
          <a:prstGeom prst="rect">
            <a:avLst/>
          </a:prstGeom>
          <a:noFill/>
        </p:spPr>
        <p:txBody>
          <a:bodyPr wrap="square" rtlCol="0">
            <a:spAutoFit/>
          </a:bodyPr>
          <a:lstStyle/>
          <a:p>
            <a:r>
              <a:rPr lang="en-US" sz="1100" dirty="0"/>
              <a:t>Example: Surface Prep Pad Results</a:t>
            </a:r>
          </a:p>
        </p:txBody>
      </p:sp>
      <p:sp>
        <p:nvSpPr>
          <p:cNvPr id="9" name="Slide Number Placeholder 5"/>
          <p:cNvSpPr txBox="1">
            <a:spLocks/>
          </p:cNvSpPr>
          <p:nvPr/>
        </p:nvSpPr>
        <p:spPr>
          <a:xfrm>
            <a:off x="3508639" y="6573788"/>
            <a:ext cx="2133600" cy="288925"/>
          </a:xfrm>
          <a:prstGeom prst="rect">
            <a:avLst/>
          </a:prstGeom>
          <a:ln>
            <a:noFill/>
          </a:ln>
        </p:spPr>
        <p:txBody>
          <a:bodyPr vert="horz" wrap="square" lIns="91440" tIns="45720" rIns="91440" bIns="45720" numCol="1" anchor="ctr" anchorCtr="0" compatLnSpc="1">
            <a:prstTxWarp prst="textNoShape">
              <a:avLst/>
            </a:prstTxWarp>
          </a:bodyPr>
          <a:lstStyle>
            <a:defPPr>
              <a:defRPr lang="en-US"/>
            </a:defPPr>
            <a:lvl1pPr algn="r" rtl="0" eaLnBrk="1" fontAlgn="base" hangingPunct="1">
              <a:spcBef>
                <a:spcPct val="0"/>
              </a:spcBef>
              <a:spcAft>
                <a:spcPct val="0"/>
              </a:spcAft>
              <a:defRPr sz="700" kern="1200">
                <a:solidFill>
                  <a:srgbClr val="898989"/>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lgn="ctr">
              <a:defRPr/>
            </a:pPr>
            <a:r>
              <a:rPr lang="en-US" altLang="en-US" sz="900" b="1" dirty="0">
                <a:solidFill>
                  <a:srgbClr val="FF0000"/>
                </a:solidFill>
              </a:rPr>
              <a:t>Confidential. Do not distribute.</a:t>
            </a:r>
          </a:p>
        </p:txBody>
      </p:sp>
      <p:sp>
        <p:nvSpPr>
          <p:cNvPr id="12" name="Slide Number Placeholder 11"/>
          <p:cNvSpPr>
            <a:spLocks noGrp="1"/>
          </p:cNvSpPr>
          <p:nvPr>
            <p:ph type="sldNum" sz="quarter" idx="12"/>
          </p:nvPr>
        </p:nvSpPr>
        <p:spPr/>
        <p:txBody>
          <a:bodyPr/>
          <a:lstStyle/>
          <a:p>
            <a:pPr>
              <a:defRPr/>
            </a:pPr>
            <a:fld id="{B1A9683B-B112-4496-A737-3130FD58388C}" type="slidenum">
              <a:rPr lang="en-US" altLang="en-US" smtClean="0"/>
              <a:pPr>
                <a:defRPr/>
              </a:pPr>
              <a:t>47</a:t>
            </a:fld>
            <a:endParaRPr lang="en-US" altLang="en-US" dirty="0"/>
          </a:p>
        </p:txBody>
      </p:sp>
      <p:pic>
        <p:nvPicPr>
          <p:cNvPr id="10" name="Picture 9"/>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6237275" y="2494534"/>
            <a:ext cx="2044389" cy="1013476"/>
          </a:xfrm>
          <a:prstGeom prst="rect">
            <a:avLst/>
          </a:prstGeom>
        </p:spPr>
      </p:pic>
      <p:sp>
        <p:nvSpPr>
          <p:cNvPr id="11" name="Date Placeholder 3"/>
          <p:cNvSpPr>
            <a:spLocks noGrp="1"/>
          </p:cNvSpPr>
          <p:nvPr>
            <p:ph type="dt" sz="half" idx="10"/>
          </p:nvPr>
        </p:nvSpPr>
        <p:spPr>
          <a:xfrm>
            <a:off x="80128" y="6572381"/>
            <a:ext cx="2133600" cy="288925"/>
          </a:xfrm>
        </p:spPr>
        <p:txBody>
          <a:bodyPr/>
          <a:lstStyle/>
          <a:p>
            <a:pPr>
              <a:defRPr/>
            </a:pPr>
            <a:r>
              <a:rPr lang="en-US" dirty="0"/>
              <a:t>©2018  The Tennant Company  Rev. Feb 2018</a:t>
            </a:r>
          </a:p>
        </p:txBody>
      </p:sp>
    </p:spTree>
    <p:extLst>
      <p:ext uri="{BB962C8B-B14F-4D97-AF65-F5344CB8AC3E}">
        <p14:creationId xmlns:p14="http://schemas.microsoft.com/office/powerpoint/2010/main" val="312662924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931" y="947854"/>
            <a:ext cx="7886700" cy="579864"/>
          </a:xfrm>
        </p:spPr>
        <p:txBody>
          <a:bodyPr/>
          <a:lstStyle/>
          <a:p>
            <a:r>
              <a:rPr lang="en-US" dirty="0"/>
              <a:t>Traditional Floor Stripping Vs. Floor Finish Removal</a:t>
            </a:r>
          </a:p>
        </p:txBody>
      </p:sp>
      <p:sp>
        <p:nvSpPr>
          <p:cNvPr id="3" name="Content Placeholder 2"/>
          <p:cNvSpPr>
            <a:spLocks noGrp="1"/>
          </p:cNvSpPr>
          <p:nvPr>
            <p:ph idx="1"/>
          </p:nvPr>
        </p:nvSpPr>
        <p:spPr>
          <a:xfrm>
            <a:off x="347141" y="1871693"/>
            <a:ext cx="8357428" cy="477005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p>
            <a:pPr marL="225425" indent="-225425">
              <a:buClr>
                <a:srgbClr val="46B9D8"/>
              </a:buClr>
              <a:buFont typeface="Wingdings" panose="05000000000000000000" pitchFamily="2" charset="2"/>
              <a:buChar char="§"/>
            </a:pPr>
            <a:r>
              <a:rPr lang="en-US" sz="1200" dirty="0"/>
              <a:t>Traditional Floor Stripping</a:t>
            </a:r>
          </a:p>
          <a:p>
            <a:pPr marL="688975" lvl="1" indent="-231775">
              <a:buClr>
                <a:srgbClr val="46B9D8"/>
              </a:buClr>
              <a:buFont typeface="Wingdings" panose="05000000000000000000" pitchFamily="2" charset="2"/>
              <a:buChar char="§"/>
            </a:pPr>
            <a:r>
              <a:rPr lang="en-US" dirty="0"/>
              <a:t>Dry mop or sweep floors prior to stripping process</a:t>
            </a:r>
          </a:p>
          <a:p>
            <a:pPr marL="688975" lvl="1" indent="-231775">
              <a:buClr>
                <a:srgbClr val="46B9D8"/>
              </a:buClr>
              <a:buFont typeface="Wingdings" panose="05000000000000000000" pitchFamily="2" charset="2"/>
              <a:buChar char="§"/>
            </a:pPr>
            <a:r>
              <a:rPr lang="en-US" dirty="0"/>
              <a:t>Flood floor with stripping chemical - Wait a minimum of 10 minutes</a:t>
            </a:r>
          </a:p>
          <a:p>
            <a:pPr marL="688975" lvl="1" indent="-231775">
              <a:buClr>
                <a:srgbClr val="46B9D8"/>
              </a:buClr>
              <a:buFont typeface="Wingdings" panose="05000000000000000000" pitchFamily="2" charset="2"/>
              <a:buChar char="§"/>
            </a:pPr>
            <a:r>
              <a:rPr lang="en-US" dirty="0"/>
              <a:t>Double scrub twice with scrubber before removing slurry on third pass or…</a:t>
            </a:r>
          </a:p>
          <a:p>
            <a:pPr marL="688975" lvl="1" indent="-231775">
              <a:buClr>
                <a:srgbClr val="46B9D8"/>
              </a:buClr>
              <a:buFont typeface="Wingdings" panose="05000000000000000000" pitchFamily="2" charset="2"/>
              <a:buChar char="§"/>
            </a:pPr>
            <a:r>
              <a:rPr lang="en-US" dirty="0"/>
              <a:t>       … Multiple passes with floor machine and recover slurry with wet dry vac</a:t>
            </a:r>
          </a:p>
          <a:p>
            <a:pPr marL="688975" lvl="1" indent="-231775">
              <a:buClr>
                <a:srgbClr val="46B9D8"/>
              </a:buClr>
              <a:buFont typeface="Wingdings" panose="05000000000000000000" pitchFamily="2" charset="2"/>
              <a:buChar char="§"/>
            </a:pPr>
            <a:r>
              <a:rPr lang="en-US" dirty="0"/>
              <a:t>Mop or scrub with neutralizer or water to negate possible chemical reaction</a:t>
            </a:r>
          </a:p>
          <a:p>
            <a:pPr marL="688975" lvl="1" indent="-231775">
              <a:buClr>
                <a:srgbClr val="46B9D8"/>
              </a:buClr>
              <a:buFont typeface="Wingdings" panose="05000000000000000000" pitchFamily="2" charset="2"/>
              <a:buChar char="§"/>
            </a:pPr>
            <a:r>
              <a:rPr lang="en-US" dirty="0"/>
              <a:t>Once floor is dry, apply 4 to 8 layers of floor finish – limited to four layers per day</a:t>
            </a:r>
          </a:p>
          <a:p>
            <a:pPr marL="225425" indent="-225425">
              <a:buClr>
                <a:srgbClr val="46B9D8"/>
              </a:buClr>
              <a:buFont typeface="Wingdings" panose="05000000000000000000" pitchFamily="2" charset="2"/>
              <a:buChar char="§"/>
            </a:pPr>
            <a:endParaRPr lang="en-US" sz="1200" dirty="0"/>
          </a:p>
          <a:p>
            <a:pPr marL="225425" indent="-225425">
              <a:buClr>
                <a:srgbClr val="46B9D8"/>
              </a:buClr>
              <a:buFont typeface="Wingdings" panose="05000000000000000000" pitchFamily="2" charset="2"/>
              <a:buChar char="§"/>
            </a:pPr>
            <a:r>
              <a:rPr lang="en-US" sz="1200" dirty="0"/>
              <a:t>Process Involves</a:t>
            </a:r>
          </a:p>
          <a:p>
            <a:pPr marL="688975" lvl="1" indent="-231775">
              <a:buClr>
                <a:srgbClr val="46B9D8"/>
              </a:buClr>
              <a:buFont typeface="Wingdings" panose="05000000000000000000" pitchFamily="2" charset="2"/>
              <a:buChar char="§"/>
            </a:pPr>
            <a:r>
              <a:rPr lang="en-US" dirty="0"/>
              <a:t>Harsh chemicals to emulsify floor finish</a:t>
            </a:r>
          </a:p>
          <a:p>
            <a:pPr marL="688975" lvl="1" indent="-231775">
              <a:buClr>
                <a:srgbClr val="46B9D8"/>
              </a:buClr>
              <a:buFont typeface="Wingdings" panose="05000000000000000000" pitchFamily="2" charset="2"/>
              <a:buChar char="§"/>
            </a:pPr>
            <a:r>
              <a:rPr lang="en-US" dirty="0"/>
              <a:t>Slippery stripping chemicals can increase risk of slip and falls</a:t>
            </a:r>
          </a:p>
          <a:p>
            <a:pPr marL="688975" lvl="1" indent="-231775">
              <a:buClr>
                <a:srgbClr val="46B9D8"/>
              </a:buClr>
              <a:buFont typeface="Wingdings" panose="05000000000000000000" pitchFamily="2" charset="2"/>
              <a:buChar char="§"/>
            </a:pPr>
            <a:r>
              <a:rPr lang="en-US" dirty="0"/>
              <a:t>May require personal protective gear (boots, safety glasses, gloves, etc.)</a:t>
            </a:r>
          </a:p>
          <a:p>
            <a:pPr marL="688975" lvl="1" indent="-231775">
              <a:buClr>
                <a:srgbClr val="46B9D8"/>
              </a:buClr>
              <a:buFont typeface="Wingdings" panose="05000000000000000000" pitchFamily="2" charset="2"/>
              <a:buChar char="§"/>
            </a:pPr>
            <a:r>
              <a:rPr lang="en-US" dirty="0"/>
              <a:t>Slurry can splash on baseboards causing a secondary cleaning process</a:t>
            </a:r>
          </a:p>
          <a:p>
            <a:pPr marL="688975" lvl="1" indent="-231775">
              <a:buClr>
                <a:srgbClr val="46B9D8"/>
              </a:buClr>
              <a:buFont typeface="Wingdings" panose="05000000000000000000" pitchFamily="2" charset="2"/>
              <a:buChar char="§"/>
            </a:pPr>
            <a:r>
              <a:rPr lang="en-US" dirty="0"/>
              <a:t>Floor is closed off for an extended period of time</a:t>
            </a:r>
          </a:p>
          <a:p>
            <a:pPr marL="688975" lvl="1" indent="-231775">
              <a:buClr>
                <a:srgbClr val="46B9D8"/>
              </a:buClr>
              <a:buFont typeface="Wingdings" panose="05000000000000000000" pitchFamily="2" charset="2"/>
              <a:buChar char="§"/>
            </a:pPr>
            <a:r>
              <a:rPr lang="en-US" dirty="0"/>
              <a:t>Stripping chemicals and VOC’s can be harmful to the environment</a:t>
            </a:r>
          </a:p>
          <a:p>
            <a:pPr marL="225425" indent="-225425">
              <a:buClr>
                <a:srgbClr val="46B9D8"/>
              </a:buClr>
              <a:buFont typeface="Wingdings" panose="05000000000000000000" pitchFamily="2" charset="2"/>
              <a:buChar char="§"/>
            </a:pPr>
            <a:endParaRPr lang="en-US" dirty="0"/>
          </a:p>
        </p:txBody>
      </p:sp>
      <p:pic>
        <p:nvPicPr>
          <p:cNvPr id="10" name="Picture 9" descr="C:\Program Files (x86)\Microsoft Office\MEDIA\CAGCAT10\j0234131.wmf"/>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7374597" y="1871693"/>
            <a:ext cx="1307423" cy="13907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p:cNvSpPr txBox="1"/>
          <p:nvPr/>
        </p:nvSpPr>
        <p:spPr>
          <a:xfrm>
            <a:off x="80128" y="6290940"/>
            <a:ext cx="3348781" cy="253916"/>
          </a:xfrm>
          <a:prstGeom prst="rect">
            <a:avLst/>
          </a:prstGeom>
          <a:noFill/>
        </p:spPr>
        <p:txBody>
          <a:bodyPr wrap="square" rtlCol="0">
            <a:spAutoFit/>
          </a:bodyPr>
          <a:lstStyle/>
          <a:p>
            <a:r>
              <a:rPr lang="en-US" sz="1050" dirty="0"/>
              <a:t>*Source: The Official ISSA 612 Cleaning Times &amp; Tasks</a:t>
            </a:r>
          </a:p>
        </p:txBody>
      </p:sp>
      <p:pic>
        <p:nvPicPr>
          <p:cNvPr id="5" name="Picture 4"/>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7740212" y="4346375"/>
            <a:ext cx="1191046" cy="1944565"/>
          </a:xfrm>
          <a:prstGeom prst="rect">
            <a:avLst/>
          </a:prstGeom>
        </p:spPr>
      </p:pic>
      <p:pic>
        <p:nvPicPr>
          <p:cNvPr id="9" name="Picture 2" descr="http://ts4.mm.bing.net/th?id=H.4977687452584107&amp;pid=15.1">
            <a:hlinkClick r:id="rId5"/>
          </p:cNvPr>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6553200" y="3606386"/>
            <a:ext cx="1237247" cy="10643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Slide Number Placeholder 5"/>
          <p:cNvSpPr txBox="1">
            <a:spLocks/>
          </p:cNvSpPr>
          <p:nvPr/>
        </p:nvSpPr>
        <p:spPr>
          <a:xfrm>
            <a:off x="3508639" y="6573788"/>
            <a:ext cx="2133600" cy="288925"/>
          </a:xfrm>
          <a:prstGeom prst="rect">
            <a:avLst/>
          </a:prstGeom>
          <a:ln>
            <a:noFill/>
          </a:ln>
        </p:spPr>
        <p:txBody>
          <a:bodyPr vert="horz" wrap="square" lIns="91440" tIns="45720" rIns="91440" bIns="45720" numCol="1" anchor="ctr" anchorCtr="0" compatLnSpc="1">
            <a:prstTxWarp prst="textNoShape">
              <a:avLst/>
            </a:prstTxWarp>
          </a:bodyPr>
          <a:lstStyle>
            <a:defPPr>
              <a:defRPr lang="en-US"/>
            </a:defPPr>
            <a:lvl1pPr algn="r" rtl="0" eaLnBrk="1" fontAlgn="base" hangingPunct="1">
              <a:spcBef>
                <a:spcPct val="0"/>
              </a:spcBef>
              <a:spcAft>
                <a:spcPct val="0"/>
              </a:spcAft>
              <a:defRPr sz="700" kern="1200">
                <a:solidFill>
                  <a:srgbClr val="898989"/>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lgn="ctr">
              <a:defRPr/>
            </a:pPr>
            <a:r>
              <a:rPr lang="en-US" altLang="en-US" sz="900" b="1" dirty="0">
                <a:solidFill>
                  <a:srgbClr val="FF0000"/>
                </a:solidFill>
              </a:rPr>
              <a:t>Confidential. Do not distribute.</a:t>
            </a:r>
          </a:p>
        </p:txBody>
      </p:sp>
      <p:sp>
        <p:nvSpPr>
          <p:cNvPr id="13" name="Slide Number Placeholder 12"/>
          <p:cNvSpPr>
            <a:spLocks noGrp="1"/>
          </p:cNvSpPr>
          <p:nvPr>
            <p:ph type="sldNum" sz="quarter" idx="12"/>
          </p:nvPr>
        </p:nvSpPr>
        <p:spPr/>
        <p:txBody>
          <a:bodyPr/>
          <a:lstStyle/>
          <a:p>
            <a:pPr>
              <a:defRPr/>
            </a:pPr>
            <a:fld id="{B1A9683B-B112-4496-A737-3130FD58388C}" type="slidenum">
              <a:rPr lang="en-US" altLang="en-US" smtClean="0"/>
              <a:pPr>
                <a:defRPr/>
              </a:pPr>
              <a:t>48</a:t>
            </a:fld>
            <a:endParaRPr lang="en-US" altLang="en-US" dirty="0"/>
          </a:p>
        </p:txBody>
      </p:sp>
      <p:sp>
        <p:nvSpPr>
          <p:cNvPr id="12" name="Date Placeholder 3"/>
          <p:cNvSpPr>
            <a:spLocks noGrp="1"/>
          </p:cNvSpPr>
          <p:nvPr>
            <p:ph type="dt" sz="half" idx="10"/>
          </p:nvPr>
        </p:nvSpPr>
        <p:spPr>
          <a:xfrm>
            <a:off x="80128" y="6572381"/>
            <a:ext cx="2133600" cy="288925"/>
          </a:xfrm>
        </p:spPr>
        <p:txBody>
          <a:bodyPr/>
          <a:lstStyle/>
          <a:p>
            <a:pPr>
              <a:defRPr/>
            </a:pPr>
            <a:r>
              <a:rPr lang="en-US" dirty="0"/>
              <a:t>©2018  The Tennant Company  Rev. Feb 2018</a:t>
            </a:r>
          </a:p>
        </p:txBody>
      </p:sp>
    </p:spTree>
    <p:extLst>
      <p:ext uri="{BB962C8B-B14F-4D97-AF65-F5344CB8AC3E}">
        <p14:creationId xmlns:p14="http://schemas.microsoft.com/office/powerpoint/2010/main" val="245481171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Chemical-Free Floor Finish Removal Process</a:t>
            </a:r>
          </a:p>
        </p:txBody>
      </p:sp>
      <p:sp>
        <p:nvSpPr>
          <p:cNvPr id="3" name="Content Placeholder 2"/>
          <p:cNvSpPr>
            <a:spLocks noGrp="1"/>
          </p:cNvSpPr>
          <p:nvPr>
            <p:ph idx="1"/>
          </p:nvPr>
        </p:nvSpPr>
        <p:spPr>
          <a:xfrm>
            <a:off x="80128" y="2009857"/>
            <a:ext cx="7179682" cy="4381111"/>
          </a:xfrm>
        </p:spPr>
        <p:txBody>
          <a:bodyPr>
            <a:noAutofit/>
          </a:bodyPr>
          <a:lstStyle/>
          <a:p>
            <a:pPr marL="0" lvl="1" indent="0">
              <a:lnSpc>
                <a:spcPct val="100000"/>
              </a:lnSpc>
              <a:spcBef>
                <a:spcPts val="1200"/>
              </a:spcBef>
              <a:buClr>
                <a:srgbClr val="46B9D8"/>
              </a:buClr>
              <a:buNone/>
            </a:pPr>
            <a:r>
              <a:rPr lang="en-US" sz="1400" dirty="0"/>
              <a:t>Process</a:t>
            </a:r>
          </a:p>
          <a:p>
            <a:pPr marL="461963" lvl="1" indent="-230188">
              <a:lnSpc>
                <a:spcPct val="100000"/>
              </a:lnSpc>
              <a:spcBef>
                <a:spcPts val="300"/>
              </a:spcBef>
              <a:buClr>
                <a:srgbClr val="46B9D8"/>
              </a:buClr>
              <a:buFont typeface="+mj-lt"/>
              <a:buAutoNum type="arabicPeriod"/>
            </a:pPr>
            <a:r>
              <a:rPr lang="en-US" sz="1400" dirty="0"/>
              <a:t>Dry mop or sweep floors prior to scrubbing </a:t>
            </a:r>
          </a:p>
          <a:p>
            <a:pPr marL="461963" lvl="1" indent="-230188">
              <a:lnSpc>
                <a:spcPct val="100000"/>
              </a:lnSpc>
              <a:spcBef>
                <a:spcPts val="300"/>
              </a:spcBef>
              <a:buClr>
                <a:srgbClr val="46B9D8"/>
              </a:buClr>
              <a:buFont typeface="+mj-lt"/>
              <a:buAutoNum type="arabicPeriod"/>
            </a:pPr>
            <a:r>
              <a:rPr lang="en-US" sz="1400" dirty="0"/>
              <a:t>Use hook and loop strips on red backer pad to attach Surface Prep Pad </a:t>
            </a:r>
          </a:p>
          <a:p>
            <a:pPr marL="461963" lvl="1" indent="-230188">
              <a:lnSpc>
                <a:spcPct val="100000"/>
              </a:lnSpc>
              <a:spcBef>
                <a:spcPts val="300"/>
              </a:spcBef>
              <a:buClr>
                <a:srgbClr val="46B9D8"/>
              </a:buClr>
              <a:buFont typeface="+mj-lt"/>
              <a:buAutoNum type="arabicPeriod"/>
            </a:pPr>
            <a:r>
              <a:rPr lang="en-US" sz="1400" dirty="0"/>
              <a:t>Attach red backer pad with the Surface Prep pad to machine </a:t>
            </a:r>
          </a:p>
          <a:p>
            <a:pPr marL="461963" lvl="1" indent="-230188">
              <a:lnSpc>
                <a:spcPct val="100000"/>
              </a:lnSpc>
              <a:spcBef>
                <a:spcPts val="300"/>
              </a:spcBef>
              <a:buClr>
                <a:srgbClr val="46B9D8"/>
              </a:buClr>
              <a:buFont typeface="+mj-lt"/>
              <a:buAutoNum type="arabicPeriod"/>
            </a:pPr>
            <a:r>
              <a:rPr lang="en-US" sz="1400" dirty="0"/>
              <a:t>Scrub floor with water until floor has a dull appearance</a:t>
            </a:r>
          </a:p>
          <a:p>
            <a:pPr marL="461963" lvl="1" indent="-230188">
              <a:lnSpc>
                <a:spcPct val="100000"/>
              </a:lnSpc>
              <a:spcBef>
                <a:spcPts val="300"/>
              </a:spcBef>
              <a:buClr>
                <a:srgbClr val="46B9D8"/>
              </a:buClr>
              <a:buFont typeface="+mj-lt"/>
              <a:buAutoNum type="arabicPeriod"/>
            </a:pPr>
            <a:r>
              <a:rPr lang="en-US" sz="1400" dirty="0"/>
              <a:t>Scrub floor to remove any remaining dust on the floor. Allow floor to dry. </a:t>
            </a:r>
          </a:p>
          <a:p>
            <a:pPr marL="461963" lvl="1" indent="-230188">
              <a:lnSpc>
                <a:spcPct val="100000"/>
              </a:lnSpc>
              <a:spcBef>
                <a:spcPts val="300"/>
              </a:spcBef>
              <a:buClr>
                <a:srgbClr val="46B9D8"/>
              </a:buClr>
              <a:buFont typeface="+mj-lt"/>
              <a:buAutoNum type="arabicPeriod"/>
            </a:pPr>
            <a:r>
              <a:rPr lang="en-US" sz="1400" dirty="0"/>
              <a:t>Dry mop floor with microfiber cloth or 3M Easy Trap</a:t>
            </a:r>
          </a:p>
          <a:p>
            <a:pPr marL="461963" lvl="1" indent="-230188">
              <a:lnSpc>
                <a:spcPct val="100000"/>
              </a:lnSpc>
              <a:spcBef>
                <a:spcPts val="300"/>
              </a:spcBef>
              <a:buClr>
                <a:srgbClr val="46B9D8"/>
              </a:buClr>
              <a:buFont typeface="+mj-lt"/>
              <a:buAutoNum type="arabicPeriod"/>
            </a:pPr>
            <a:r>
              <a:rPr lang="en-US" sz="1400" dirty="0"/>
              <a:t>Apply floor finish as directed by finish manufacturer</a:t>
            </a:r>
          </a:p>
          <a:p>
            <a:pPr marL="0" lvl="1" indent="0">
              <a:lnSpc>
                <a:spcPct val="100000"/>
              </a:lnSpc>
              <a:spcBef>
                <a:spcPts val="1200"/>
              </a:spcBef>
              <a:buClr>
                <a:srgbClr val="46B9D8"/>
              </a:buClr>
              <a:buNone/>
            </a:pPr>
            <a:r>
              <a:rPr lang="en-US" sz="1400" dirty="0"/>
              <a:t>Benefits</a:t>
            </a:r>
          </a:p>
          <a:p>
            <a:pPr marL="461963" lvl="1" indent="-230188">
              <a:lnSpc>
                <a:spcPct val="100000"/>
              </a:lnSpc>
              <a:spcBef>
                <a:spcPts val="300"/>
              </a:spcBef>
              <a:buClr>
                <a:srgbClr val="46B9D8"/>
              </a:buClr>
              <a:buFont typeface="Wingdings" panose="05000000000000000000" pitchFamily="2" charset="2"/>
              <a:buChar char="§"/>
            </a:pPr>
            <a:r>
              <a:rPr lang="en-US" sz="1400" dirty="0"/>
              <a:t>No use of potentially caustic, slippery stripping chemicals</a:t>
            </a:r>
          </a:p>
          <a:p>
            <a:pPr marL="461963" lvl="1" indent="-230188">
              <a:lnSpc>
                <a:spcPct val="100000"/>
              </a:lnSpc>
              <a:spcBef>
                <a:spcPts val="300"/>
              </a:spcBef>
              <a:buClr>
                <a:srgbClr val="46B9D8"/>
              </a:buClr>
              <a:buFont typeface="Wingdings" panose="05000000000000000000" pitchFamily="2" charset="2"/>
              <a:buChar char="§"/>
            </a:pPr>
            <a:r>
              <a:rPr lang="en-US" sz="1400" dirty="0"/>
              <a:t>Regain floor shine quickly</a:t>
            </a:r>
          </a:p>
          <a:p>
            <a:pPr marL="461963" lvl="1" indent="-230188">
              <a:lnSpc>
                <a:spcPct val="100000"/>
              </a:lnSpc>
              <a:spcBef>
                <a:spcPts val="300"/>
              </a:spcBef>
              <a:buClr>
                <a:srgbClr val="46B9D8"/>
              </a:buClr>
              <a:buFont typeface="Wingdings" panose="05000000000000000000" pitchFamily="2" charset="2"/>
              <a:buChar char="§"/>
            </a:pPr>
            <a:r>
              <a:rPr lang="en-US" sz="1400" dirty="0"/>
              <a:t>Floor closed off for a short period of time</a:t>
            </a:r>
          </a:p>
          <a:p>
            <a:pPr marL="461963" lvl="1" indent="-230188">
              <a:lnSpc>
                <a:spcPct val="100000"/>
              </a:lnSpc>
              <a:spcBef>
                <a:spcPts val="300"/>
              </a:spcBef>
              <a:buClr>
                <a:srgbClr val="46B9D8"/>
              </a:buClr>
              <a:buFont typeface="Wingdings" panose="05000000000000000000" pitchFamily="2" charset="2"/>
              <a:buChar char="§"/>
            </a:pPr>
            <a:r>
              <a:rPr lang="en-US" sz="1400" dirty="0"/>
              <a:t>Postpone costly and timely stripping process</a:t>
            </a:r>
          </a:p>
          <a:p>
            <a:pPr marL="0" indent="0">
              <a:lnSpc>
                <a:spcPct val="100000"/>
              </a:lnSpc>
              <a:spcBef>
                <a:spcPts val="1200"/>
              </a:spcBef>
              <a:buNone/>
            </a:pPr>
            <a:endParaRPr lang="en-US" sz="2000" dirty="0"/>
          </a:p>
        </p:txBody>
      </p:sp>
      <p:pic>
        <p:nvPicPr>
          <p:cNvPr id="9" name="Picture 8"/>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5757621" y="4650380"/>
            <a:ext cx="1591157" cy="1381194"/>
          </a:xfrm>
          <a:prstGeom prst="rect">
            <a:avLst/>
          </a:prstGeom>
          <a:ln>
            <a:solidFill>
              <a:schemeClr val="tx1"/>
            </a:solidFill>
          </a:ln>
        </p:spPr>
      </p:pic>
      <p:pic>
        <p:nvPicPr>
          <p:cNvPr id="11" name="Picture 10"/>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6730632" y="2168304"/>
            <a:ext cx="1114591" cy="917320"/>
          </a:xfrm>
          <a:prstGeom prst="rect">
            <a:avLst/>
          </a:prstGeom>
        </p:spPr>
      </p:pic>
      <p:pic>
        <p:nvPicPr>
          <p:cNvPr id="12" name="Picture 11"/>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7867828" y="2169764"/>
            <a:ext cx="1119673" cy="914400"/>
          </a:xfrm>
          <a:prstGeom prst="rect">
            <a:avLst/>
          </a:prstGeom>
        </p:spPr>
      </p:pic>
      <p:sp>
        <p:nvSpPr>
          <p:cNvPr id="5" name="TextBox 4"/>
          <p:cNvSpPr txBox="1"/>
          <p:nvPr/>
        </p:nvSpPr>
        <p:spPr>
          <a:xfrm>
            <a:off x="7945360" y="2338424"/>
            <a:ext cx="897292" cy="577081"/>
          </a:xfrm>
          <a:prstGeom prst="rect">
            <a:avLst/>
          </a:prstGeom>
          <a:noFill/>
        </p:spPr>
        <p:txBody>
          <a:bodyPr wrap="square" rtlCol="0">
            <a:spAutoFit/>
          </a:bodyPr>
          <a:lstStyle/>
          <a:p>
            <a:pPr algn="ctr"/>
            <a:r>
              <a:rPr lang="en-US" sz="1050" b="1" dirty="0">
                <a:solidFill>
                  <a:schemeClr val="bg1"/>
                </a:solidFill>
              </a:rPr>
              <a:t>Surface Preparation Pad</a:t>
            </a:r>
          </a:p>
        </p:txBody>
      </p:sp>
      <p:sp>
        <p:nvSpPr>
          <p:cNvPr id="6" name="TextBox 5"/>
          <p:cNvSpPr txBox="1"/>
          <p:nvPr/>
        </p:nvSpPr>
        <p:spPr>
          <a:xfrm>
            <a:off x="6803686" y="2252164"/>
            <a:ext cx="996825" cy="738664"/>
          </a:xfrm>
          <a:prstGeom prst="rect">
            <a:avLst/>
          </a:prstGeom>
          <a:noFill/>
        </p:spPr>
        <p:txBody>
          <a:bodyPr wrap="square" rtlCol="0">
            <a:spAutoFit/>
          </a:bodyPr>
          <a:lstStyle/>
          <a:p>
            <a:pPr algn="ctr"/>
            <a:r>
              <a:rPr lang="en-US" sz="1050" b="1" dirty="0">
                <a:solidFill>
                  <a:schemeClr val="bg1"/>
                </a:solidFill>
              </a:rPr>
              <a:t>Red backer pad with hook and loop strips</a:t>
            </a:r>
          </a:p>
        </p:txBody>
      </p:sp>
      <p:sp>
        <p:nvSpPr>
          <p:cNvPr id="14" name="Slide Number Placeholder 5"/>
          <p:cNvSpPr txBox="1">
            <a:spLocks/>
          </p:cNvSpPr>
          <p:nvPr/>
        </p:nvSpPr>
        <p:spPr>
          <a:xfrm>
            <a:off x="3508639" y="6573788"/>
            <a:ext cx="2133600" cy="288925"/>
          </a:xfrm>
          <a:prstGeom prst="rect">
            <a:avLst/>
          </a:prstGeom>
          <a:ln>
            <a:noFill/>
          </a:ln>
        </p:spPr>
        <p:txBody>
          <a:bodyPr vert="horz" wrap="square" lIns="91440" tIns="45720" rIns="91440" bIns="45720" numCol="1" anchor="ctr" anchorCtr="0" compatLnSpc="1">
            <a:prstTxWarp prst="textNoShape">
              <a:avLst/>
            </a:prstTxWarp>
          </a:bodyPr>
          <a:lstStyle>
            <a:defPPr>
              <a:defRPr lang="en-US"/>
            </a:defPPr>
            <a:lvl1pPr algn="r" rtl="0" eaLnBrk="1" fontAlgn="base" hangingPunct="1">
              <a:spcBef>
                <a:spcPct val="0"/>
              </a:spcBef>
              <a:spcAft>
                <a:spcPct val="0"/>
              </a:spcAft>
              <a:defRPr sz="700" kern="1200">
                <a:solidFill>
                  <a:srgbClr val="898989"/>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lgn="ctr">
              <a:defRPr/>
            </a:pPr>
            <a:r>
              <a:rPr lang="en-US" altLang="en-US" sz="900" b="1" dirty="0">
                <a:solidFill>
                  <a:srgbClr val="FF0000"/>
                </a:solidFill>
              </a:rPr>
              <a:t>Confidential. Do not distribute.</a:t>
            </a:r>
          </a:p>
        </p:txBody>
      </p:sp>
      <p:sp>
        <p:nvSpPr>
          <p:cNvPr id="8" name="Slide Number Placeholder 7"/>
          <p:cNvSpPr>
            <a:spLocks noGrp="1"/>
          </p:cNvSpPr>
          <p:nvPr>
            <p:ph type="sldNum" sz="quarter" idx="12"/>
          </p:nvPr>
        </p:nvSpPr>
        <p:spPr/>
        <p:txBody>
          <a:bodyPr/>
          <a:lstStyle/>
          <a:p>
            <a:pPr>
              <a:defRPr/>
            </a:pPr>
            <a:fld id="{B1A9683B-B112-4496-A737-3130FD58388C}" type="slidenum">
              <a:rPr lang="en-US" altLang="en-US" smtClean="0"/>
              <a:pPr>
                <a:defRPr/>
              </a:pPr>
              <a:t>49</a:t>
            </a:fld>
            <a:endParaRPr lang="en-US" altLang="en-US" dirty="0"/>
          </a:p>
        </p:txBody>
      </p:sp>
      <p:sp>
        <p:nvSpPr>
          <p:cNvPr id="16" name="Date Placeholder 3"/>
          <p:cNvSpPr>
            <a:spLocks noGrp="1"/>
          </p:cNvSpPr>
          <p:nvPr>
            <p:ph type="dt" sz="half" idx="10"/>
          </p:nvPr>
        </p:nvSpPr>
        <p:spPr>
          <a:xfrm>
            <a:off x="80128" y="6572381"/>
            <a:ext cx="2133600" cy="288925"/>
          </a:xfrm>
        </p:spPr>
        <p:txBody>
          <a:bodyPr/>
          <a:lstStyle/>
          <a:p>
            <a:pPr>
              <a:defRPr/>
            </a:pPr>
            <a:r>
              <a:rPr lang="en-US" dirty="0"/>
              <a:t>©2018  The Tennant Company  Rev. Feb 2018</a:t>
            </a:r>
          </a:p>
        </p:txBody>
      </p:sp>
      <p:pic>
        <p:nvPicPr>
          <p:cNvPr id="7" name="Picture 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050482" y="3395140"/>
            <a:ext cx="1677033" cy="986490"/>
          </a:xfrm>
          <a:prstGeom prst="rect">
            <a:avLst/>
          </a:prstGeom>
        </p:spPr>
      </p:pic>
    </p:spTree>
    <p:extLst>
      <p:ext uri="{BB962C8B-B14F-4D97-AF65-F5344CB8AC3E}">
        <p14:creationId xmlns:p14="http://schemas.microsoft.com/office/powerpoint/2010/main" val="425666768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Title 1"/>
          <p:cNvSpPr>
            <a:spLocks noGrp="1"/>
          </p:cNvSpPr>
          <p:nvPr>
            <p:ph type="title"/>
          </p:nvPr>
        </p:nvSpPr>
        <p:spPr>
          <a:xfrm>
            <a:off x="457199" y="911225"/>
            <a:ext cx="8466667" cy="685800"/>
          </a:xfrm>
        </p:spPr>
        <p:txBody>
          <a:bodyPr>
            <a:normAutofit/>
          </a:bodyPr>
          <a:lstStyle/>
          <a:p>
            <a:pPr eaLnBrk="1" hangingPunct="1"/>
            <a:r>
              <a:rPr lang="en-US" altLang="en-US" dirty="0"/>
              <a:t>Tennant Walk-Behind Battery Scrubber Context </a:t>
            </a:r>
          </a:p>
        </p:txBody>
      </p:sp>
      <p:graphicFrame>
        <p:nvGraphicFramePr>
          <p:cNvPr id="10" name="Table 9"/>
          <p:cNvGraphicFramePr>
            <a:graphicFrameLocks noGrp="1"/>
          </p:cNvGraphicFramePr>
          <p:nvPr>
            <p:extLst>
              <p:ext uri="{D42A27DB-BD31-4B8C-83A1-F6EECF244321}">
                <p14:modId xmlns:p14="http://schemas.microsoft.com/office/powerpoint/2010/main" val="977830936"/>
              </p:ext>
            </p:extLst>
          </p:nvPr>
        </p:nvGraphicFramePr>
        <p:xfrm>
          <a:off x="26632" y="2314061"/>
          <a:ext cx="9117369" cy="4573913"/>
        </p:xfrm>
        <a:graphic>
          <a:graphicData uri="http://schemas.openxmlformats.org/drawingml/2006/table">
            <a:tbl>
              <a:tblPr firstRow="1" bandRow="1">
                <a:tableStyleId>{5C22544A-7EE6-4342-B048-85BDC9FD1C3A}</a:tableStyleId>
              </a:tblPr>
              <a:tblGrid>
                <a:gridCol w="1181536">
                  <a:extLst>
                    <a:ext uri="{9D8B030D-6E8A-4147-A177-3AD203B41FA5}">
                      <a16:colId xmlns:a16="http://schemas.microsoft.com/office/drawing/2014/main" val="20000"/>
                    </a:ext>
                  </a:extLst>
                </a:gridCol>
                <a:gridCol w="3284115">
                  <a:extLst>
                    <a:ext uri="{9D8B030D-6E8A-4147-A177-3AD203B41FA5}">
                      <a16:colId xmlns:a16="http://schemas.microsoft.com/office/drawing/2014/main" val="20001"/>
                    </a:ext>
                  </a:extLst>
                </a:gridCol>
                <a:gridCol w="2325859">
                  <a:extLst>
                    <a:ext uri="{9D8B030D-6E8A-4147-A177-3AD203B41FA5}">
                      <a16:colId xmlns:a16="http://schemas.microsoft.com/office/drawing/2014/main" val="20002"/>
                    </a:ext>
                  </a:extLst>
                </a:gridCol>
                <a:gridCol w="2325859">
                  <a:extLst>
                    <a:ext uri="{9D8B030D-6E8A-4147-A177-3AD203B41FA5}">
                      <a16:colId xmlns:a16="http://schemas.microsoft.com/office/drawing/2014/main" val="20003"/>
                    </a:ext>
                  </a:extLst>
                </a:gridCol>
              </a:tblGrid>
              <a:tr h="1403993">
                <a:tc>
                  <a:txBody>
                    <a:bodyPr/>
                    <a:lstStyle/>
                    <a:p>
                      <a:pPr algn="l"/>
                      <a:endParaRPr lang="en-US" sz="1400" b="1" dirty="0"/>
                    </a:p>
                  </a:txBody>
                  <a:tcPr anchor="ctr">
                    <a:lnR w="38100" cap="flat" cmpd="sng" algn="ctr">
                      <a:solidFill>
                        <a:srgbClr val="009BC7"/>
                      </a:solidFill>
                      <a:prstDash val="solid"/>
                      <a:round/>
                      <a:headEnd type="none" w="med" len="med"/>
                      <a:tailEnd type="none" w="med" len="med"/>
                    </a:lnR>
                    <a:noFill/>
                  </a:tcPr>
                </a:tc>
                <a:tc>
                  <a:txBody>
                    <a:bodyPr/>
                    <a:lstStyle/>
                    <a:p>
                      <a:pPr algn="ctr"/>
                      <a:endParaRPr lang="en-US" sz="1400" b="1" dirty="0"/>
                    </a:p>
                  </a:txBody>
                  <a:tcPr anchor="ctr">
                    <a:lnL w="38100" cap="flat" cmpd="sng" algn="ctr">
                      <a:solidFill>
                        <a:srgbClr val="009BC7"/>
                      </a:solidFill>
                      <a:prstDash val="solid"/>
                      <a:round/>
                      <a:headEnd type="none" w="med" len="med"/>
                      <a:tailEnd type="none" w="med" len="med"/>
                    </a:lnL>
                    <a:lnR w="38100" cap="flat" cmpd="sng" algn="ctr">
                      <a:solidFill>
                        <a:srgbClr val="009BC7"/>
                      </a:solidFill>
                      <a:prstDash val="solid"/>
                      <a:round/>
                      <a:headEnd type="none" w="med" len="med"/>
                      <a:tailEnd type="none" w="med" len="med"/>
                    </a:lnR>
                    <a:noFill/>
                  </a:tcPr>
                </a:tc>
                <a:tc>
                  <a:txBody>
                    <a:bodyPr/>
                    <a:lstStyle/>
                    <a:p>
                      <a:pPr algn="ctr"/>
                      <a:endParaRPr lang="en-US" sz="1400" b="1" dirty="0"/>
                    </a:p>
                  </a:txBody>
                  <a:tcPr anchor="ctr">
                    <a:lnL w="38100" cap="flat" cmpd="sng" algn="ctr">
                      <a:solidFill>
                        <a:srgbClr val="009BC7"/>
                      </a:solidFill>
                      <a:prstDash val="solid"/>
                      <a:round/>
                      <a:headEnd type="none" w="med" len="med"/>
                      <a:tailEnd type="none" w="med" len="med"/>
                    </a:lnL>
                    <a:lnR w="38100" cap="flat" cmpd="sng" algn="ctr">
                      <a:solidFill>
                        <a:srgbClr val="009BC7"/>
                      </a:solidFill>
                      <a:prstDash val="solid"/>
                      <a:round/>
                      <a:headEnd type="none" w="med" len="med"/>
                      <a:tailEnd type="none" w="med" len="med"/>
                    </a:lnR>
                    <a:noFill/>
                  </a:tcPr>
                </a:tc>
                <a:tc>
                  <a:txBody>
                    <a:bodyPr/>
                    <a:lstStyle/>
                    <a:p>
                      <a:pPr algn="ctr"/>
                      <a:endParaRPr lang="en-US" sz="1400" b="1" dirty="0"/>
                    </a:p>
                  </a:txBody>
                  <a:tcPr anchor="ctr">
                    <a:lnL w="38100" cap="flat" cmpd="sng" algn="ctr">
                      <a:solidFill>
                        <a:srgbClr val="009BC7"/>
                      </a:solidFill>
                      <a:prstDash val="solid"/>
                      <a:round/>
                      <a:headEnd type="none" w="med" len="med"/>
                      <a:tailEnd type="none" w="med" len="med"/>
                    </a:lnL>
                    <a:lnR w="38100" cap="flat" cmpd="sng" algn="ctr">
                      <a:solidFill>
                        <a:srgbClr val="009BC7"/>
                      </a:solidFill>
                      <a:prstDash val="solid"/>
                      <a:round/>
                      <a:headEnd type="none" w="med" len="med"/>
                      <a:tailEnd type="none" w="med" len="med"/>
                    </a:lnR>
                    <a:noFill/>
                  </a:tcPr>
                </a:tc>
                <a:extLst>
                  <a:ext uri="{0D108BD9-81ED-4DB2-BD59-A6C34878D82A}">
                    <a16:rowId xmlns:a16="http://schemas.microsoft.com/office/drawing/2014/main" val="10000"/>
                  </a:ext>
                </a:extLst>
              </a:tr>
              <a:tr h="312405">
                <a:tc>
                  <a:txBody>
                    <a:bodyPr/>
                    <a:lstStyle/>
                    <a:p>
                      <a:pPr algn="ctr"/>
                      <a:endParaRPr lang="en-US" sz="1600" b="1" dirty="0">
                        <a:solidFill>
                          <a:schemeClr val="bg1"/>
                        </a:solidFill>
                      </a:endParaRPr>
                    </a:p>
                  </a:txBody>
                  <a:tcPr anchor="ctr">
                    <a:solidFill>
                      <a:schemeClr val="tx1">
                        <a:lumMod val="75000"/>
                        <a:lumOff val="2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b="1" dirty="0">
                          <a:solidFill>
                            <a:schemeClr val="bg1"/>
                          </a:solidFill>
                        </a:rPr>
                        <a:t>T500           /           T500e</a:t>
                      </a:r>
                    </a:p>
                  </a:txBody>
                  <a:tcPr anchor="ctr">
                    <a:solidFill>
                      <a:schemeClr val="tx1">
                        <a:lumMod val="75000"/>
                        <a:lumOff val="25000"/>
                      </a:schemeClr>
                    </a:solidFill>
                  </a:tcPr>
                </a:tc>
                <a:tc>
                  <a:txBody>
                    <a:bodyPr/>
                    <a:lstStyle/>
                    <a:p>
                      <a:pPr algn="ctr"/>
                      <a:r>
                        <a:rPr lang="en-US" sz="1600" b="1" dirty="0">
                          <a:solidFill>
                            <a:schemeClr val="bg1"/>
                          </a:solidFill>
                        </a:rPr>
                        <a:t>5700/5680</a:t>
                      </a:r>
                    </a:p>
                  </a:txBody>
                  <a:tcPr anchor="ctr">
                    <a:solidFill>
                      <a:schemeClr val="tx1">
                        <a:lumMod val="75000"/>
                        <a:lumOff val="2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dirty="0">
                          <a:solidFill>
                            <a:schemeClr val="bg1"/>
                          </a:solidFill>
                        </a:rPr>
                        <a:t>T600/T600e</a:t>
                      </a:r>
                    </a:p>
                  </a:txBody>
                  <a:tcPr anchor="ctr">
                    <a:solidFill>
                      <a:schemeClr val="tx1">
                        <a:lumMod val="75000"/>
                        <a:lumOff val="25000"/>
                      </a:schemeClr>
                    </a:solidFill>
                  </a:tcPr>
                </a:tc>
                <a:extLst>
                  <a:ext uri="{0D108BD9-81ED-4DB2-BD59-A6C34878D82A}">
                    <a16:rowId xmlns:a16="http://schemas.microsoft.com/office/drawing/2014/main" val="10001"/>
                  </a:ext>
                </a:extLst>
              </a:tr>
              <a:tr h="546611">
                <a:tc>
                  <a:txBody>
                    <a:bodyPr/>
                    <a:lstStyle/>
                    <a:p>
                      <a:pPr algn="ctr"/>
                      <a:r>
                        <a:rPr lang="en-US" sz="1400" b="1" dirty="0">
                          <a:solidFill>
                            <a:schemeClr val="tx1">
                              <a:lumMod val="75000"/>
                            </a:schemeClr>
                          </a:solidFill>
                        </a:rPr>
                        <a:t>Scrub Path</a:t>
                      </a:r>
                    </a:p>
                  </a:txBody>
                  <a:tcPr>
                    <a:solidFill>
                      <a:schemeClr val="accent5">
                        <a:lumMod val="20000"/>
                        <a:lumOff val="80000"/>
                      </a:schemeClr>
                    </a:solidFill>
                  </a:tcPr>
                </a:tc>
                <a:tc>
                  <a:txBody>
                    <a:bodyPr/>
                    <a:lstStyle/>
                    <a:p>
                      <a:pPr algn="ctr"/>
                      <a:r>
                        <a:rPr lang="en-US" sz="1200" b="1" dirty="0">
                          <a:solidFill>
                            <a:schemeClr val="tx1">
                              <a:lumMod val="75000"/>
                            </a:schemeClr>
                          </a:solidFill>
                        </a:rPr>
                        <a:t>Disk</a:t>
                      </a:r>
                      <a:r>
                        <a:rPr lang="en-US" sz="1200" b="1" kern="1200" dirty="0">
                          <a:solidFill>
                            <a:schemeClr val="tx1">
                              <a:lumMod val="75000"/>
                            </a:schemeClr>
                          </a:solidFill>
                          <a:latin typeface="+mn-lt"/>
                          <a:ea typeface="+mn-ea"/>
                          <a:cs typeface="+mn-cs"/>
                        </a:rPr>
                        <a:t>: </a:t>
                      </a:r>
                      <a:r>
                        <a:rPr lang="en-US" sz="1200" kern="1200" dirty="0">
                          <a:solidFill>
                            <a:schemeClr val="tx1">
                              <a:lumMod val="75000"/>
                            </a:schemeClr>
                          </a:solidFill>
                          <a:latin typeface="+mn-lt"/>
                          <a:ea typeface="+mn-ea"/>
                          <a:cs typeface="+mn-cs"/>
                        </a:rPr>
                        <a:t>26in/650mm, 28in/700mm, 32in/800mm</a:t>
                      </a:r>
                    </a:p>
                    <a:p>
                      <a:pPr algn="ctr"/>
                      <a:r>
                        <a:rPr lang="en-US" sz="1200" b="1" dirty="0">
                          <a:solidFill>
                            <a:schemeClr val="tx1">
                              <a:lumMod val="75000"/>
                            </a:schemeClr>
                          </a:solidFill>
                        </a:rPr>
                        <a:t>Cylindrical: </a:t>
                      </a:r>
                      <a:r>
                        <a:rPr lang="en-US" sz="1200" kern="1200" dirty="0">
                          <a:solidFill>
                            <a:schemeClr val="tx1">
                              <a:lumMod val="75000"/>
                            </a:schemeClr>
                          </a:solidFill>
                          <a:latin typeface="+mn-lt"/>
                          <a:ea typeface="+mn-ea"/>
                          <a:cs typeface="+mn-cs"/>
                        </a:rPr>
                        <a:t>28in/700mm</a:t>
                      </a:r>
                      <a:endParaRPr lang="en-US" sz="1200" dirty="0">
                        <a:solidFill>
                          <a:schemeClr val="tx1">
                            <a:lumMod val="75000"/>
                          </a:schemeClr>
                        </a:solidFill>
                      </a:endParaRPr>
                    </a:p>
                    <a:p>
                      <a:pPr algn="ctr"/>
                      <a:r>
                        <a:rPr lang="en-US" sz="1200" b="1" dirty="0">
                          <a:solidFill>
                            <a:schemeClr val="tx1">
                              <a:lumMod val="75000"/>
                            </a:schemeClr>
                          </a:solidFill>
                        </a:rPr>
                        <a:t>Orbital</a:t>
                      </a:r>
                      <a:r>
                        <a:rPr lang="en-US" sz="1200" dirty="0">
                          <a:solidFill>
                            <a:schemeClr val="tx1">
                              <a:lumMod val="75000"/>
                            </a:schemeClr>
                          </a:solidFill>
                        </a:rPr>
                        <a:t>: </a:t>
                      </a:r>
                      <a:r>
                        <a:rPr lang="en-US" sz="1200" kern="1200" dirty="0">
                          <a:solidFill>
                            <a:schemeClr val="tx1">
                              <a:lumMod val="75000"/>
                            </a:schemeClr>
                          </a:solidFill>
                          <a:latin typeface="+mn-lt"/>
                          <a:ea typeface="+mn-ea"/>
                          <a:cs typeface="+mn-cs"/>
                        </a:rPr>
                        <a:t>28in/700mm</a:t>
                      </a:r>
                      <a:endParaRPr lang="en-US" sz="1200" dirty="0">
                        <a:solidFill>
                          <a:schemeClr val="tx1">
                            <a:lumMod val="75000"/>
                          </a:schemeClr>
                        </a:solidFill>
                      </a:endParaRPr>
                    </a:p>
                  </a:txBody>
                  <a:tcPr>
                    <a:solidFill>
                      <a:schemeClr val="accent5">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dirty="0">
                          <a:solidFill>
                            <a:schemeClr val="tx1"/>
                          </a:solidFill>
                        </a:rPr>
                        <a:t>Disk/Cylindrical: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lumMod val="75000"/>
                            </a:schemeClr>
                          </a:solidFill>
                          <a:latin typeface="+mn-lt"/>
                          <a:ea typeface="+mn-ea"/>
                          <a:cs typeface="+mn-cs"/>
                        </a:rPr>
                        <a:t>28in/700mm, 32in/800mm, 36in/900mm</a:t>
                      </a:r>
                      <a:endParaRPr lang="en-US" sz="1200" dirty="0">
                        <a:solidFill>
                          <a:schemeClr val="tx1">
                            <a:lumMod val="75000"/>
                          </a:schemeClr>
                        </a:solidFill>
                      </a:endParaRPr>
                    </a:p>
                  </a:txBody>
                  <a:tcPr>
                    <a:solidFill>
                      <a:schemeClr val="accent5">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dirty="0">
                          <a:solidFill>
                            <a:schemeClr val="tx1">
                              <a:lumMod val="75000"/>
                            </a:schemeClr>
                          </a:solidFill>
                        </a:rPr>
                        <a:t>Disk: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kern="1200" dirty="0">
                          <a:solidFill>
                            <a:schemeClr val="tx1">
                              <a:lumMod val="75000"/>
                            </a:schemeClr>
                          </a:solidFill>
                          <a:latin typeface="+mn-lt"/>
                          <a:ea typeface="+mn-ea"/>
                          <a:cs typeface="+mn-cs"/>
                        </a:rPr>
                        <a:t>28in/700mm, 32in/800mm, 36in/900mm</a:t>
                      </a:r>
                    </a:p>
                    <a:p>
                      <a:pPr algn="ctr"/>
                      <a:r>
                        <a:rPr lang="en-US" sz="1000" b="1" dirty="0">
                          <a:solidFill>
                            <a:schemeClr val="tx1">
                              <a:lumMod val="75000"/>
                            </a:schemeClr>
                          </a:solidFill>
                        </a:rPr>
                        <a:t>Cylindrical: </a:t>
                      </a:r>
                      <a:r>
                        <a:rPr lang="en-US" sz="1000" kern="1200" dirty="0">
                          <a:solidFill>
                            <a:schemeClr val="tx1">
                              <a:lumMod val="75000"/>
                            </a:schemeClr>
                          </a:solidFill>
                          <a:latin typeface="+mn-lt"/>
                          <a:ea typeface="+mn-ea"/>
                          <a:cs typeface="+mn-cs"/>
                        </a:rPr>
                        <a:t>28in/700mm &amp; 32in/800mm</a:t>
                      </a:r>
                      <a:endParaRPr lang="en-US" sz="1000" dirty="0">
                        <a:solidFill>
                          <a:schemeClr val="tx1">
                            <a:lumMod val="75000"/>
                          </a:schemeClr>
                        </a:solidFill>
                      </a:endParaRPr>
                    </a:p>
                    <a:p>
                      <a:pPr algn="ctr"/>
                      <a:r>
                        <a:rPr lang="en-US" sz="1000" b="1" dirty="0">
                          <a:solidFill>
                            <a:schemeClr val="tx1">
                              <a:lumMod val="75000"/>
                            </a:schemeClr>
                          </a:solidFill>
                        </a:rPr>
                        <a:t>Orbital</a:t>
                      </a:r>
                      <a:r>
                        <a:rPr lang="en-US" sz="1000" dirty="0">
                          <a:solidFill>
                            <a:schemeClr val="tx1">
                              <a:lumMod val="75000"/>
                            </a:schemeClr>
                          </a:solidFill>
                        </a:rPr>
                        <a:t>: </a:t>
                      </a:r>
                      <a:r>
                        <a:rPr lang="en-US" sz="1000" kern="1200" dirty="0">
                          <a:solidFill>
                            <a:schemeClr val="tx1">
                              <a:lumMod val="75000"/>
                            </a:schemeClr>
                          </a:solidFill>
                          <a:latin typeface="+mn-lt"/>
                          <a:ea typeface="+mn-ea"/>
                          <a:cs typeface="+mn-cs"/>
                        </a:rPr>
                        <a:t>28in/700mm</a:t>
                      </a:r>
                      <a:endParaRPr lang="en-US" sz="1000" dirty="0">
                        <a:solidFill>
                          <a:schemeClr val="tx1">
                            <a:lumMod val="75000"/>
                          </a:schemeClr>
                        </a:solidFill>
                      </a:endParaRPr>
                    </a:p>
                  </a:txBody>
                  <a:tcPr>
                    <a:solidFill>
                      <a:schemeClr val="accent5">
                        <a:lumMod val="20000"/>
                        <a:lumOff val="80000"/>
                      </a:schemeClr>
                    </a:solidFill>
                  </a:tcPr>
                </a:tc>
                <a:extLst>
                  <a:ext uri="{0D108BD9-81ED-4DB2-BD59-A6C34878D82A}">
                    <a16:rowId xmlns:a16="http://schemas.microsoft.com/office/drawing/2014/main" val="10002"/>
                  </a:ext>
                </a:extLst>
              </a:tr>
              <a:tr h="483102">
                <a:tc>
                  <a:txBody>
                    <a:bodyPr/>
                    <a:lstStyle/>
                    <a:p>
                      <a:pPr algn="ctr"/>
                      <a:r>
                        <a:rPr lang="en-US" sz="1400" b="1" dirty="0">
                          <a:solidFill>
                            <a:schemeClr val="tx1">
                              <a:lumMod val="75000"/>
                            </a:schemeClr>
                          </a:solidFill>
                        </a:rPr>
                        <a:t>Tank Size</a:t>
                      </a:r>
                    </a:p>
                  </a:txBody>
                  <a:tcPr>
                    <a:solidFill>
                      <a:srgbClr val="9FEAFF"/>
                    </a:solidFill>
                  </a:tcPr>
                </a:tc>
                <a:tc>
                  <a:txBody>
                    <a:bodyPr/>
                    <a:lstStyle/>
                    <a:p>
                      <a:pPr algn="ctr"/>
                      <a:r>
                        <a:rPr lang="en-US" sz="1200" dirty="0">
                          <a:solidFill>
                            <a:schemeClr val="tx1">
                              <a:lumMod val="75000"/>
                            </a:schemeClr>
                          </a:solidFill>
                        </a:rPr>
                        <a:t>Solution: 22.5g</a:t>
                      </a:r>
                      <a:r>
                        <a:rPr lang="en-US" sz="1200" baseline="0" dirty="0">
                          <a:solidFill>
                            <a:schemeClr val="tx1">
                              <a:lumMod val="75000"/>
                            </a:schemeClr>
                          </a:solidFill>
                        </a:rPr>
                        <a:t> / 85 L</a:t>
                      </a:r>
                    </a:p>
                    <a:p>
                      <a:pPr algn="ctr"/>
                      <a:r>
                        <a:rPr lang="en-US" sz="1200" baseline="0" dirty="0">
                          <a:solidFill>
                            <a:schemeClr val="tx1">
                              <a:lumMod val="75000"/>
                            </a:schemeClr>
                          </a:solidFill>
                        </a:rPr>
                        <a:t>Recovery:</a:t>
                      </a:r>
                      <a:r>
                        <a:rPr lang="en-US" sz="1200" baseline="0" dirty="0">
                          <a:solidFill>
                            <a:schemeClr val="tx1"/>
                          </a:solidFill>
                        </a:rPr>
                        <a:t> 27 g / 102 L</a:t>
                      </a:r>
                      <a:endParaRPr lang="en-US" sz="1200" dirty="0">
                        <a:solidFill>
                          <a:schemeClr val="tx1"/>
                        </a:solidFill>
                      </a:endParaRPr>
                    </a:p>
                  </a:txBody>
                  <a:tcPr>
                    <a:solidFill>
                      <a:srgbClr val="9FEAFF"/>
                    </a:solidFill>
                  </a:tcPr>
                </a:tc>
                <a:tc>
                  <a:txBody>
                    <a:bodyPr/>
                    <a:lstStyle/>
                    <a:p>
                      <a:pPr algn="ctr"/>
                      <a:r>
                        <a:rPr lang="en-US" sz="1200" dirty="0">
                          <a:solidFill>
                            <a:schemeClr val="tx1">
                              <a:lumMod val="75000"/>
                            </a:schemeClr>
                          </a:solidFill>
                        </a:rPr>
                        <a:t>Solution:</a:t>
                      </a:r>
                      <a:r>
                        <a:rPr lang="en-US" sz="1200" baseline="0" dirty="0">
                          <a:solidFill>
                            <a:schemeClr val="tx1">
                              <a:lumMod val="75000"/>
                            </a:schemeClr>
                          </a:solidFill>
                        </a:rPr>
                        <a:t> 30 g / 114 L</a:t>
                      </a:r>
                    </a:p>
                    <a:p>
                      <a:pPr algn="ctr"/>
                      <a:r>
                        <a:rPr lang="en-US" sz="1200" baseline="0" dirty="0">
                          <a:solidFill>
                            <a:schemeClr val="tx1">
                              <a:lumMod val="75000"/>
                            </a:schemeClr>
                          </a:solidFill>
                        </a:rPr>
                        <a:t>Recovery: 40 g / 151 L</a:t>
                      </a:r>
                      <a:endParaRPr lang="en-US" sz="1200" dirty="0">
                        <a:solidFill>
                          <a:schemeClr val="tx1">
                            <a:lumMod val="75000"/>
                          </a:schemeClr>
                        </a:solidFill>
                      </a:endParaRPr>
                    </a:p>
                  </a:txBody>
                  <a:tcPr>
                    <a:solidFill>
                      <a:srgbClr val="9FEAFF"/>
                    </a:solidFill>
                  </a:tcPr>
                </a:tc>
                <a:tc>
                  <a:txBody>
                    <a:bodyPr/>
                    <a:lstStyle/>
                    <a:p>
                      <a:pPr algn="ctr"/>
                      <a:r>
                        <a:rPr lang="en-US" sz="1200" dirty="0">
                          <a:solidFill>
                            <a:schemeClr val="tx1"/>
                          </a:solidFill>
                        </a:rPr>
                        <a:t>Solution:</a:t>
                      </a:r>
                      <a:r>
                        <a:rPr lang="en-US" sz="1200" baseline="0" dirty="0">
                          <a:solidFill>
                            <a:schemeClr val="tx1"/>
                          </a:solidFill>
                        </a:rPr>
                        <a:t> 32 g / 121 L</a:t>
                      </a:r>
                    </a:p>
                    <a:p>
                      <a:pPr algn="ctr"/>
                      <a:r>
                        <a:rPr lang="en-US" sz="1200" baseline="0" dirty="0">
                          <a:solidFill>
                            <a:schemeClr val="tx1"/>
                          </a:solidFill>
                        </a:rPr>
                        <a:t>Recovery: 37 g / 141 L</a:t>
                      </a:r>
                      <a:endParaRPr lang="en-US" sz="1200" dirty="0">
                        <a:solidFill>
                          <a:schemeClr val="tx1"/>
                        </a:solidFill>
                      </a:endParaRPr>
                    </a:p>
                    <a:p>
                      <a:pPr algn="ctr"/>
                      <a:endParaRPr lang="en-US" sz="1200" dirty="0">
                        <a:solidFill>
                          <a:schemeClr val="tx1">
                            <a:lumMod val="75000"/>
                          </a:schemeClr>
                        </a:solidFill>
                      </a:endParaRPr>
                    </a:p>
                  </a:txBody>
                  <a:tcPr>
                    <a:solidFill>
                      <a:srgbClr val="9FEAFF"/>
                    </a:solidFill>
                  </a:tcPr>
                </a:tc>
                <a:extLst>
                  <a:ext uri="{0D108BD9-81ED-4DB2-BD59-A6C34878D82A}">
                    <a16:rowId xmlns:a16="http://schemas.microsoft.com/office/drawing/2014/main" val="10003"/>
                  </a:ext>
                </a:extLst>
              </a:tr>
              <a:tr h="546611">
                <a:tc>
                  <a:txBody>
                    <a:bodyPr/>
                    <a:lstStyle/>
                    <a:p>
                      <a:pPr algn="ctr"/>
                      <a:r>
                        <a:rPr lang="en-US" sz="1400" b="1" dirty="0">
                          <a:solidFill>
                            <a:schemeClr val="tx1">
                              <a:lumMod val="75000"/>
                            </a:schemeClr>
                          </a:solidFill>
                        </a:rPr>
                        <a:t>Productivity</a:t>
                      </a:r>
                    </a:p>
                    <a:p>
                      <a:pPr marL="0" algn="ctr" defTabSz="914400" rtl="0" eaLnBrk="1" latinLnBrk="0" hangingPunct="1"/>
                      <a:r>
                        <a:rPr lang="en-US" sz="1150" kern="1200" baseline="0" dirty="0">
                          <a:solidFill>
                            <a:schemeClr val="tx1">
                              <a:lumMod val="75000"/>
                            </a:schemeClr>
                          </a:solidFill>
                          <a:latin typeface="+mn-lt"/>
                          <a:ea typeface="+mn-ea"/>
                          <a:cs typeface="+mn-cs"/>
                        </a:rPr>
                        <a:t>Lowest to Highest</a:t>
                      </a:r>
                    </a:p>
                  </a:txBody>
                  <a:tcPr>
                    <a:solidFill>
                      <a:schemeClr val="accent5">
                        <a:lumMod val="20000"/>
                        <a:lumOff val="80000"/>
                      </a:schemeClr>
                    </a:solidFill>
                  </a:tcPr>
                </a:tc>
                <a:tc>
                  <a:txBody>
                    <a:bodyPr/>
                    <a:lstStyle/>
                    <a:p>
                      <a:pPr algn="ctr"/>
                      <a:r>
                        <a:rPr lang="en-US" sz="1200" baseline="0" dirty="0">
                          <a:solidFill>
                            <a:schemeClr val="tx1">
                              <a:lumMod val="75000"/>
                            </a:schemeClr>
                          </a:solidFill>
                        </a:rPr>
                        <a:t>ec-H2O </a:t>
                      </a:r>
                      <a:r>
                        <a:rPr lang="en-US" sz="1200" baseline="0" dirty="0" err="1">
                          <a:solidFill>
                            <a:schemeClr val="tx1">
                              <a:lumMod val="75000"/>
                            </a:schemeClr>
                          </a:solidFill>
                        </a:rPr>
                        <a:t>NanoClean</a:t>
                      </a:r>
                      <a:endParaRPr lang="en-US" sz="1200" baseline="0" dirty="0">
                        <a:solidFill>
                          <a:schemeClr val="tx1">
                            <a:lumMod val="75000"/>
                          </a:schemeClr>
                        </a:solidFill>
                      </a:endParaRPr>
                    </a:p>
                    <a:p>
                      <a:pPr algn="ctr"/>
                      <a:r>
                        <a:rPr lang="en-US" sz="1200" baseline="0" dirty="0">
                          <a:solidFill>
                            <a:schemeClr val="tx1">
                              <a:lumMod val="75000"/>
                            </a:schemeClr>
                          </a:solidFill>
                        </a:rPr>
                        <a:t>23,124 ft</a:t>
                      </a:r>
                      <a:r>
                        <a:rPr lang="en-US" sz="1200" baseline="30000" dirty="0">
                          <a:solidFill>
                            <a:schemeClr val="tx1">
                              <a:lumMod val="75000"/>
                            </a:schemeClr>
                          </a:solidFill>
                        </a:rPr>
                        <a:t>2 </a:t>
                      </a:r>
                      <a:r>
                        <a:rPr lang="en-US" sz="1200" baseline="0" dirty="0">
                          <a:solidFill>
                            <a:schemeClr val="tx1">
                              <a:lumMod val="75000"/>
                            </a:schemeClr>
                          </a:solidFill>
                        </a:rPr>
                        <a:t>/ 2,148 m</a:t>
                      </a:r>
                      <a:r>
                        <a:rPr lang="en-US" sz="1200" baseline="30000" dirty="0">
                          <a:solidFill>
                            <a:schemeClr val="tx1">
                              <a:lumMod val="75000"/>
                            </a:schemeClr>
                          </a:solidFill>
                        </a:rPr>
                        <a:t>2</a:t>
                      </a:r>
                      <a:r>
                        <a:rPr lang="en-US" sz="1200" baseline="0" dirty="0">
                          <a:solidFill>
                            <a:schemeClr val="tx1">
                              <a:lumMod val="75000"/>
                            </a:schemeClr>
                          </a:solidFill>
                        </a:rPr>
                        <a:t> –</a:t>
                      </a:r>
                    </a:p>
                    <a:p>
                      <a:pPr algn="ctr"/>
                      <a:r>
                        <a:rPr lang="en-US" sz="1200" baseline="0" dirty="0">
                          <a:solidFill>
                            <a:schemeClr val="tx1">
                              <a:lumMod val="75000"/>
                            </a:schemeClr>
                          </a:solidFill>
                        </a:rPr>
                        <a:t> 27,323 ft</a:t>
                      </a:r>
                      <a:r>
                        <a:rPr lang="en-US" sz="1200" baseline="30000" dirty="0">
                          <a:solidFill>
                            <a:schemeClr val="tx1">
                              <a:lumMod val="75000"/>
                            </a:schemeClr>
                          </a:solidFill>
                        </a:rPr>
                        <a:t>2 </a:t>
                      </a:r>
                      <a:r>
                        <a:rPr lang="en-US" sz="1200" baseline="0" dirty="0">
                          <a:solidFill>
                            <a:schemeClr val="tx1">
                              <a:lumMod val="75000"/>
                            </a:schemeClr>
                          </a:solidFill>
                        </a:rPr>
                        <a:t>/ 2,538 m</a:t>
                      </a:r>
                      <a:r>
                        <a:rPr lang="en-US" sz="1200" baseline="30000" dirty="0">
                          <a:solidFill>
                            <a:schemeClr val="tx1">
                              <a:lumMod val="75000"/>
                            </a:schemeClr>
                          </a:solidFill>
                        </a:rPr>
                        <a:t>2</a:t>
                      </a:r>
                      <a:endParaRPr lang="en-US" sz="1200" baseline="0" dirty="0">
                        <a:solidFill>
                          <a:schemeClr val="tx1">
                            <a:lumMod val="75000"/>
                          </a:schemeClr>
                        </a:solidFill>
                      </a:endParaRPr>
                    </a:p>
                  </a:txBody>
                  <a:tcPr>
                    <a:solidFill>
                      <a:schemeClr val="accent5">
                        <a:lumMod val="20000"/>
                        <a:lumOff val="80000"/>
                      </a:schemeClr>
                    </a:solidFill>
                  </a:tcPr>
                </a:tc>
                <a:tc>
                  <a:txBody>
                    <a:bodyPr/>
                    <a:lstStyle/>
                    <a:p>
                      <a:pPr algn="ctr"/>
                      <a:r>
                        <a:rPr lang="en-US" sz="1200" baseline="0" dirty="0">
                          <a:solidFill>
                            <a:schemeClr val="tx1"/>
                          </a:solidFill>
                        </a:rPr>
                        <a:t>ec-H2O </a:t>
                      </a:r>
                      <a:r>
                        <a:rPr lang="en-US" sz="1200" baseline="0" dirty="0" err="1">
                          <a:solidFill>
                            <a:schemeClr val="tx1"/>
                          </a:solidFill>
                        </a:rPr>
                        <a:t>NanoClean</a:t>
                      </a:r>
                      <a:endParaRPr lang="en-US" sz="1200" baseline="0" dirty="0">
                        <a:solidFill>
                          <a:schemeClr val="tx1"/>
                        </a:solidFill>
                      </a:endParaRPr>
                    </a:p>
                    <a:p>
                      <a:pPr algn="ctr"/>
                      <a:r>
                        <a:rPr lang="en-US" sz="1200" baseline="0" dirty="0">
                          <a:solidFill>
                            <a:schemeClr val="tx1"/>
                          </a:solidFill>
                        </a:rPr>
                        <a:t>23,400 ft</a:t>
                      </a:r>
                      <a:r>
                        <a:rPr lang="en-US" sz="1200" baseline="30000" dirty="0">
                          <a:solidFill>
                            <a:schemeClr val="tx1"/>
                          </a:solidFill>
                        </a:rPr>
                        <a:t>2 </a:t>
                      </a:r>
                      <a:r>
                        <a:rPr lang="en-US" sz="1200" baseline="0" dirty="0">
                          <a:solidFill>
                            <a:schemeClr val="tx1"/>
                          </a:solidFill>
                        </a:rPr>
                        <a:t>/  2,175 m</a:t>
                      </a:r>
                      <a:r>
                        <a:rPr lang="en-US" sz="1200" baseline="30000" dirty="0">
                          <a:solidFill>
                            <a:schemeClr val="tx1"/>
                          </a:solidFill>
                        </a:rPr>
                        <a:t>2</a:t>
                      </a:r>
                      <a:r>
                        <a:rPr lang="en-US" sz="1200" baseline="0" dirty="0">
                          <a:solidFill>
                            <a:schemeClr val="tx1"/>
                          </a:solidFill>
                        </a:rPr>
                        <a:t> – </a:t>
                      </a:r>
                    </a:p>
                    <a:p>
                      <a:pPr algn="ctr"/>
                      <a:r>
                        <a:rPr lang="en-US" sz="1200" baseline="0" dirty="0">
                          <a:solidFill>
                            <a:schemeClr val="tx1"/>
                          </a:solidFill>
                        </a:rPr>
                        <a:t>30,600 ft</a:t>
                      </a:r>
                      <a:r>
                        <a:rPr lang="en-US" sz="1200" baseline="30000" dirty="0">
                          <a:solidFill>
                            <a:schemeClr val="tx1"/>
                          </a:solidFill>
                        </a:rPr>
                        <a:t>2 </a:t>
                      </a:r>
                      <a:r>
                        <a:rPr lang="en-US" sz="1200" baseline="0" dirty="0">
                          <a:solidFill>
                            <a:schemeClr val="tx1"/>
                          </a:solidFill>
                        </a:rPr>
                        <a:t>/ 2,845 m</a:t>
                      </a:r>
                      <a:r>
                        <a:rPr lang="en-US" sz="1200" baseline="30000" dirty="0">
                          <a:solidFill>
                            <a:schemeClr val="tx1"/>
                          </a:solidFill>
                        </a:rPr>
                        <a:t>2</a:t>
                      </a:r>
                      <a:endParaRPr lang="en-US" sz="1200" baseline="0" dirty="0">
                        <a:solidFill>
                          <a:schemeClr val="tx1"/>
                        </a:solidFill>
                      </a:endParaRPr>
                    </a:p>
                  </a:txBody>
                  <a:tcPr>
                    <a:solidFill>
                      <a:schemeClr val="accent5">
                        <a:lumMod val="20000"/>
                        <a:lumOff val="80000"/>
                      </a:schemeClr>
                    </a:solidFill>
                  </a:tcPr>
                </a:tc>
                <a:tc>
                  <a:txBody>
                    <a:bodyPr/>
                    <a:lstStyle/>
                    <a:p>
                      <a:pPr algn="ctr"/>
                      <a:r>
                        <a:rPr lang="en-US" sz="1200" baseline="0" dirty="0">
                          <a:solidFill>
                            <a:schemeClr val="tx1"/>
                          </a:solidFill>
                        </a:rPr>
                        <a:t>ec-H2O NanoClean</a:t>
                      </a:r>
                    </a:p>
                    <a:p>
                      <a:pPr algn="ctr"/>
                      <a:r>
                        <a:rPr lang="en-US" sz="1200" baseline="0" dirty="0">
                          <a:solidFill>
                            <a:schemeClr val="tx1"/>
                          </a:solidFill>
                        </a:rPr>
                        <a:t>28,863 ft</a:t>
                      </a:r>
                      <a:r>
                        <a:rPr lang="en-US" sz="1200" baseline="30000" dirty="0">
                          <a:solidFill>
                            <a:schemeClr val="tx1"/>
                          </a:solidFill>
                        </a:rPr>
                        <a:t>2 </a:t>
                      </a:r>
                      <a:r>
                        <a:rPr lang="en-US" sz="1200" baseline="0" dirty="0">
                          <a:solidFill>
                            <a:schemeClr val="tx1"/>
                          </a:solidFill>
                        </a:rPr>
                        <a:t>/ 2,681 m</a:t>
                      </a:r>
                      <a:r>
                        <a:rPr lang="en-US" sz="1200" baseline="30000" dirty="0">
                          <a:solidFill>
                            <a:schemeClr val="tx1"/>
                          </a:solidFill>
                        </a:rPr>
                        <a:t>2</a:t>
                      </a:r>
                      <a:r>
                        <a:rPr lang="en-US" sz="1200" baseline="0" dirty="0">
                          <a:solidFill>
                            <a:schemeClr val="tx1"/>
                          </a:solidFill>
                        </a:rPr>
                        <a:t> – </a:t>
                      </a:r>
                    </a:p>
                    <a:p>
                      <a:pPr algn="ctr"/>
                      <a:r>
                        <a:rPr lang="en-US" sz="1200" baseline="0" dirty="0">
                          <a:solidFill>
                            <a:schemeClr val="tx1"/>
                          </a:solidFill>
                        </a:rPr>
                        <a:t>34,964 ft</a:t>
                      </a:r>
                      <a:r>
                        <a:rPr lang="en-US" sz="1200" baseline="30000" dirty="0">
                          <a:solidFill>
                            <a:schemeClr val="tx1"/>
                          </a:solidFill>
                        </a:rPr>
                        <a:t>2 </a:t>
                      </a:r>
                      <a:r>
                        <a:rPr lang="en-US" sz="1200" baseline="0" dirty="0">
                          <a:solidFill>
                            <a:schemeClr val="tx1"/>
                          </a:solidFill>
                        </a:rPr>
                        <a:t>/ 3,248 m</a:t>
                      </a:r>
                      <a:r>
                        <a:rPr lang="en-US" sz="1200" baseline="30000" dirty="0">
                          <a:solidFill>
                            <a:schemeClr val="tx1"/>
                          </a:solidFill>
                        </a:rPr>
                        <a:t>2</a:t>
                      </a:r>
                      <a:endParaRPr lang="en-US" sz="1200" baseline="0" dirty="0">
                        <a:solidFill>
                          <a:schemeClr val="tx1"/>
                        </a:solidFill>
                      </a:endParaRPr>
                    </a:p>
                    <a:p>
                      <a:pPr algn="ctr"/>
                      <a:endParaRPr lang="en-US" sz="1200" baseline="0" dirty="0">
                        <a:solidFill>
                          <a:schemeClr val="tx1"/>
                        </a:solidFill>
                      </a:endParaRPr>
                    </a:p>
                  </a:txBody>
                  <a:tcPr>
                    <a:solidFill>
                      <a:schemeClr val="accent5">
                        <a:lumMod val="20000"/>
                        <a:lumOff val="80000"/>
                      </a:schemeClr>
                    </a:solidFill>
                  </a:tcPr>
                </a:tc>
                <a:extLst>
                  <a:ext uri="{0D108BD9-81ED-4DB2-BD59-A6C34878D82A}">
                    <a16:rowId xmlns:a16="http://schemas.microsoft.com/office/drawing/2014/main" val="10004"/>
                  </a:ext>
                </a:extLst>
              </a:tr>
              <a:tr h="622003">
                <a:tc>
                  <a:txBody>
                    <a:bodyPr/>
                    <a:lstStyle/>
                    <a:p>
                      <a:pPr algn="ctr"/>
                      <a:r>
                        <a:rPr lang="en-US" sz="1400" b="1" dirty="0">
                          <a:solidFill>
                            <a:schemeClr val="tx1">
                              <a:lumMod val="75000"/>
                            </a:schemeClr>
                          </a:solidFill>
                        </a:rPr>
                        <a:t>Tool Attachment</a:t>
                      </a:r>
                    </a:p>
                  </a:txBody>
                  <a:tcPr>
                    <a:solidFill>
                      <a:srgbClr val="9FEAFF"/>
                    </a:solidFill>
                  </a:tcPr>
                </a:tc>
                <a:tc>
                  <a:txBody>
                    <a:bodyPr/>
                    <a:lstStyle/>
                    <a:p>
                      <a:pPr algn="ctr"/>
                      <a:r>
                        <a:rPr lang="en-US" sz="1200" dirty="0">
                          <a:solidFill>
                            <a:schemeClr val="tx1">
                              <a:lumMod val="75000"/>
                            </a:schemeClr>
                          </a:solidFill>
                        </a:rPr>
                        <a:t>Dual Disk:</a:t>
                      </a:r>
                    </a:p>
                    <a:p>
                      <a:pPr algn="ctr"/>
                      <a:r>
                        <a:rPr lang="en-US" sz="1200" dirty="0">
                          <a:solidFill>
                            <a:schemeClr val="tx1">
                              <a:lumMod val="75000"/>
                            </a:schemeClr>
                          </a:solidFill>
                        </a:rPr>
                        <a:t>Gimbal Mount</a:t>
                      </a:r>
                    </a:p>
                    <a:p>
                      <a:pPr algn="ctr"/>
                      <a:endParaRPr lang="en-US" sz="1200" dirty="0">
                        <a:solidFill>
                          <a:schemeClr val="tx1">
                            <a:lumMod val="75000"/>
                          </a:schemeClr>
                        </a:solidFill>
                      </a:endParaRPr>
                    </a:p>
                  </a:txBody>
                  <a:tcPr>
                    <a:solidFill>
                      <a:srgbClr val="9FEAFF"/>
                    </a:solidFill>
                  </a:tcPr>
                </a:tc>
                <a:tc>
                  <a:txBody>
                    <a:bodyPr/>
                    <a:lstStyle/>
                    <a:p>
                      <a:pPr algn="ctr"/>
                      <a:r>
                        <a:rPr lang="en-US" sz="1200" dirty="0">
                          <a:solidFill>
                            <a:schemeClr val="tx1">
                              <a:lumMod val="75000"/>
                            </a:schemeClr>
                          </a:solidFill>
                        </a:rPr>
                        <a:t>Dual Disk:</a:t>
                      </a:r>
                    </a:p>
                    <a:p>
                      <a:pPr algn="ctr"/>
                      <a:r>
                        <a:rPr lang="en-US" sz="1200" dirty="0">
                          <a:solidFill>
                            <a:schemeClr val="tx1">
                              <a:lumMod val="75000"/>
                            </a:schemeClr>
                          </a:solidFill>
                        </a:rPr>
                        <a:t>Gimbal Mount</a:t>
                      </a:r>
                    </a:p>
                  </a:txBody>
                  <a:tcPr>
                    <a:solidFill>
                      <a:srgbClr val="9FEAFF"/>
                    </a:solidFill>
                  </a:tcPr>
                </a:tc>
                <a:tc>
                  <a:txBody>
                    <a:bodyPr/>
                    <a:lstStyle/>
                    <a:p>
                      <a:pPr algn="ctr"/>
                      <a:r>
                        <a:rPr lang="en-US" sz="1200" dirty="0">
                          <a:solidFill>
                            <a:schemeClr val="tx1">
                              <a:lumMod val="75000"/>
                            </a:schemeClr>
                          </a:solidFill>
                        </a:rPr>
                        <a:t>Dual Disk:</a:t>
                      </a:r>
                    </a:p>
                    <a:p>
                      <a:pPr algn="ctr"/>
                      <a:r>
                        <a:rPr lang="en-US" sz="1200" dirty="0">
                          <a:solidFill>
                            <a:schemeClr val="tx1">
                              <a:lumMod val="75000"/>
                            </a:schemeClr>
                          </a:solidFill>
                        </a:rPr>
                        <a:t>Gimbal Mount</a:t>
                      </a:r>
                    </a:p>
                    <a:p>
                      <a:pPr algn="ctr"/>
                      <a:endParaRPr lang="en-US" sz="1200" dirty="0">
                        <a:solidFill>
                          <a:schemeClr val="tx1">
                            <a:lumMod val="75000"/>
                          </a:schemeClr>
                        </a:solidFill>
                      </a:endParaRPr>
                    </a:p>
                  </a:txBody>
                  <a:tcPr>
                    <a:solidFill>
                      <a:srgbClr val="9FEAFF"/>
                    </a:solidFill>
                  </a:tcPr>
                </a:tc>
                <a:extLst>
                  <a:ext uri="{0D108BD9-81ED-4DB2-BD59-A6C34878D82A}">
                    <a16:rowId xmlns:a16="http://schemas.microsoft.com/office/drawing/2014/main" val="10005"/>
                  </a:ext>
                </a:extLst>
              </a:tr>
            </a:tbl>
          </a:graphicData>
        </a:graphic>
      </p:graphicFrame>
      <p:pic>
        <p:nvPicPr>
          <p:cNvPr id="13" name="Picture 12"/>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4978011" y="1500325"/>
            <a:ext cx="1333842" cy="2198294"/>
          </a:xfrm>
          <a:prstGeom prst="rect">
            <a:avLst/>
          </a:prstGeom>
        </p:spPr>
      </p:pic>
      <p:grpSp>
        <p:nvGrpSpPr>
          <p:cNvPr id="8" name="Group 7"/>
          <p:cNvGrpSpPr/>
          <p:nvPr/>
        </p:nvGrpSpPr>
        <p:grpSpPr>
          <a:xfrm>
            <a:off x="1194619" y="1500324"/>
            <a:ext cx="3076546" cy="2216049"/>
            <a:chOff x="3763033" y="1562473"/>
            <a:chExt cx="3062796" cy="2224926"/>
          </a:xfrm>
        </p:grpSpPr>
        <p:pic>
          <p:nvPicPr>
            <p:cNvPr id="6" name="Picture 5"/>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3763033" y="1562473"/>
              <a:ext cx="3062796" cy="2216048"/>
            </a:xfrm>
            <a:prstGeom prst="rect">
              <a:avLst/>
            </a:prstGeom>
          </p:spPr>
        </p:pic>
        <p:pic>
          <p:nvPicPr>
            <p:cNvPr id="16" name="Picture 15"/>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3781887" y="1571350"/>
              <a:ext cx="292962" cy="2216049"/>
            </a:xfrm>
            <a:prstGeom prst="rect">
              <a:avLst/>
            </a:prstGeom>
          </p:spPr>
        </p:pic>
        <p:pic>
          <p:nvPicPr>
            <p:cNvPr id="17" name="Picture 16"/>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4989250" y="1562473"/>
              <a:ext cx="275208" cy="2216048"/>
            </a:xfrm>
            <a:prstGeom prst="rect">
              <a:avLst/>
            </a:prstGeom>
          </p:spPr>
        </p:pic>
      </p:grpSp>
      <p:sp>
        <p:nvSpPr>
          <p:cNvPr id="15" name="Slide Number Placeholder 5"/>
          <p:cNvSpPr txBox="1">
            <a:spLocks/>
          </p:cNvSpPr>
          <p:nvPr/>
        </p:nvSpPr>
        <p:spPr>
          <a:xfrm>
            <a:off x="3508639" y="6573788"/>
            <a:ext cx="2133600" cy="288925"/>
          </a:xfrm>
          <a:prstGeom prst="rect">
            <a:avLst/>
          </a:prstGeom>
          <a:ln>
            <a:noFill/>
          </a:ln>
        </p:spPr>
        <p:txBody>
          <a:bodyPr vert="horz" wrap="square" lIns="91440" tIns="45720" rIns="91440" bIns="45720" numCol="1" anchor="ctr" anchorCtr="0" compatLnSpc="1">
            <a:prstTxWarp prst="textNoShape">
              <a:avLst/>
            </a:prstTxWarp>
          </a:bodyPr>
          <a:lstStyle>
            <a:defPPr>
              <a:defRPr lang="en-US"/>
            </a:defPPr>
            <a:lvl1pPr algn="r" rtl="0" eaLnBrk="1" fontAlgn="base" hangingPunct="1">
              <a:spcBef>
                <a:spcPct val="0"/>
              </a:spcBef>
              <a:spcAft>
                <a:spcPct val="0"/>
              </a:spcAft>
              <a:defRPr sz="700" kern="1200">
                <a:solidFill>
                  <a:srgbClr val="898989"/>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lgn="ctr">
              <a:defRPr/>
            </a:pPr>
            <a:r>
              <a:rPr lang="en-US" altLang="en-US" sz="900" b="1" dirty="0">
                <a:solidFill>
                  <a:srgbClr val="FF0000"/>
                </a:solidFill>
              </a:rPr>
              <a:t>Confidential. Do not distribute.</a:t>
            </a:r>
          </a:p>
        </p:txBody>
      </p:sp>
      <p:sp>
        <p:nvSpPr>
          <p:cNvPr id="5" name="Slide Number Placeholder 4"/>
          <p:cNvSpPr>
            <a:spLocks noGrp="1"/>
          </p:cNvSpPr>
          <p:nvPr>
            <p:ph type="sldNum" sz="quarter" idx="12"/>
          </p:nvPr>
        </p:nvSpPr>
        <p:spPr/>
        <p:txBody>
          <a:bodyPr/>
          <a:lstStyle/>
          <a:p>
            <a:pPr>
              <a:defRPr/>
            </a:pPr>
            <a:fld id="{B1A9683B-B112-4496-A737-3130FD58388C}" type="slidenum">
              <a:rPr lang="en-US" altLang="en-US" smtClean="0"/>
              <a:pPr>
                <a:defRPr/>
              </a:pPr>
              <a:t>50</a:t>
            </a:fld>
            <a:endParaRPr lang="en-US" altLang="en-US" dirty="0"/>
          </a:p>
        </p:txBody>
      </p:sp>
      <p:sp>
        <p:nvSpPr>
          <p:cNvPr id="12" name="Date Placeholder 3"/>
          <p:cNvSpPr>
            <a:spLocks noGrp="1"/>
          </p:cNvSpPr>
          <p:nvPr>
            <p:ph type="dt" sz="half" idx="10"/>
          </p:nvPr>
        </p:nvSpPr>
        <p:spPr>
          <a:xfrm>
            <a:off x="80128" y="6572381"/>
            <a:ext cx="2133600" cy="288925"/>
          </a:xfrm>
        </p:spPr>
        <p:txBody>
          <a:bodyPr/>
          <a:lstStyle/>
          <a:p>
            <a:pPr>
              <a:defRPr/>
            </a:pPr>
            <a:r>
              <a:rPr lang="en-US" dirty="0"/>
              <a:t>©2018  The Tennant Company  Rev. Feb 2018</a:t>
            </a:r>
          </a:p>
        </p:txBody>
      </p:sp>
      <p:pic>
        <p:nvPicPr>
          <p:cNvPr id="2" name="Picture 1"/>
          <p:cNvPicPr>
            <a:picLocks noChangeAspect="1"/>
          </p:cNvPicPr>
          <p:nvPr/>
        </p:nvPicPr>
        <p:blipFill>
          <a:blip r:embed="rId8"/>
          <a:stretch>
            <a:fillRect/>
          </a:stretch>
        </p:blipFill>
        <p:spPr>
          <a:xfrm rot="5400000">
            <a:off x="6883459" y="1942790"/>
            <a:ext cx="2042549" cy="1304485"/>
          </a:xfrm>
          <a:prstGeom prst="rect">
            <a:avLst/>
          </a:prstGeom>
        </p:spPr>
      </p:pic>
    </p:spTree>
    <p:custDataLst>
      <p:tags r:id="rId1"/>
    </p:custDataLst>
    <p:extLst>
      <p:ext uri="{BB962C8B-B14F-4D97-AF65-F5344CB8AC3E}">
        <p14:creationId xmlns:p14="http://schemas.microsoft.com/office/powerpoint/2010/main" val="284019235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Title 1"/>
          <p:cNvSpPr>
            <a:spLocks noGrp="1"/>
          </p:cNvSpPr>
          <p:nvPr>
            <p:ph type="title"/>
          </p:nvPr>
        </p:nvSpPr>
        <p:spPr>
          <a:xfrm>
            <a:off x="457199" y="911225"/>
            <a:ext cx="8466667" cy="685800"/>
          </a:xfrm>
        </p:spPr>
        <p:txBody>
          <a:bodyPr>
            <a:normAutofit/>
          </a:bodyPr>
          <a:lstStyle/>
          <a:p>
            <a:pPr eaLnBrk="1" hangingPunct="1"/>
            <a:r>
              <a:rPr lang="en-US" altLang="en-US" dirty="0"/>
              <a:t>Changes from 5700/5680 to T600/T600e</a:t>
            </a:r>
          </a:p>
        </p:txBody>
      </p:sp>
      <p:sp>
        <p:nvSpPr>
          <p:cNvPr id="7" name="Content Placeholder 2"/>
          <p:cNvSpPr txBox="1">
            <a:spLocks/>
          </p:cNvSpPr>
          <p:nvPr/>
        </p:nvSpPr>
        <p:spPr bwMode="auto">
          <a:xfrm>
            <a:off x="184733" y="1680633"/>
            <a:ext cx="6046461" cy="4888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marL="0" indent="0" algn="l" rtl="0" eaLnBrk="0" fontAlgn="base" hangingPunct="0">
              <a:spcBef>
                <a:spcPct val="20000"/>
              </a:spcBef>
              <a:spcAft>
                <a:spcPct val="0"/>
              </a:spcAft>
              <a:buFontTx/>
              <a:buNone/>
              <a:defRPr sz="1800" kern="1200">
                <a:solidFill>
                  <a:schemeClr val="tx1"/>
                </a:solidFill>
                <a:latin typeface="Arial" pitchFamily="34" charset="0"/>
                <a:ea typeface="+mn-ea"/>
                <a:cs typeface="Arial" pitchFamily="34" charset="0"/>
              </a:defRPr>
            </a:lvl1pPr>
            <a:lvl2pPr marL="457200" indent="0" algn="l" rtl="0" eaLnBrk="0" fontAlgn="base" hangingPunct="0">
              <a:spcBef>
                <a:spcPct val="20000"/>
              </a:spcBef>
              <a:spcAft>
                <a:spcPct val="0"/>
              </a:spcAft>
              <a:buFontTx/>
              <a:buNone/>
              <a:defRPr sz="1200" kern="1200">
                <a:solidFill>
                  <a:schemeClr val="tx1"/>
                </a:solidFill>
                <a:latin typeface="Arial" pitchFamily="34" charset="0"/>
                <a:ea typeface="+mn-ea"/>
                <a:cs typeface="Arial" pitchFamily="34" charset="0"/>
              </a:defRPr>
            </a:lvl2pPr>
            <a:lvl3pPr marL="914400" indent="0" algn="l" rtl="0" eaLnBrk="0" fontAlgn="base" hangingPunct="0">
              <a:spcBef>
                <a:spcPct val="20000"/>
              </a:spcBef>
              <a:spcAft>
                <a:spcPct val="0"/>
              </a:spcAft>
              <a:buFontTx/>
              <a:buNone/>
              <a:defRPr sz="1200" kern="1200">
                <a:solidFill>
                  <a:schemeClr val="tx1"/>
                </a:solidFill>
                <a:latin typeface="Arial" pitchFamily="34" charset="0"/>
                <a:ea typeface="+mn-ea"/>
                <a:cs typeface="Arial" pitchFamily="34" charset="0"/>
              </a:defRPr>
            </a:lvl3pPr>
            <a:lvl4pPr marL="1371600" indent="0" algn="l" rtl="0" eaLnBrk="0" fontAlgn="base" hangingPunct="0">
              <a:spcBef>
                <a:spcPct val="20000"/>
              </a:spcBef>
              <a:spcAft>
                <a:spcPct val="0"/>
              </a:spcAft>
              <a:buFontTx/>
              <a:buNone/>
              <a:defRPr sz="1200" kern="1200">
                <a:solidFill>
                  <a:schemeClr val="tx1"/>
                </a:solidFill>
                <a:latin typeface="Arial" pitchFamily="34" charset="0"/>
                <a:ea typeface="+mn-ea"/>
                <a:cs typeface="Arial" pitchFamily="34" charset="0"/>
              </a:defRPr>
            </a:lvl4pPr>
            <a:lvl5pPr marL="1828800" indent="0" algn="l" rtl="0" eaLnBrk="0" fontAlgn="base" hangingPunct="0">
              <a:spcBef>
                <a:spcPct val="20000"/>
              </a:spcBef>
              <a:spcAft>
                <a:spcPct val="0"/>
              </a:spcAft>
              <a:buFontTx/>
              <a:buNone/>
              <a:defRPr sz="12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altLang="en-US" sz="1600" b="1" dirty="0"/>
              <a:t>List of T600/T600e Updates from 5700/5680</a:t>
            </a:r>
          </a:p>
          <a:p>
            <a:pPr marL="284163" lvl="1" indent="-169863">
              <a:buClr>
                <a:srgbClr val="009AC7"/>
              </a:buClr>
              <a:buFont typeface="Wingdings" panose="05000000000000000000" pitchFamily="2" charset="2"/>
              <a:buChar char="§"/>
              <a:defRPr/>
            </a:pPr>
            <a:r>
              <a:rPr lang="en-US" altLang="en-US" dirty="0"/>
              <a:t>Bigger tank sizes – Solution = 32g / 121 L   Recovery = 27g / 140 L</a:t>
            </a:r>
          </a:p>
          <a:p>
            <a:pPr marL="284163" lvl="1" indent="-169863">
              <a:buClr>
                <a:srgbClr val="009AC7"/>
              </a:buClr>
              <a:buFont typeface="Wingdings" panose="05000000000000000000" pitchFamily="2" charset="2"/>
              <a:buChar char="§"/>
              <a:defRPr/>
            </a:pPr>
            <a:r>
              <a:rPr lang="en-US" altLang="en-US" dirty="0"/>
              <a:t>New Scrub Head</a:t>
            </a:r>
          </a:p>
          <a:p>
            <a:pPr marL="630238" lvl="4" indent="-169863">
              <a:spcBef>
                <a:spcPts val="0"/>
              </a:spcBef>
              <a:buClr>
                <a:srgbClr val="009AC7"/>
              </a:buClr>
              <a:buFont typeface="Wingdings" panose="05000000000000000000" pitchFamily="2" charset="2"/>
              <a:buChar char="§"/>
              <a:defRPr/>
            </a:pPr>
            <a:r>
              <a:rPr lang="en-US" altLang="en-US" dirty="0"/>
              <a:t>New Orbital – 28in/700mm</a:t>
            </a:r>
          </a:p>
          <a:p>
            <a:pPr marL="284163" lvl="1" indent="-169863">
              <a:buClr>
                <a:srgbClr val="009AC7"/>
              </a:buClr>
              <a:buFont typeface="Wingdings" panose="05000000000000000000" pitchFamily="2" charset="2"/>
              <a:buChar char="§"/>
              <a:defRPr/>
            </a:pPr>
            <a:r>
              <a:rPr lang="en-US" altLang="en-US" dirty="0"/>
              <a:t>Controls – New ergonomic controls – Speed dial and propel direction switch in easy reach.  All down pressures right on the console (vs. strap on 5680)</a:t>
            </a:r>
          </a:p>
          <a:p>
            <a:pPr marL="627063" lvl="2" indent="-169863">
              <a:spcBef>
                <a:spcPts val="0"/>
              </a:spcBef>
              <a:buClr>
                <a:srgbClr val="009AC7"/>
              </a:buClr>
              <a:buFont typeface="Wingdings" panose="05000000000000000000" pitchFamily="2" charset="2"/>
              <a:buChar char="§"/>
              <a:defRPr/>
            </a:pPr>
            <a:r>
              <a:rPr lang="en-US" altLang="en-US" dirty="0"/>
              <a:t>T600e = New base membrane control panel with electronic water flow control</a:t>
            </a:r>
          </a:p>
          <a:p>
            <a:pPr marL="627063" lvl="2" indent="-169863">
              <a:spcBef>
                <a:spcPts val="0"/>
              </a:spcBef>
              <a:buClr>
                <a:srgbClr val="009AC7"/>
              </a:buClr>
              <a:buFont typeface="Wingdings" panose="05000000000000000000" pitchFamily="2" charset="2"/>
              <a:buChar char="§"/>
              <a:defRPr/>
            </a:pPr>
            <a:r>
              <a:rPr lang="en-US" altLang="en-US" dirty="0"/>
              <a:t>T600 = Pro-Membrane™ controls standard. Optional Pro-Panel™ LCD touch screen</a:t>
            </a:r>
          </a:p>
          <a:p>
            <a:pPr marL="284163" lvl="1" indent="-169863">
              <a:buClr>
                <a:srgbClr val="009AC7"/>
              </a:buClr>
              <a:buFont typeface="Wingdings" panose="05000000000000000000" pitchFamily="2" charset="2"/>
              <a:buChar char="§"/>
              <a:defRPr/>
            </a:pPr>
            <a:r>
              <a:rPr lang="en-US" altLang="en-US" dirty="0"/>
              <a:t>Change of the solution/recovery tank orientation</a:t>
            </a:r>
          </a:p>
          <a:p>
            <a:pPr marL="741363" lvl="2" indent="-169863">
              <a:buClr>
                <a:srgbClr val="009AC7"/>
              </a:buClr>
              <a:buFont typeface="Wingdings" panose="05000000000000000000" pitchFamily="2" charset="2"/>
              <a:buChar char="§"/>
              <a:defRPr/>
            </a:pPr>
            <a:r>
              <a:rPr lang="en-US" altLang="en-US" dirty="0"/>
              <a:t>Solution tank is on the bottom/recovery tank is on the top</a:t>
            </a:r>
          </a:p>
          <a:p>
            <a:pPr marL="284163" lvl="1" indent="-169863">
              <a:buClr>
                <a:srgbClr val="009AC7"/>
              </a:buClr>
              <a:buFont typeface="Wingdings" panose="05000000000000000000" pitchFamily="2" charset="2"/>
              <a:buChar char="§"/>
              <a:defRPr/>
            </a:pPr>
            <a:r>
              <a:rPr lang="en-US" altLang="en-US" dirty="0"/>
              <a:t>T500 squeegee with improved water pick-up, improved squeegee blade replace/rotate, and foot activated with integrated P-trap with ¼ turn knob</a:t>
            </a:r>
          </a:p>
          <a:p>
            <a:pPr marL="284163" lvl="1" indent="-169863">
              <a:buClr>
                <a:srgbClr val="009AC7"/>
              </a:buClr>
              <a:buFont typeface="Wingdings" panose="05000000000000000000" pitchFamily="2" charset="2"/>
              <a:buChar char="§"/>
              <a:defRPr/>
            </a:pPr>
            <a:r>
              <a:rPr lang="en-US" altLang="en-US" dirty="0"/>
              <a:t>T600/T600e = on board charger standard, off board optional</a:t>
            </a:r>
          </a:p>
          <a:p>
            <a:pPr marL="284163" lvl="1" indent="-169863">
              <a:buClr>
                <a:srgbClr val="009AC7"/>
              </a:buClr>
              <a:buFont typeface="Wingdings" panose="05000000000000000000" pitchFamily="2" charset="2"/>
              <a:buChar char="§"/>
              <a:defRPr/>
            </a:pPr>
            <a:r>
              <a:rPr lang="en-US" dirty="0"/>
              <a:t>Eliminated gel batteries, standard 240AH LA with optional 360 AH LA </a:t>
            </a:r>
            <a:r>
              <a:rPr lang="en-US"/>
              <a:t>or optional sealed </a:t>
            </a:r>
            <a:r>
              <a:rPr lang="en-US" dirty="0"/>
              <a:t>186 AH Thin Plate Pure Lead batteries</a:t>
            </a:r>
            <a:endParaRPr lang="en-US" altLang="en-US" dirty="0"/>
          </a:p>
          <a:p>
            <a:pPr marL="284163" lvl="1" indent="-169863">
              <a:buClr>
                <a:srgbClr val="009AC7"/>
              </a:buClr>
              <a:buFont typeface="Wingdings" panose="05000000000000000000" pitchFamily="2" charset="2"/>
              <a:buChar char="§"/>
              <a:defRPr/>
            </a:pPr>
            <a:r>
              <a:rPr lang="en-US" altLang="en-US" dirty="0"/>
              <a:t>New yellow touch points</a:t>
            </a:r>
          </a:p>
          <a:p>
            <a:pPr marL="284163" lvl="1" indent="-169863">
              <a:buClr>
                <a:srgbClr val="009AC7"/>
              </a:buClr>
              <a:buFont typeface="Wingdings" panose="05000000000000000000" pitchFamily="2" charset="2"/>
              <a:buChar char="§"/>
              <a:defRPr/>
            </a:pPr>
            <a:r>
              <a:rPr lang="en-US" altLang="en-US" dirty="0"/>
              <a:t>T600/e = Standard debris basket with easy accessibility</a:t>
            </a:r>
          </a:p>
          <a:p>
            <a:pPr marL="284163" lvl="1" indent="-169863">
              <a:buClr>
                <a:srgbClr val="009AC7"/>
              </a:buClr>
              <a:buFont typeface="Wingdings" panose="05000000000000000000" pitchFamily="2" charset="2"/>
              <a:buChar char="§"/>
              <a:defRPr/>
            </a:pPr>
            <a:r>
              <a:rPr lang="en-US" altLang="en-US" dirty="0"/>
              <a:t>T600/e auto fill  = Standard on T600, option on T600e</a:t>
            </a:r>
          </a:p>
          <a:p>
            <a:pPr marL="284163" lvl="1" indent="-169863">
              <a:buClr>
                <a:srgbClr val="009AC7"/>
              </a:buClr>
              <a:buFont typeface="Wingdings" panose="05000000000000000000" pitchFamily="2" charset="2"/>
              <a:buChar char="§"/>
              <a:defRPr/>
            </a:pPr>
            <a:r>
              <a:rPr lang="en-US" altLang="en-US" dirty="0"/>
              <a:t>T600 Only = New Standard Quiet-Mode™ lowers sound level on the fly – 62.2 </a:t>
            </a:r>
            <a:r>
              <a:rPr lang="en-US" altLang="en-US" dirty="0" err="1"/>
              <a:t>dBA</a:t>
            </a:r>
            <a:endParaRPr lang="en-US" altLang="en-US" dirty="0"/>
          </a:p>
          <a:p>
            <a:pPr marL="284163" lvl="1" indent="-169863">
              <a:buClr>
                <a:srgbClr val="009AC7"/>
              </a:buClr>
              <a:buFont typeface="Wingdings" panose="05000000000000000000" pitchFamily="2" charset="2"/>
              <a:buChar char="§"/>
              <a:defRPr/>
            </a:pPr>
            <a:r>
              <a:rPr lang="en-US" altLang="en-US" dirty="0"/>
              <a:t>New battery compartment drain hose</a:t>
            </a:r>
          </a:p>
          <a:p>
            <a:pPr marL="284163" lvl="1" indent="-169863">
              <a:buClr>
                <a:srgbClr val="009AC7"/>
              </a:buClr>
              <a:buFont typeface="Wingdings" panose="05000000000000000000" pitchFamily="2" charset="2"/>
              <a:buChar char="§"/>
              <a:defRPr/>
            </a:pPr>
            <a:r>
              <a:rPr lang="en-US" altLang="en-US" dirty="0"/>
              <a:t>Removed FaST Technology, Power wand, dual </a:t>
            </a:r>
            <a:r>
              <a:rPr lang="en-US" altLang="en-US" dirty="0" err="1"/>
              <a:t>vac</a:t>
            </a:r>
            <a:r>
              <a:rPr lang="en-US" altLang="en-US" dirty="0"/>
              <a:t> motors, squeegee lift in reverse (5700XP)</a:t>
            </a:r>
          </a:p>
        </p:txBody>
      </p:sp>
      <p:sp>
        <p:nvSpPr>
          <p:cNvPr id="16" name="Slide Number Placeholder 5"/>
          <p:cNvSpPr txBox="1">
            <a:spLocks/>
          </p:cNvSpPr>
          <p:nvPr/>
        </p:nvSpPr>
        <p:spPr>
          <a:xfrm>
            <a:off x="3508639" y="6573788"/>
            <a:ext cx="2133600" cy="288925"/>
          </a:xfrm>
          <a:prstGeom prst="rect">
            <a:avLst/>
          </a:prstGeom>
          <a:ln>
            <a:noFill/>
          </a:ln>
        </p:spPr>
        <p:txBody>
          <a:bodyPr vert="horz" wrap="square" lIns="91440" tIns="45720" rIns="91440" bIns="45720" numCol="1" anchor="ctr" anchorCtr="0" compatLnSpc="1">
            <a:prstTxWarp prst="textNoShape">
              <a:avLst/>
            </a:prstTxWarp>
          </a:bodyPr>
          <a:lstStyle>
            <a:defPPr>
              <a:defRPr lang="en-US"/>
            </a:defPPr>
            <a:lvl1pPr algn="r" rtl="0" eaLnBrk="1" fontAlgn="base" hangingPunct="1">
              <a:spcBef>
                <a:spcPct val="0"/>
              </a:spcBef>
              <a:spcAft>
                <a:spcPct val="0"/>
              </a:spcAft>
              <a:defRPr sz="700" kern="1200">
                <a:solidFill>
                  <a:srgbClr val="898989"/>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lgn="ctr">
              <a:defRPr/>
            </a:pPr>
            <a:r>
              <a:rPr lang="en-US" altLang="en-US" sz="900" b="1" dirty="0">
                <a:solidFill>
                  <a:srgbClr val="FF0000"/>
                </a:solidFill>
              </a:rPr>
              <a:t>Confidential. Do not distribute.</a:t>
            </a:r>
          </a:p>
        </p:txBody>
      </p:sp>
      <p:sp>
        <p:nvSpPr>
          <p:cNvPr id="9" name="Slide Number Placeholder 8"/>
          <p:cNvSpPr>
            <a:spLocks noGrp="1"/>
          </p:cNvSpPr>
          <p:nvPr>
            <p:ph type="sldNum" sz="quarter" idx="12"/>
          </p:nvPr>
        </p:nvSpPr>
        <p:spPr/>
        <p:txBody>
          <a:bodyPr/>
          <a:lstStyle/>
          <a:p>
            <a:pPr>
              <a:defRPr/>
            </a:pPr>
            <a:fld id="{B1A9683B-B112-4496-A737-3130FD58388C}" type="slidenum">
              <a:rPr lang="en-US" altLang="en-US" smtClean="0"/>
              <a:pPr>
                <a:defRPr/>
              </a:pPr>
              <a:t>51</a:t>
            </a:fld>
            <a:endParaRPr lang="en-US" altLang="en-US" dirty="0"/>
          </a:p>
        </p:txBody>
      </p:sp>
      <p:sp>
        <p:nvSpPr>
          <p:cNvPr id="14" name="Date Placeholder 3"/>
          <p:cNvSpPr>
            <a:spLocks noGrp="1"/>
          </p:cNvSpPr>
          <p:nvPr>
            <p:ph type="dt" sz="half" idx="10"/>
          </p:nvPr>
        </p:nvSpPr>
        <p:spPr>
          <a:xfrm>
            <a:off x="80128" y="6572381"/>
            <a:ext cx="2133600" cy="288925"/>
          </a:xfrm>
        </p:spPr>
        <p:txBody>
          <a:bodyPr/>
          <a:lstStyle/>
          <a:p>
            <a:pPr>
              <a:defRPr/>
            </a:pPr>
            <a:r>
              <a:rPr lang="en-US" dirty="0"/>
              <a:t>©2018  The Tennant Company  Rev. Feb 2018</a:t>
            </a:r>
          </a:p>
        </p:txBody>
      </p:sp>
    </p:spTree>
    <p:extLst>
      <p:ext uri="{BB962C8B-B14F-4D97-AF65-F5344CB8AC3E}">
        <p14:creationId xmlns:p14="http://schemas.microsoft.com/office/powerpoint/2010/main" val="125691497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ARTICULATE_SLIDE_COUNT" val="5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4891378B513214FBD163B593C0FE3ED" ma:contentTypeVersion="83" ma:contentTypeDescription="Create a new document." ma:contentTypeScope="" ma:versionID="03339e0d0d67e9735ef2d389b49b9619">
  <xsd:schema xmlns:xsd="http://www.w3.org/2001/XMLSchema" xmlns:xs="http://www.w3.org/2001/XMLSchema" xmlns:p="http://schemas.microsoft.com/office/2006/metadata/properties" xmlns:ns2="0376508a-3691-412d-a127-f3009102e432" targetNamespace="http://schemas.microsoft.com/office/2006/metadata/properties" ma:root="true" ma:fieldsID="42e70a105afa13c0aba71bd4d5669738" ns2:_="">
    <xsd:import namespace="0376508a-3691-412d-a127-f3009102e432"/>
    <xsd:element name="properties">
      <xsd:complexType>
        <xsd:sequence>
          <xsd:element name="documentManagement">
            <xsd:complexType>
              <xsd:all>
                <xsd:element ref="ns2:UserRoles" minOccurs="0"/>
                <xsd:element ref="ns2:MarketingChannel" minOccurs="0"/>
                <xsd:element ref="ns2:SalesOrg" minOccurs="0"/>
                <xsd:element ref="ns2:SalesDistrict" minOccurs="0"/>
                <xsd:element ref="ns2:Country" minOccurs="0"/>
                <xsd:element ref="ns2:Language" minOccurs="0"/>
                <xsd:element ref="ns2:SalesChannel" minOccurs="0"/>
                <xsd:element ref="ns2:Brand" minOccurs="0"/>
                <xsd:element ref="ns2:Product" minOccurs="0"/>
                <xsd:element ref="ns2:Category" minOccurs="0"/>
                <xsd:element ref="ns2:AssetType" minOccurs="0"/>
                <xsd:element ref="ns2:LiteratureType" minOccurs="0"/>
                <xsd:element ref="ns2:Innovation" minOccurs="0"/>
                <xsd:element ref="ns2:Applications" minOccurs="0"/>
                <xsd:element ref="ns2:Industry" minOccurs="0"/>
                <xsd:element ref="ns2:Sold_x002d_To" minOccurs="0"/>
                <xsd:element ref="ns2:SalesDistrictTitle" minOccurs="0"/>
                <xsd:element ref="ns2:ProductStatus" minOccurs="0"/>
                <xsd:element ref="ns2:SecurityType" minOccurs="0"/>
                <xsd:element ref="ns2:CategoryTitle" minOccurs="0"/>
                <xsd:element ref="ns2:CustomerGroup" minOccurs="0"/>
                <xsd:element ref="ns2:Customer_x0020_Nam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376508a-3691-412d-a127-f3009102e432" elementFormDefault="qualified">
    <xsd:import namespace="http://schemas.microsoft.com/office/2006/documentManagement/types"/>
    <xsd:import namespace="http://schemas.microsoft.com/office/infopath/2007/PartnerControls"/>
    <xsd:element name="UserRoles" ma:index="2" nillable="true" ma:displayName="UserRoles" ma:description="* * * * * * IF PUBLIC LEAVE EMPTY * * * * * *" ma:list="{e2e3de3e-ccd2-4421-b68c-37c5f4e582ab}" ma:internalName="UserRoles" ma:readOnly="false" ma:showField="USERROLE_ID" ma:web="d2b0125b-2e6a-4122-affe-42934978f63b">
      <xsd:complexType>
        <xsd:complexContent>
          <xsd:extension base="dms:MultiChoiceLookup">
            <xsd:sequence>
              <xsd:element name="Value" type="dms:Lookup" maxOccurs="unbounded" minOccurs="0" nillable="true"/>
            </xsd:sequence>
          </xsd:extension>
        </xsd:complexContent>
      </xsd:complexType>
    </xsd:element>
    <xsd:element name="MarketingChannel" ma:index="3" nillable="true" ma:displayName="MarketingChannel" ma:list="{ae493d90-adea-4c54-b050-fb6d6181909e}" ma:internalName="MarketingChannel" ma:readOnly="false" ma:showField="MARKETINGCHANNEL_ID" ma:web="d2b0125b-2e6a-4122-affe-42934978f63b">
      <xsd:complexType>
        <xsd:complexContent>
          <xsd:extension base="dms:MultiChoiceLookup">
            <xsd:sequence>
              <xsd:element name="Value" type="dms:Lookup" maxOccurs="unbounded" minOccurs="0" nillable="true"/>
            </xsd:sequence>
          </xsd:extension>
        </xsd:complexContent>
      </xsd:complexType>
    </xsd:element>
    <xsd:element name="SalesOrg" ma:index="4" nillable="true" ma:displayName="SalesOrg" ma:list="{d3375561-d921-4af3-953a-7663adc0db1a}" ma:internalName="SalesOrg" ma:readOnly="false" ma:showField="SALESORG_ID" ma:web="d2b0125b-2e6a-4122-affe-42934978f63b">
      <xsd:complexType>
        <xsd:complexContent>
          <xsd:extension base="dms:MultiChoiceLookup">
            <xsd:sequence>
              <xsd:element name="Value" type="dms:Lookup" maxOccurs="unbounded" minOccurs="0" nillable="true"/>
            </xsd:sequence>
          </xsd:extension>
        </xsd:complexContent>
      </xsd:complexType>
    </xsd:element>
    <xsd:element name="SalesDistrict" ma:index="5" nillable="true" ma:displayName="SalesDistrict" ma:list="{50370e94-047c-45fb-b566-fc64f91bea86}" ma:internalName="SalesDistrict" ma:readOnly="false" ma:showField="SALESDISTRICT_ID" ma:web="d2b0125b-2e6a-4122-affe-42934978f63b">
      <xsd:complexType>
        <xsd:complexContent>
          <xsd:extension base="dms:MultiChoiceLookup">
            <xsd:sequence>
              <xsd:element name="Value" type="dms:Lookup" maxOccurs="unbounded" minOccurs="0" nillable="true"/>
            </xsd:sequence>
          </xsd:extension>
        </xsd:complexContent>
      </xsd:complexType>
    </xsd:element>
    <xsd:element name="Country" ma:index="6" nillable="true" ma:displayName="Country" ma:list="{24076f44-285e-4cb9-9651-bc8b6ea3b479}" ma:internalName="Country" ma:readOnly="false" ma:showField="Key" ma:web="d2b0125b-2e6a-4122-affe-42934978f63b">
      <xsd:complexType>
        <xsd:complexContent>
          <xsd:extension base="dms:MultiChoiceLookup">
            <xsd:sequence>
              <xsd:element name="Value" type="dms:Lookup" maxOccurs="unbounded" minOccurs="0" nillable="true"/>
            </xsd:sequence>
          </xsd:extension>
        </xsd:complexContent>
      </xsd:complexType>
    </xsd:element>
    <xsd:element name="Language" ma:index="7" nillable="true" ma:displayName="Language" ma:list="{68445780-4283-43b4-aad2-1fc4dc5f3482}" ma:internalName="Language" ma:readOnly="false" ma:showField="Title" ma:web="d2b0125b-2e6a-4122-affe-42934978f63b">
      <xsd:complexType>
        <xsd:complexContent>
          <xsd:extension base="dms:MultiChoiceLookup">
            <xsd:sequence>
              <xsd:element name="Value" type="dms:Lookup" maxOccurs="unbounded" minOccurs="0" nillable="true"/>
            </xsd:sequence>
          </xsd:extension>
        </xsd:complexContent>
      </xsd:complexType>
    </xsd:element>
    <xsd:element name="SalesChannel" ma:index="8" nillable="true" ma:displayName="SalesChannel" ma:list="{301a598e-3474-4381-9c1f-829689d8b57b}" ma:internalName="SalesChannel" ma:readOnly="false" ma:showField="SALESCHANNEL_ID" ma:web="d2b0125b-2e6a-4122-affe-42934978f63b">
      <xsd:complexType>
        <xsd:complexContent>
          <xsd:extension base="dms:MultiChoiceLookup">
            <xsd:sequence>
              <xsd:element name="Value" type="dms:Lookup" maxOccurs="unbounded" minOccurs="0" nillable="true"/>
            </xsd:sequence>
          </xsd:extension>
        </xsd:complexContent>
      </xsd:complexType>
    </xsd:element>
    <xsd:element name="Brand" ma:index="9" nillable="true" ma:displayName="Brand" ma:list="{b92587f4-cafb-48a8-9d85-521e677a1cf5}" ma:internalName="Brand" ma:readOnly="false" ma:showField="BRAND_ID" ma:web="d2b0125b-2e6a-4122-affe-42934978f63b">
      <xsd:complexType>
        <xsd:complexContent>
          <xsd:extension base="dms:MultiChoiceLookup">
            <xsd:sequence>
              <xsd:element name="Value" type="dms:Lookup" maxOccurs="unbounded" minOccurs="0" nillable="true"/>
            </xsd:sequence>
          </xsd:extension>
        </xsd:complexContent>
      </xsd:complexType>
    </xsd:element>
    <xsd:element name="Product" ma:index="10" nillable="true" ma:displayName="Product" ma:list="{297b7c7a-5d0d-4982-9702-ea99fbb4a83e}" ma:internalName="Product" ma:showField="Title" ma:web="d2b0125b-2e6a-4122-affe-42934978f63b">
      <xsd:complexType>
        <xsd:complexContent>
          <xsd:extension base="dms:MultiChoiceLookup">
            <xsd:sequence>
              <xsd:element name="Value" type="dms:Lookup" maxOccurs="unbounded" minOccurs="0" nillable="true"/>
            </xsd:sequence>
          </xsd:extension>
        </xsd:complexContent>
      </xsd:complexType>
    </xsd:element>
    <xsd:element name="Category" ma:index="11" nillable="true" ma:displayName="Category" ma:list="{86fa95bb-c809-49ce-a1fb-f4fb7b1949a0}" ma:internalName="Category" ma:readOnly="false" ma:showField="ASSETCATEGORY_ID" ma:web="d2b0125b-2e6a-4122-affe-42934978f63b">
      <xsd:complexType>
        <xsd:complexContent>
          <xsd:extension base="dms:MultiChoiceLookup">
            <xsd:sequence>
              <xsd:element name="Value" type="dms:Lookup" maxOccurs="unbounded" minOccurs="0" nillable="true"/>
            </xsd:sequence>
          </xsd:extension>
        </xsd:complexContent>
      </xsd:complexType>
    </xsd:element>
    <xsd:element name="AssetType" ma:index="12" nillable="true" ma:displayName="AssetType" ma:list="{7cf49b1b-e7dc-4c4d-adb7-5b3a783227c9}" ma:internalName="AssetType" ma:readOnly="false" ma:showField="ASSETTYPE_ID" ma:web="d2b0125b-2e6a-4122-affe-42934978f63b">
      <xsd:simpleType>
        <xsd:restriction base="dms:Lookup"/>
      </xsd:simpleType>
    </xsd:element>
    <xsd:element name="LiteratureType" ma:index="13" nillable="true" ma:displayName="LiteratureType" ma:description="BROCHURES, LEAFLETS, SPEC SHEETS &amp; RECOMMENDED PARTS ARE PUBLIC" ma:indexed="true" ma:list="{8c2f526d-9f00-4fcb-8da9-65219fb1fc57}" ma:internalName="LiteratureType" ma:readOnly="false" ma:showField="LITERATURETYPE_ID" ma:web="d2b0125b-2e6a-4122-affe-42934978f63b">
      <xsd:simpleType>
        <xsd:restriction base="dms:Lookup"/>
      </xsd:simpleType>
    </xsd:element>
    <xsd:element name="Innovation" ma:index="14" nillable="true" ma:displayName="Innovation" ma:list="{7288d138-aaf8-434c-b798-6f31447b8d88}" ma:internalName="Innovation" ma:showField="INNOVATION_ID" ma:web="d2b0125b-2e6a-4122-affe-42934978f63b">
      <xsd:complexType>
        <xsd:complexContent>
          <xsd:extension base="dms:MultiChoiceLookup">
            <xsd:sequence>
              <xsd:element name="Value" type="dms:Lookup" maxOccurs="unbounded" minOccurs="0" nillable="true"/>
            </xsd:sequence>
          </xsd:extension>
        </xsd:complexContent>
      </xsd:complexType>
    </xsd:element>
    <xsd:element name="Applications" ma:index="15" nillable="true" ma:displayName="Applications" ma:list="{da2ac9bf-3537-4670-a3ae-d8d75070d1b9}" ma:internalName="Applications" ma:showField="APPLICATION_ID" ma:web="d2b0125b-2e6a-4122-affe-42934978f63b">
      <xsd:complexType>
        <xsd:complexContent>
          <xsd:extension base="dms:MultiChoiceLookup">
            <xsd:sequence>
              <xsd:element name="Value" type="dms:Lookup" maxOccurs="unbounded" minOccurs="0" nillable="true"/>
            </xsd:sequence>
          </xsd:extension>
        </xsd:complexContent>
      </xsd:complexType>
    </xsd:element>
    <xsd:element name="Industry" ma:index="16" nillable="true" ma:displayName="Industry" ma:list="{d4223f80-87ca-4d48-85c1-b11f26073d7b}" ma:internalName="Industry" ma:showField="INDUSTRY_ID" ma:web="d2b0125b-2e6a-4122-affe-42934978f63b">
      <xsd:complexType>
        <xsd:complexContent>
          <xsd:extension base="dms:MultiChoiceLookup">
            <xsd:sequence>
              <xsd:element name="Value" type="dms:Lookup" maxOccurs="unbounded" minOccurs="0" nillable="true"/>
            </xsd:sequence>
          </xsd:extension>
        </xsd:complexContent>
      </xsd:complexType>
    </xsd:element>
    <xsd:element name="Sold_x002d_To" ma:index="17" nillable="true" ma:displayName="Sold-To" ma:internalName="Sold_x002d_To">
      <xsd:simpleType>
        <xsd:restriction base="dms:Text"/>
      </xsd:simpleType>
    </xsd:element>
    <xsd:element name="SalesDistrictTitle" ma:index="20" nillable="true" ma:displayName="SalesDistrictTitle" ma:list="{50370e94-047c-45fb-b566-fc64f91bea86}" ma:internalName="SalesDistrictTitle" ma:readOnly="true" ma:showField="Title" ma:web="d2b0125b-2e6a-4122-affe-42934978f63b">
      <xsd:complexType>
        <xsd:complexContent>
          <xsd:extension base="dms:MultiChoiceLookup">
            <xsd:sequence>
              <xsd:element name="Value" type="dms:Lookup" maxOccurs="unbounded" minOccurs="0" nillable="true"/>
            </xsd:sequence>
          </xsd:extension>
        </xsd:complexContent>
      </xsd:complexType>
    </xsd:element>
    <xsd:element name="ProductStatus" ma:index="21" nillable="true" ma:displayName="ProductStatus" ma:list="{297B7C7A-5D0D-4982-9702-EA99FBB4A83E}" ma:internalName="ProductStatus" ma:readOnly="true" ma:showField="CalculatedStatus" ma:web="d2b0125b-2e6a-4122-affe-42934978f63b">
      <xsd:complexType>
        <xsd:complexContent>
          <xsd:extension base="dms:MultiChoiceLookup">
            <xsd:sequence>
              <xsd:element name="Value" type="dms:Lookup" maxOccurs="unbounded" minOccurs="0" nillable="true"/>
            </xsd:sequence>
          </xsd:extension>
        </xsd:complexContent>
      </xsd:complexType>
    </xsd:element>
    <xsd:element name="SecurityType" ma:index="26" nillable="true" ma:displayName="SecurityType" ma:default="Secured Only" ma:format="Dropdown" ma:internalName="SecurityType">
      <xsd:simpleType>
        <xsd:restriction base="dms:Choice">
          <xsd:enumeration value="Public"/>
          <xsd:enumeration value="Secured Only"/>
        </xsd:restriction>
      </xsd:simpleType>
    </xsd:element>
    <xsd:element name="CategoryTitle" ma:index="27" nillable="true" ma:displayName="CategoryTitle" ma:list="{86fa95bb-c809-49ce-a1fb-f4fb7b1949a0}" ma:internalName="CategoryTitle" ma:readOnly="true" ma:showField="Title" ma:web="d2b0125b-2e6a-4122-affe-42934978f63b">
      <xsd:complexType>
        <xsd:complexContent>
          <xsd:extension base="dms:MultiChoiceLookup">
            <xsd:sequence>
              <xsd:element name="Value" type="dms:Lookup" maxOccurs="unbounded" minOccurs="0" nillable="true"/>
            </xsd:sequence>
          </xsd:extension>
        </xsd:complexContent>
      </xsd:complexType>
    </xsd:element>
    <xsd:element name="CustomerGroup" ma:index="28" nillable="true" ma:displayName="CustomerGroup" ma:list="{1d487369-79c1-471a-aef5-6554842fae80}" ma:internalName="CustomerGroup" ma:showField="CustomerGroupId">
      <xsd:complexType>
        <xsd:complexContent>
          <xsd:extension base="dms:MultiChoiceLookup">
            <xsd:sequence>
              <xsd:element name="Value" type="dms:Lookup" maxOccurs="unbounded" minOccurs="0" nillable="true"/>
            </xsd:sequence>
          </xsd:extension>
        </xsd:complexContent>
      </xsd:complexType>
    </xsd:element>
    <xsd:element name="Customer_x0020_Name" ma:index="29" nillable="true" ma:displayName="Customer Name" ma:list="{a26128da-408a-40e4-8f46-322bff40bfec}" ma:internalName="Customer_x0020_Name" ma:showField="Title">
      <xsd:simpleType>
        <xsd:restriction base="dms:Lookup"/>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2"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ecurityType xmlns="0376508a-3691-412d-a127-f3009102e432">Secured Only</SecurityType>
    <UserRoles xmlns="0376508a-3691-412d-a127-f3009102e432"/>
    <SalesOrg xmlns="0376508a-3691-412d-a127-f3009102e432">
      <Value>9</Value>
    </SalesOrg>
    <Innovation xmlns="0376508a-3691-412d-a127-f3009102e432">
      <Value>1</Value>
    </Innovation>
    <Sold_x002d_To xmlns="0376508a-3691-412d-a127-f3009102e432" xsi:nil="true"/>
    <CustomerGroup xmlns="0376508a-3691-412d-a127-f3009102e432"/>
    <SalesDistrict xmlns="0376508a-3691-412d-a127-f3009102e432">
      <Value>3</Value>
    </SalesDistrict>
    <Customer_x0020_Name xmlns="0376508a-3691-412d-a127-f3009102e432" xsi:nil="true"/>
    <Category xmlns="0376508a-3691-412d-a127-f3009102e432">
      <Value>6</Value>
    </Category>
    <MarketingChannel xmlns="0376508a-3691-412d-a127-f3009102e432">
      <Value>3</Value>
      <Value>10</Value>
      <Value>16</Value>
      <Value>2</Value>
      <Value>1</Value>
      <Value>11</Value>
      <Value>12</Value>
      <Value>8</Value>
      <Value>15</Value>
    </MarketingChannel>
    <SalesChannel xmlns="0376508a-3691-412d-a127-f3009102e432">
      <Value>2</Value>
    </SalesChannel>
    <Brand xmlns="0376508a-3691-412d-a127-f3009102e432">
      <Value>1</Value>
    </Brand>
    <Language xmlns="0376508a-3691-412d-a127-f3009102e432">
      <Value>1</Value>
    </Language>
    <Applications xmlns="0376508a-3691-412d-a127-f3009102e432"/>
    <Country xmlns="0376508a-3691-412d-a127-f3009102e432"/>
    <LiteratureType xmlns="0376508a-3691-412d-a127-f3009102e432">18</LiteratureType>
    <Industry xmlns="0376508a-3691-412d-a127-f3009102e432"/>
    <Product xmlns="0376508a-3691-412d-a127-f3009102e432">
      <Value>811</Value>
    </Product>
    <AssetType xmlns="0376508a-3691-412d-a127-f3009102e432">33</AssetType>
  </documentManagement>
</p:properties>
</file>

<file path=customXml/itemProps1.xml><?xml version="1.0" encoding="utf-8"?>
<ds:datastoreItem xmlns:ds="http://schemas.openxmlformats.org/officeDocument/2006/customXml" ds:itemID="{248EAB80-5808-4192-B53A-0D7736CCD96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376508a-3691-412d-a127-f3009102e43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B1F8922A-F02F-4C7F-B542-68BF33A747FB}">
  <ds:schemaRefs>
    <ds:schemaRef ds:uri="http://schemas.microsoft.com/sharepoint/v3/contenttype/forms"/>
  </ds:schemaRefs>
</ds:datastoreItem>
</file>

<file path=customXml/itemProps3.xml><?xml version="1.0" encoding="utf-8"?>
<ds:datastoreItem xmlns:ds="http://schemas.openxmlformats.org/officeDocument/2006/customXml" ds:itemID="{69FE2994-6D8D-477E-83FE-1C655B3CDAFA}">
  <ds:schemaRefs>
    <ds:schemaRef ds:uri="0376508a-3691-412d-a127-f3009102e432"/>
    <ds:schemaRef ds:uri="http://purl.org/dc/elements/1.1/"/>
    <ds:schemaRef ds:uri="http://schemas.microsoft.com/office/2006/metadata/properties"/>
    <ds:schemaRef ds:uri="http://schemas.openxmlformats.org/package/2006/metadata/core-properties"/>
    <ds:schemaRef ds:uri="http://schemas.microsoft.com/office/2006/documentManagement/types"/>
    <ds:schemaRef ds:uri="http://schemas.microsoft.com/office/infopath/2007/PartnerControls"/>
    <ds:schemaRef ds:uri="http://purl.org/dc/terms/"/>
    <ds:schemaRef ds:uri="http://purl.org/dc/dcmitype/"/>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12093</TotalTime>
  <Words>5853</Words>
  <Application>Microsoft Office PowerPoint</Application>
  <PresentationFormat>On-screen Show (4:3)</PresentationFormat>
  <Paragraphs>940</Paragraphs>
  <Slides>51</Slides>
  <Notes>51</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51</vt:i4>
      </vt:variant>
    </vt:vector>
  </HeadingPairs>
  <TitlesOfParts>
    <vt:vector size="58" baseType="lpstr">
      <vt:lpstr>ＭＳ Ｐゴシック</vt:lpstr>
      <vt:lpstr>Arial</vt:lpstr>
      <vt:lpstr>Calibri</vt:lpstr>
      <vt:lpstr>Times New Roman</vt:lpstr>
      <vt:lpstr>Wingdings</vt:lpstr>
      <vt:lpstr>Office Theme</vt:lpstr>
      <vt:lpstr>Worksheet</vt:lpstr>
      <vt:lpstr>Product Guide (PAS Guide)</vt:lpstr>
      <vt:lpstr>Product Strategy and Value Proposition </vt:lpstr>
      <vt:lpstr>Markets and Applications</vt:lpstr>
      <vt:lpstr>Product Offering – High-Level Overview</vt:lpstr>
      <vt:lpstr>T600/T600e Key Highlights Summary</vt:lpstr>
      <vt:lpstr>T600/T600e Key Highlights Summary Continued</vt:lpstr>
      <vt:lpstr>T600/T600e Complete Standard Features Overview List</vt:lpstr>
      <vt:lpstr>Machine Options</vt:lpstr>
      <vt:lpstr>Scrub Head</vt:lpstr>
      <vt:lpstr>Battery Offering</vt:lpstr>
      <vt:lpstr>T600e and T600 Controls – Specific Differences</vt:lpstr>
      <vt:lpstr>Control Panel Components</vt:lpstr>
      <vt:lpstr>Pro-Panel® LCD Touch Screen – T600 Option Only</vt:lpstr>
      <vt:lpstr>Re-Use of T500/e Squeegee Design</vt:lpstr>
      <vt:lpstr>PowerPoint Presentation</vt:lpstr>
      <vt:lpstr>PowerPoint Presentation</vt:lpstr>
      <vt:lpstr>PowerPoint Presentation</vt:lpstr>
      <vt:lpstr>PowerPoint Presentation</vt:lpstr>
      <vt:lpstr>T600/T600e Differences &amp; Feature Availability by Model</vt:lpstr>
      <vt:lpstr>Product Specs – T600/T600e (1 of 2)</vt:lpstr>
      <vt:lpstr>Product Specs – T600/T600e (2 of 2)</vt:lpstr>
      <vt:lpstr>Smart-Fill™ Automatic Battery Watering – Option T600/T600e</vt:lpstr>
      <vt:lpstr>Severe Environment™ Switch (S.E. Switch) – T600 Only</vt:lpstr>
      <vt:lpstr>Orbital Option – T600 / T600e</vt:lpstr>
      <vt:lpstr>Orbital Option – T600 / T600e</vt:lpstr>
      <vt:lpstr>Orbital Key Selling Points</vt:lpstr>
      <vt:lpstr>Orbital Machines Summary Benefits</vt:lpstr>
      <vt:lpstr>T600 UL 583 Type EE</vt:lpstr>
      <vt:lpstr>T600 EE  Configuration</vt:lpstr>
      <vt:lpstr>IRIS Asset Manager – T600/T600e Option</vt:lpstr>
      <vt:lpstr>Selling Smart-Fill and IRIS Asset Manager Together</vt:lpstr>
      <vt:lpstr>T600/T600e Stone Care, Brushes, Pads, Squeegees</vt:lpstr>
      <vt:lpstr>T600/T600e Sales Tools and Locations</vt:lpstr>
      <vt:lpstr>Addressing Key Customer Needs</vt:lpstr>
      <vt:lpstr>Cost to Clean</vt:lpstr>
      <vt:lpstr>Enhancing Facility Image</vt:lpstr>
      <vt:lpstr>Environmental Health and Safety</vt:lpstr>
      <vt:lpstr>Addressing Customer Needs</vt:lpstr>
      <vt:lpstr>T600 / T600e Summary</vt:lpstr>
      <vt:lpstr>Appendix</vt:lpstr>
      <vt:lpstr>Not All Orbital Machines Are Alike</vt:lpstr>
      <vt:lpstr>Baseboard Cleaning</vt:lpstr>
      <vt:lpstr>Orbital Pad Types – The darker the color, the more aggressive</vt:lpstr>
      <vt:lpstr>Orbital Pad Types – Specialty Pads</vt:lpstr>
      <vt:lpstr>Orbital With Green Turf Pad</vt:lpstr>
      <vt:lpstr>Orbital – Melamine Pad</vt:lpstr>
      <vt:lpstr>Surface Prep Pad – Floor finish removal</vt:lpstr>
      <vt:lpstr>Traditional Floor Stripping Vs. Floor Finish Removal</vt:lpstr>
      <vt:lpstr>Chemical-Free Floor Finish Removal Process</vt:lpstr>
      <vt:lpstr>Tennant Walk-Behind Battery Scrubber Context </vt:lpstr>
      <vt:lpstr>Changes from 5700/5680 to T600/T600e</vt:lpstr>
    </vt:vector>
  </TitlesOfParts>
  <Company>Tennant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T300-T300e PAS Guide-Customer Presentation</dc:title>
  <dc:creator>Commers, Barb</dc:creator>
  <cp:lastModifiedBy>Slattery, Rob</cp:lastModifiedBy>
  <cp:revision>844</cp:revision>
  <cp:lastPrinted>2016-12-09T18:18:00Z</cp:lastPrinted>
  <dcterms:created xsi:type="dcterms:W3CDTF">2012-06-05T14:24:02Z</dcterms:created>
  <dcterms:modified xsi:type="dcterms:W3CDTF">2021-02-23T16:51:51Z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0x01010044891378B513214FBD163B593C0FE3ED</vt:lpwstr>
  </property>
  <property fmtid="{D5CDD505-2E9C-101B-9397-08002B2CF9AE}" pid="3" name="Order">
    <vt:r8>2382400</vt:r8>
  </property>
  <property fmtid="{D5CDD505-2E9C-101B-9397-08002B2CF9AE}" pid="4" name="ArticulateGUID">
    <vt:lpwstr>AEADEFC3-F8C0-4ABE-9016-695B79ED14D8</vt:lpwstr>
  </property>
  <property fmtid="{D5CDD505-2E9C-101B-9397-08002B2CF9AE}" pid="5" name="ArticulatePath">
    <vt:lpwstr>T600-T600e-PAS-Guide Presentation_Final</vt:lpwstr>
  </property>
</Properties>
</file>