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</p:sldMasterIdLst>
  <p:notesMasterIdLst>
    <p:notesMasterId r:id="rId13"/>
  </p:notesMasterIdLst>
  <p:handoutMasterIdLst>
    <p:handoutMasterId r:id="rId14"/>
  </p:handoutMasterIdLst>
  <p:sldIdLst>
    <p:sldId id="510" r:id="rId5"/>
    <p:sldId id="511" r:id="rId6"/>
    <p:sldId id="502" r:id="rId7"/>
    <p:sldId id="503" r:id="rId8"/>
    <p:sldId id="504" r:id="rId9"/>
    <p:sldId id="517" r:id="rId10"/>
    <p:sldId id="516" r:id="rId11"/>
    <p:sldId id="515" r:id="rId12"/>
  </p:sldIdLst>
  <p:sldSz cx="9144000" cy="6858000" type="screen4x3"/>
  <p:notesSz cx="9296400" cy="7010400"/>
  <p:custDataLst>
    <p:tags r:id="rId15"/>
  </p:custDataLst>
  <p:defaultTextStyle>
    <a:defPPr>
      <a:defRPr lang="en-US"/>
    </a:defPPr>
    <a:lvl1pPr marL="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56">
          <p15:clr>
            <a:srgbClr val="A4A3A4"/>
          </p15:clr>
        </p15:guide>
        <p15:guide id="2" pos="2928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  <p15:guide id="5" orient="horz" pos="3511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388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intl, Cristina" initials="Z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F0066"/>
    <a:srgbClr val="009AC7"/>
    <a:srgbClr val="009BC7"/>
    <a:srgbClr val="009BBE"/>
    <a:srgbClr val="73B632"/>
    <a:srgbClr val="0090BE"/>
    <a:srgbClr val="007EA6"/>
    <a:srgbClr val="BB0202"/>
    <a:srgbClr val="6D6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99167" autoAdjust="0"/>
  </p:normalViewPr>
  <p:slideViewPr>
    <p:cSldViewPr snapToGrid="0" snapToObjects="1">
      <p:cViewPr varScale="1">
        <p:scale>
          <a:sx n="91" d="100"/>
          <a:sy n="91" d="100"/>
        </p:scale>
        <p:origin x="10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136"/>
    </p:cViewPr>
  </p:sorterViewPr>
  <p:notesViewPr>
    <p:cSldViewPr snapToGrid="0" snapToObjects="1">
      <p:cViewPr varScale="1">
        <p:scale>
          <a:sx n="112" d="100"/>
          <a:sy n="112" d="100"/>
        </p:scale>
        <p:origin x="2364" y="108"/>
      </p:cViewPr>
      <p:guideLst>
        <p:guide orient="horz" pos="4656"/>
        <p:guide pos="2928"/>
        <p:guide orient="horz" pos="2928"/>
        <p:guide pos="2208"/>
        <p:guide orient="horz" pos="3511"/>
        <p:guide orient="horz" pos="2208"/>
        <p:guide pos="38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044A6BFE-9AF9-7C4F-B302-64CD1F87FBE0}" type="datetime1">
              <a:rPr lang="en-US" smtClean="0"/>
              <a:t>3/1/2018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ABDAE3C6-9575-4B4D-9937-ABA3BDF3F5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98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70A44E0C-DE4A-054B-AA47-B6F6A43B21F6}" type="datetime1">
              <a:rPr lang="en-US" smtClean="0"/>
              <a:t>3/1/2018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7050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4" tIns="46587" rIns="93174" bIns="4658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1489C3B9-B0A0-4414-9F4A-F6C2F087A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95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1215"/>
            <a:ext cx="9144000" cy="5448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5326" y="2130426"/>
            <a:ext cx="522147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5326" y="3423163"/>
            <a:ext cx="5221478" cy="985345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5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411288"/>
            <a:ext cx="3208131" cy="544671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10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3208131" cy="68580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662663" y="1673997"/>
            <a:ext cx="502905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rgbClr val="0090BE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62663" y="2966734"/>
            <a:ext cx="5029058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0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 b="1">
                <a:solidFill>
                  <a:srgbClr val="009BB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buClr>
                <a:srgbClr val="009BC7"/>
              </a:buClr>
              <a:defRPr/>
            </a:lvl1pPr>
            <a:lvl2pPr>
              <a:buClr>
                <a:srgbClr val="009BC7"/>
              </a:buClr>
              <a:defRPr/>
            </a:lvl2pPr>
            <a:lvl3pPr>
              <a:buClr>
                <a:srgbClr val="009BC7"/>
              </a:buClr>
              <a:defRPr/>
            </a:lvl3pPr>
            <a:lvl4pPr>
              <a:buClr>
                <a:srgbClr val="009BC7"/>
              </a:buClr>
              <a:defRPr/>
            </a:lvl4pPr>
            <a:lvl5pPr>
              <a:buClr>
                <a:srgbClr val="009BC7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99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47" b="52"/>
          <a:stretch/>
        </p:blipFill>
        <p:spPr>
          <a:xfrm>
            <a:off x="1" y="-3576"/>
            <a:ext cx="9144000" cy="6861576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3402" y="318468"/>
            <a:ext cx="2509138" cy="781652"/>
          </a:xfrm>
        </p:spPr>
        <p:txBody>
          <a:bodyPr/>
          <a:lstStyle>
            <a:lvl1pPr>
              <a:defRPr sz="2400">
                <a:solidFill>
                  <a:srgbClr val="009BC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509492" y="1588368"/>
            <a:ext cx="1147106" cy="555127"/>
            <a:chOff x="3556813" y="1727987"/>
            <a:chExt cx="1147106" cy="555127"/>
          </a:xfrm>
        </p:grpSpPr>
        <p:sp>
          <p:nvSpPr>
            <p:cNvPr id="29" name="Rectangle 28"/>
            <p:cNvSpPr/>
            <p:nvPr/>
          </p:nvSpPr>
          <p:spPr>
            <a:xfrm>
              <a:off x="3556813" y="1727987"/>
              <a:ext cx="1147106" cy="519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indent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 </a:t>
              </a:r>
              <a: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Situation: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599185" y="2283114"/>
              <a:ext cx="1001898" cy="0"/>
            </a:xfrm>
            <a:prstGeom prst="line">
              <a:avLst/>
            </a:prstGeom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 userDrawn="1"/>
        </p:nvGrpSpPr>
        <p:grpSpPr>
          <a:xfrm>
            <a:off x="3509493" y="2971791"/>
            <a:ext cx="1288333" cy="407600"/>
            <a:chOff x="4657990" y="4112264"/>
            <a:chExt cx="1715988" cy="542901"/>
          </a:xfrm>
        </p:grpSpPr>
        <p:sp>
          <p:nvSpPr>
            <p:cNvPr id="33" name="Rectangle 32"/>
            <p:cNvSpPr/>
            <p:nvPr/>
          </p:nvSpPr>
          <p:spPr>
            <a:xfrm>
              <a:off x="4657990" y="4112264"/>
              <a:ext cx="1715988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 smtClean="0">
                  <a:solidFill>
                    <a:srgbClr val="E97B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Challenge:</a:t>
              </a:r>
              <a:endParaRPr lang="en-US" dirty="0">
                <a:solidFill>
                  <a:srgbClr val="E97B2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4760999" y="4655165"/>
              <a:ext cx="1334472" cy="0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 userDrawn="1"/>
        </p:nvGrpSpPr>
        <p:grpSpPr>
          <a:xfrm>
            <a:off x="3509492" y="4349579"/>
            <a:ext cx="1082974" cy="405804"/>
            <a:chOff x="4657990" y="5832721"/>
            <a:chExt cx="1442461" cy="540509"/>
          </a:xfrm>
        </p:grpSpPr>
        <p:sp>
          <p:nvSpPr>
            <p:cNvPr id="37" name="Rectangle 36"/>
            <p:cNvSpPr/>
            <p:nvPr/>
          </p:nvSpPr>
          <p:spPr>
            <a:xfrm>
              <a:off x="4657990" y="5832721"/>
              <a:ext cx="1442461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Solution: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4760999" y="6373230"/>
              <a:ext cx="1334473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 userDrawn="1"/>
        </p:nvSpPr>
        <p:spPr>
          <a:xfrm>
            <a:off x="3424491" y="15184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 userDrawn="1"/>
        </p:nvSpPr>
        <p:spPr>
          <a:xfrm>
            <a:off x="3424491" y="28950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 userDrawn="1"/>
        </p:nvSpPr>
        <p:spPr>
          <a:xfrm>
            <a:off x="3424491" y="4271639"/>
            <a:ext cx="5274568" cy="1508935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94423" y="1611063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3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94423" y="4374293"/>
            <a:ext cx="3793953" cy="1207438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4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4423" y="2987662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50324" y="1518439"/>
            <a:ext cx="2999232" cy="42653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10981" y="2234960"/>
            <a:ext cx="298271" cy="419874"/>
          </a:xfrm>
          <a:prstGeom prst="rect">
            <a:avLst/>
          </a:prstGeom>
        </p:spPr>
      </p:pic>
      <p:pic>
        <p:nvPicPr>
          <p:cNvPr id="46" name="Picture 45" descr="ICON_question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697" y="3447887"/>
            <a:ext cx="228838" cy="692006"/>
          </a:xfrm>
          <a:prstGeom prst="rect">
            <a:avLst/>
          </a:prstGeom>
        </p:spPr>
      </p:pic>
      <p:pic>
        <p:nvPicPr>
          <p:cNvPr id="47" name="Picture 46" descr="ICON_lightbulb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450" y="4831630"/>
            <a:ext cx="407332" cy="5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69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45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 descr="Quotes Testimoni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29" y="530774"/>
            <a:ext cx="8795942" cy="6327226"/>
          </a:xfrm>
          <a:prstGeom prst="rect">
            <a:avLst/>
          </a:prstGeom>
        </p:spPr>
      </p:pic>
      <p:sp>
        <p:nvSpPr>
          <p:cNvPr id="4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162052" y="977901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9AC7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3439371" y="268243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1632861" y="445336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9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0848"/>
            <a:ext cx="9144000" cy="5408632"/>
          </a:xfrm>
          <a:prstGeom prst="rect">
            <a:avLst/>
          </a:prstGeom>
        </p:spPr>
      </p:pic>
      <p:pic>
        <p:nvPicPr>
          <p:cNvPr id="3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469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19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016872"/>
            <a:ext cx="9144000" cy="1249933"/>
          </a:xfrm>
        </p:spPr>
        <p:txBody>
          <a:bodyPr/>
          <a:lstStyle>
            <a:lvl1pPr marL="0" algn="ctr" defTabSz="45707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9571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 userDrawn="1"/>
        </p:nvSpPr>
        <p:spPr>
          <a:xfrm>
            <a:off x="235438" y="2516193"/>
            <a:ext cx="2802566" cy="3921464"/>
          </a:xfrm>
          <a:prstGeom prst="roundRect">
            <a:avLst>
              <a:gd name="adj" fmla="val 3530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2295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 userDrawn="1"/>
        </p:nvSpPr>
        <p:spPr>
          <a:xfrm>
            <a:off x="3162678" y="2516193"/>
            <a:ext cx="2802566" cy="3918704"/>
          </a:xfrm>
          <a:prstGeom prst="roundRect">
            <a:avLst>
              <a:gd name="adj" fmla="val 4418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357796" y="3472295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3285036" y="3464079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8888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 smtClean="0"/>
              <a:t>TITLE HERE</a:t>
            </a:r>
          </a:p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341612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 smtClean="0"/>
              <a:t>TITLE HERE</a:t>
            </a:r>
          </a:p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6089652" y="2516193"/>
            <a:ext cx="2798763" cy="39187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1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6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42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03231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2pPr marL="693738" indent="-236538">
              <a:buFont typeface="Wingdings" charset="2"/>
              <a:buChar char="§"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438150"/>
            <a:ext cx="6332335" cy="1138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</a:lstStyle>
          <a:p>
            <a:pPr lvl="0" algn="ctr">
              <a:lnSpc>
                <a:spcPct val="70000"/>
              </a:lnSpc>
            </a:pPr>
            <a:r>
              <a:rPr lang="en-US" sz="5400" b="1" smtClean="0">
                <a:solidFill>
                  <a:schemeClr val="tx1"/>
                </a:solidFill>
              </a:rPr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148" y="1"/>
            <a:ext cx="1003852" cy="10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7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5" y="195808"/>
            <a:ext cx="7409793" cy="781652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/>
          <a:p>
            <a:r>
              <a:rPr lang="en-US" dirty="0" smtClean="0"/>
              <a:t>Click to edit Master title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01" tIns="45700" rIns="91401" bIns="4570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6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3" r:id="rId2"/>
    <p:sldLayoutId id="2147483693" r:id="rId3"/>
    <p:sldLayoutId id="2147483696" r:id="rId4"/>
    <p:sldLayoutId id="2147483697" r:id="rId5"/>
    <p:sldLayoutId id="2147483702" r:id="rId6"/>
    <p:sldLayoutId id="2147483698" r:id="rId7"/>
    <p:sldLayoutId id="2147483699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l" defTabSz="914009" rtl="0" eaLnBrk="1" latinLnBrk="0" hangingPunct="1">
        <a:spcBef>
          <a:spcPct val="0"/>
        </a:spcBef>
        <a:buNone/>
        <a:defRPr sz="4800" b="1" kern="1200">
          <a:solidFill>
            <a:srgbClr val="0090BE"/>
          </a:solidFill>
          <a:latin typeface="Calibri"/>
          <a:ea typeface="+mj-ea"/>
          <a:cs typeface="Calibri"/>
        </a:defRPr>
      </a:lvl1pPr>
    </p:titleStyle>
    <p:bodyStyle>
      <a:lvl1pPr marL="284042" indent="-284042" algn="l" defTabSz="914009" rtl="0" eaLnBrk="1" latinLnBrk="0" hangingPunct="1">
        <a:spcBef>
          <a:spcPct val="20000"/>
        </a:spcBef>
        <a:buClr>
          <a:schemeClr val="accent2"/>
        </a:buClr>
        <a:buFont typeface="Lucida Grande"/>
        <a:buChar char="✓"/>
        <a:defRPr sz="2000" kern="1200">
          <a:solidFill>
            <a:schemeClr val="accent1"/>
          </a:solidFill>
          <a:latin typeface="Calibri"/>
          <a:ea typeface="+mn-ea"/>
          <a:cs typeface="Calibri"/>
        </a:defRPr>
      </a:lvl1pPr>
      <a:lvl2pPr marL="693441" indent="-236437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Calibri"/>
          <a:ea typeface="+mn-ea"/>
          <a:cs typeface="Calibri"/>
        </a:defRPr>
      </a:lvl2pPr>
      <a:lvl3pPr marL="1086973" indent="-172964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Calibri"/>
          <a:ea typeface="+mn-ea"/>
          <a:cs typeface="Calibri"/>
        </a:defRPr>
      </a:lvl3pPr>
      <a:lvl4pPr marL="1599513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4pPr>
      <a:lvl5pPr marL="2056519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5pPr>
      <a:lvl6pPr marL="2513525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2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33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3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5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9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7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2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26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31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34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2" t="2087" r="13625"/>
          <a:stretch/>
        </p:blipFill>
        <p:spPr>
          <a:xfrm>
            <a:off x="3379694" y="3953435"/>
            <a:ext cx="2537012" cy="25235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0" t="3400" r="16521"/>
          <a:stretch/>
        </p:blipFill>
        <p:spPr>
          <a:xfrm>
            <a:off x="5916706" y="3935506"/>
            <a:ext cx="2725270" cy="26098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4" t="5725" r="16865"/>
          <a:stretch/>
        </p:blipFill>
        <p:spPr>
          <a:xfrm>
            <a:off x="654424" y="3935506"/>
            <a:ext cx="2707341" cy="25414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53618" y="2546552"/>
            <a:ext cx="4190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PRESENTER NAME   MONTH.DATE.YEAR</a:t>
            </a:r>
            <a:endParaRPr lang="en-US" sz="2800" b="1" dirty="0" smtClean="0">
              <a:solidFill>
                <a:srgbClr val="009AC7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42944" y="1099839"/>
            <a:ext cx="5401056" cy="107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78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T600 </a:t>
            </a:r>
            <a:r>
              <a:rPr lang="en-US" altLang="en-US" sz="20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WALK-BEHIND SCRUBBER</a:t>
            </a:r>
            <a:endParaRPr lang="en-US" altLang="en-US" sz="2000" b="1" dirty="0">
              <a:solidFill>
                <a:srgbClr val="009AC7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82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96" y="5072387"/>
            <a:ext cx="735363" cy="73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361" y="1556230"/>
            <a:ext cx="7681748" cy="501637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Reduce 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costs to clean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Maximize investment with a wide range of cleaning options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Save time and money on battery maintenance and help increase battery performance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Maintain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health and safety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Virtually eliminate the need for caustic floor finish removal chemicals with orbital scrub head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Reduce risk of slips and falls with improved water pick-up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Enhance</a:t>
            </a:r>
            <a:r>
              <a:rPr lang="en-US" altLang="en-US" sz="1800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f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acility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i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mage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Reduce noise levels to as low as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62.2 </a:t>
            </a:r>
            <a:r>
              <a:rPr lang="en-US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dBA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with optional Quiet-Mode™ low </a:t>
            </a:r>
            <a:r>
              <a:rPr lang="en-US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dBA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setting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Easily standardize cleaning operations with customizable Zone Settings™ with labels on the Pro-Panel® LCD touch screen                                 </a:t>
            </a:r>
          </a:p>
          <a:p>
            <a:pPr marL="47504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Minimize </a:t>
            </a:r>
            <a:r>
              <a:rPr lang="en-US" altLang="en-US" sz="1800" dirty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e</a:t>
            </a:r>
            <a:r>
              <a:rPr lang="en-US" altLang="en-US" sz="18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nvironmental </a:t>
            </a:r>
            <a:r>
              <a:rPr lang="en-US" altLang="en-US" sz="1800" dirty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i</a:t>
            </a:r>
            <a:r>
              <a:rPr lang="en-US" altLang="en-US" sz="18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mpact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Reduce environmental impact with detergent-free cleaning technologies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Reduce the amount of water required to clean</a:t>
            </a:r>
            <a:endParaRPr lang="en-US" altLang="en-US" sz="1800" dirty="0" smtClean="0">
              <a:solidFill>
                <a:srgbClr val="595959"/>
              </a:solidFill>
              <a:latin typeface="+mn-lt"/>
              <a:cs typeface="Arial" panose="020B0604020202020204" pitchFamily="34" charset="0"/>
            </a:endParaRPr>
          </a:p>
          <a:p>
            <a:pPr marL="512762" lvl="3" indent="0">
              <a:spcBef>
                <a:spcPct val="0"/>
              </a:spcBef>
              <a:spcAft>
                <a:spcPts val="600"/>
              </a:spcAft>
              <a:buClr>
                <a:srgbClr val="009AC7"/>
              </a:buClr>
              <a:buSzPct val="150000"/>
              <a:buNone/>
              <a:defRPr/>
            </a:pPr>
            <a:endParaRPr lang="en-US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41208" y="148194"/>
            <a:ext cx="6524373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dollar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6" y="1390515"/>
            <a:ext cx="887866" cy="887866"/>
          </a:xfrm>
          <a:prstGeom prst="rect">
            <a:avLst/>
          </a:prstGeom>
        </p:spPr>
      </p:pic>
      <p:pic>
        <p:nvPicPr>
          <p:cNvPr id="23" name="Picture 22" descr="facilit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17" y="3610917"/>
            <a:ext cx="888100" cy="888100"/>
          </a:xfrm>
          <a:prstGeom prst="rect">
            <a:avLst/>
          </a:prstGeom>
        </p:spPr>
      </p:pic>
      <p:pic>
        <p:nvPicPr>
          <p:cNvPr id="24" name="Picture 23" descr="health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5" y="2478955"/>
            <a:ext cx="887867" cy="887867"/>
          </a:xfrm>
          <a:prstGeom prst="rect">
            <a:avLst/>
          </a:prstGeom>
        </p:spPr>
      </p:pic>
      <p:sp>
        <p:nvSpPr>
          <p:cNvPr id="3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T600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ADVANTAGES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858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64853" y="2507185"/>
            <a:ext cx="5202559" cy="5202559"/>
          </a:xfrm>
          <a:prstGeom prst="ellipse">
            <a:avLst/>
          </a:prstGeom>
          <a:noFill/>
          <a:ln w="28575">
            <a:solidFill>
              <a:srgbClr val="009AC7">
                <a:alpha val="61176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412751" y="1643727"/>
            <a:ext cx="5464174" cy="29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693738" indent="-2365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087438" indent="-1730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Retail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Healthcare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Education 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Hospitality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BSC/Office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Logistics/Manufacturing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T600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MARKETS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658" y="3241235"/>
            <a:ext cx="672379" cy="6723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508" y="2145550"/>
            <a:ext cx="723270" cy="7232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303" y="5134455"/>
            <a:ext cx="746452" cy="7464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70" y="2507185"/>
            <a:ext cx="760472" cy="7604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10" y="4099391"/>
            <a:ext cx="723543" cy="7235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7" r="19996"/>
          <a:stretch/>
        </p:blipFill>
        <p:spPr>
          <a:xfrm>
            <a:off x="4870300" y="3509980"/>
            <a:ext cx="2958316" cy="334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209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 txBox="1">
            <a:spLocks/>
          </p:cNvSpPr>
          <p:nvPr/>
        </p:nvSpPr>
        <p:spPr bwMode="auto">
          <a:xfrm>
            <a:off x="339726" y="1507095"/>
            <a:ext cx="7934698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Reduce Cost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to C</a:t>
            </a: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lean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Maximize battery productivity with the exclusive patent-pending Smart-Fill™ technology, an optional on-board automatic battery watering system.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Save money and significantly reduce labor costs with optional ec-H2O NanoClean® technology that eliminates chemical purchasing, storing, handling and mixing.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Clean virtually any hard surface condition and maximize your return on investment with a wide range of cleaning heads, including a 28 in/ 700mm orbital option.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Take advantage of large-capacity solution and recovery tanks to clean effectively with fewer dump-fill cycles.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Help reduce costly breakdowns and simplify training and preventative daily maintenance with yellow touch points on common maintenance areas</a:t>
            </a:r>
            <a:r>
              <a:rPr lang="en-US" sz="1300" dirty="0" smtClean="0">
                <a:solidFill>
                  <a:srgbClr val="595959"/>
                </a:solidFill>
              </a:rPr>
              <a:t>.</a:t>
            </a:r>
            <a:endParaRPr lang="en-US" altLang="en-US" sz="1600" b="1" dirty="0">
              <a:solidFill>
                <a:srgbClr val="595959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Maintain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H</a:t>
            </a: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ealth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&amp; S</a:t>
            </a: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afety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Enhance operator comfort and control with ergonomic design and easy-to-use machine controls including a variable speed bail.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Reduce handling of daily cleaning chemicals with optional ec-H2O NanoClean</a:t>
            </a:r>
            <a:r>
              <a:rPr lang="en-US" sz="1300" baseline="30000" dirty="0">
                <a:solidFill>
                  <a:srgbClr val="595959"/>
                </a:solidFill>
              </a:rPr>
              <a:t>®</a:t>
            </a:r>
            <a:r>
              <a:rPr lang="en-US" sz="1300" dirty="0">
                <a:solidFill>
                  <a:srgbClr val="595959"/>
                </a:solidFill>
              </a:rPr>
              <a:t> technology</a:t>
            </a:r>
            <a:r>
              <a:rPr lang="en-US" sz="1300" dirty="0" smtClean="0">
                <a:solidFill>
                  <a:srgbClr val="595959"/>
                </a:solidFill>
              </a:rPr>
              <a:t>.</a:t>
            </a:r>
            <a:endParaRPr lang="en-US" sz="1300" dirty="0">
              <a:solidFill>
                <a:srgbClr val="59595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Make battery maintenance safer with Smart-Fill™ automatic battery watering system that removes the task of checking, opening, and filling flooded batteries.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Minimize the risk of slip-and-fall accidents with the optimized water recovery system.</a:t>
            </a: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>
              <a:solidFill>
                <a:srgbClr val="009AC7"/>
              </a:solidFill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211888" y="1442928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FEATURES FOCUSED ON </a:t>
              </a:r>
              <a:r>
                <a:rPr lang="en-US" sz="1100" b="1" dirty="0">
                  <a:solidFill>
                    <a:srgbClr val="0090BE"/>
                  </a:solidFill>
                  <a:cs typeface="Arial" panose="020B0604020202020204" pitchFamily="34" charset="0"/>
                </a:rPr>
                <a:t>REDUCING COST &amp; MAINTAINING HEALTH &amp; SAFETY</a:t>
              </a:r>
            </a:p>
          </p:txBody>
        </p:sp>
        <p:pic>
          <p:nvPicPr>
            <p:cNvPr id="8197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200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</a:t>
            </a:r>
            <a:r>
              <a:rPr lang="en-US" altLang="en-US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SWEEPR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</a:t>
            </a:r>
            <a:r>
              <a:rPr lang="en-US" altLang="en-US" sz="5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RESULS</a:t>
            </a:r>
            <a:endParaRPr lang="en-US" altLang="en-US" sz="5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T600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DIFFERENTIATORS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339725" y="1454377"/>
            <a:ext cx="791677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Enhance </a:t>
            </a: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F</a:t>
            </a: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acility </a:t>
            </a: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I</a:t>
            </a: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mage</a:t>
            </a:r>
            <a:endParaRPr lang="en-US" altLang="en-US" sz="1600" b="1" dirty="0">
              <a:solidFill>
                <a:srgbClr val="009BC7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Achieve a consistent clean with optimal water recovery that minimizes streaks and maximizes soil removal.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Improve water pick-up and virtually eliminate water drips after cleaning with redesigned squeegee and integrated p-trap.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Take the guesswork out of cleaning and ensure consistent performance with operator lock-out, on-demand tutorial videos and Zone Settings™ with customizable labels using Pro-Panel® LCD touch screen technology.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Clean tougher soils like heavy oils by dispensing detergent on demand with ec-H2O NanoClean® equipped with the optional Severe Environment™ switch. </a:t>
            </a:r>
            <a:endParaRPr lang="en-US" altLang="en-US" sz="1300" dirty="0" smtClean="0">
              <a:solidFill>
                <a:srgbClr val="595959"/>
              </a:solidFill>
            </a:endParaRPr>
          </a:p>
          <a:p>
            <a:pPr lvl="0">
              <a:buNone/>
            </a:pP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  <a:p>
            <a:pPr lvl="0">
              <a:buNone/>
            </a:pP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Easy Operation &amp; Maintenance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Reduce training and simplify operation with intuitive controls and optional Pro-Panel® LCD touch screen technology. </a:t>
            </a:r>
            <a:endParaRPr lang="en-US" sz="1300" dirty="0" smtClean="0">
              <a:solidFill>
                <a:srgbClr val="59595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rgbClr val="595959"/>
                </a:solidFill>
              </a:rPr>
              <a:t>Increase </a:t>
            </a:r>
            <a:r>
              <a:rPr lang="en-US" sz="1300" dirty="0">
                <a:solidFill>
                  <a:srgbClr val="595959"/>
                </a:solidFill>
              </a:rPr>
              <a:t>ease of filling the scrubber with </a:t>
            </a:r>
            <a:r>
              <a:rPr lang="en-US" sz="1300" dirty="0" smtClean="0">
                <a:solidFill>
                  <a:srgbClr val="595959"/>
                </a:solidFill>
              </a:rPr>
              <a:t>standard auto-fill</a:t>
            </a:r>
            <a:r>
              <a:rPr lang="en-US" sz="1300" dirty="0">
                <a:solidFill>
                  <a:srgbClr val="595959"/>
                </a:solidFill>
              </a:rPr>
              <a:t>.  </a:t>
            </a:r>
            <a:endParaRPr lang="en-US" sz="1300" dirty="0" smtClean="0">
              <a:solidFill>
                <a:srgbClr val="59595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rgbClr val="595959"/>
                </a:solidFill>
              </a:rPr>
              <a:t>Simplify </a:t>
            </a:r>
            <a:r>
              <a:rPr lang="en-US" sz="1300" dirty="0">
                <a:solidFill>
                  <a:srgbClr val="595959"/>
                </a:solidFill>
              </a:rPr>
              <a:t>preventative maintenance with easy-to-identify yellow maintenance touch points.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Easily clean out the recovery tank with the optional on-board spray nozzle and </a:t>
            </a:r>
            <a:r>
              <a:rPr lang="en-US" sz="1300" dirty="0" smtClean="0">
                <a:solidFill>
                  <a:srgbClr val="595959"/>
                </a:solidFill>
              </a:rPr>
              <a:t>hose.</a:t>
            </a:r>
            <a:endParaRPr lang="en-US" sz="1300" dirty="0">
              <a:solidFill>
                <a:srgbClr val="59595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Quickly identify when brushes need replacement with the built-in yellow brush wear indicator.</a:t>
            </a:r>
          </a:p>
          <a:p>
            <a:endParaRPr lang="en-US" sz="1600" dirty="0"/>
          </a:p>
          <a:p>
            <a:pPr lvl="0">
              <a:buNone/>
            </a:pPr>
            <a:endParaRPr lang="en-US" sz="1600" b="1" dirty="0">
              <a:solidFill>
                <a:srgbClr val="009BC7"/>
              </a:solidFill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159660" y="1281250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FEATURES 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FOCUSED ON </a:t>
              </a:r>
              <a:r>
                <a:rPr lang="en-US" sz="1100" b="1" dirty="0" smtClean="0">
                  <a:solidFill>
                    <a:srgbClr val="009AC7"/>
                  </a:solidFill>
                  <a:cs typeface="Arial" panose="020B0604020202020204" pitchFamily="34" charset="0"/>
                </a:rPr>
                <a:t>ENHANCING </a:t>
              </a:r>
              <a:r>
                <a:rPr lang="en-US" sz="1100" b="1" dirty="0">
                  <a:solidFill>
                    <a:srgbClr val="009AC7"/>
                  </a:solidFill>
                  <a:cs typeface="Arial" panose="020B0604020202020204" pitchFamily="34" charset="0"/>
                </a:rPr>
                <a:t>IMAGE </a:t>
              </a:r>
              <a:r>
                <a:rPr lang="en-US" sz="1100" b="1" dirty="0" smtClean="0">
                  <a:solidFill>
                    <a:srgbClr val="009AC7"/>
                  </a:solidFill>
                  <a:cs typeface="Arial" panose="020B0604020202020204" pitchFamily="34" charset="0"/>
                </a:rPr>
                <a:t>AND </a:t>
              </a:r>
              <a:r>
                <a:rPr lang="en-US" sz="1100" b="1" dirty="0">
                  <a:solidFill>
                    <a:srgbClr val="009AC7"/>
                  </a:solidFill>
                  <a:cs typeface="Arial" panose="020B0604020202020204" pitchFamily="34" charset="0"/>
                </a:rPr>
                <a:t>EASY OPERATION &amp; MAINTENANCE</a:t>
              </a:r>
            </a:p>
          </p:txBody>
        </p:sp>
        <p:pic>
          <p:nvPicPr>
            <p:cNvPr id="9221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24" name="Title 2"/>
          <p:cNvSpPr txBox="1">
            <a:spLocks/>
          </p:cNvSpPr>
          <p:nvPr/>
        </p:nvSpPr>
        <p:spPr bwMode="auto">
          <a:xfrm>
            <a:off x="-189185" y="258620"/>
            <a:ext cx="8072437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6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500" dirty="0">
                <a:solidFill>
                  <a:schemeClr val="bg1"/>
                </a:solidFill>
                <a:latin typeface="Arial" panose="020B0604020202020204" pitchFamily="34" charset="0"/>
              </a:rPr>
              <a:t>SENTINEL RIDER </a:t>
            </a:r>
            <a:r>
              <a:rPr lang="en-US" altLang="en-US" sz="3500" dirty="0" smtClean="0">
                <a:solidFill>
                  <a:schemeClr val="bg1"/>
                </a:solidFill>
                <a:latin typeface="Arial" panose="020B0604020202020204" pitchFamily="34" charset="0"/>
              </a:rPr>
              <a:t>WEEPER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</a:rPr>
              <a:t>BUILT TO </a:t>
            </a:r>
            <a:r>
              <a:rPr lang="en-US" altLang="en-US" sz="4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YO NEEDS</a:t>
            </a:r>
            <a:endParaRPr lang="en-US" altLang="en-US" sz="4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SWEEPER</a:t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RESULTS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693608" y="15240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T600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DIFFERENTIATORS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083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339726" y="1454377"/>
            <a:ext cx="567559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Minimize Environmental Impact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Reduce water consumption and the use of daily floor cleaning chemicals with optional detergent-free ec-H2O</a:t>
            </a:r>
            <a:r>
              <a:rPr lang="en-US" sz="1300" baseline="30000" dirty="0">
                <a:solidFill>
                  <a:srgbClr val="595959"/>
                </a:solidFill>
              </a:rPr>
              <a:t>®</a:t>
            </a:r>
            <a:r>
              <a:rPr lang="en-US" sz="1300" dirty="0">
                <a:solidFill>
                  <a:srgbClr val="595959"/>
                </a:solidFill>
              </a:rPr>
              <a:t> NanoClean technology.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Minimize noise levels to as low as </a:t>
            </a:r>
            <a:r>
              <a:rPr lang="en-US" sz="1300" dirty="0" smtClean="0">
                <a:solidFill>
                  <a:srgbClr val="595959"/>
                </a:solidFill>
              </a:rPr>
              <a:t>62.2 </a:t>
            </a:r>
            <a:r>
              <a:rPr lang="en-US" sz="1300" dirty="0" err="1">
                <a:solidFill>
                  <a:srgbClr val="595959"/>
                </a:solidFill>
              </a:rPr>
              <a:t>dBA</a:t>
            </a:r>
            <a:r>
              <a:rPr lang="en-US" sz="1300" dirty="0">
                <a:solidFill>
                  <a:srgbClr val="595959"/>
                </a:solidFill>
              </a:rPr>
              <a:t> and allow for easy daytime cleaning without disruption with the Quiet-Mode™ setting. </a:t>
            </a:r>
            <a:endParaRPr lang="en-US" sz="1300" dirty="0" smtClean="0">
              <a:solidFill>
                <a:srgbClr val="59595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rgbClr val="595959"/>
                </a:solidFill>
              </a:rPr>
              <a:t>Virtually </a:t>
            </a:r>
            <a:r>
              <a:rPr lang="en-US" sz="1300" dirty="0">
                <a:solidFill>
                  <a:srgbClr val="595959"/>
                </a:solidFill>
              </a:rPr>
              <a:t>eliminate the need for caustic floor stripping chemicals with the use of the orbital scrub head which allows for chemical-free floor finish removal</a:t>
            </a:r>
            <a:r>
              <a:rPr lang="en-US" sz="1300" dirty="0" smtClean="0">
                <a:solidFill>
                  <a:srgbClr val="595959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595959"/>
                </a:solidFill>
              </a:rPr>
              <a:t>Ensure and validate compliance with sustainability initiatives and help realize projected chemical, packaging and water savings through </a:t>
            </a:r>
            <a:r>
              <a:rPr lang="en-US" sz="1300" dirty="0" smtClean="0">
                <a:solidFill>
                  <a:srgbClr val="595959"/>
                </a:solidFill>
              </a:rPr>
              <a:t>optional IRIS</a:t>
            </a:r>
            <a:r>
              <a:rPr lang="en-US" sz="1300" dirty="0">
                <a:solidFill>
                  <a:srgbClr val="595959"/>
                </a:solidFill>
              </a:rPr>
              <a:t>® Asset </a:t>
            </a:r>
            <a:r>
              <a:rPr lang="en-US" sz="1300" dirty="0" smtClean="0">
                <a:solidFill>
                  <a:srgbClr val="595959"/>
                </a:solidFill>
              </a:rPr>
              <a:t>Manager’s ec-H2O </a:t>
            </a:r>
            <a:r>
              <a:rPr lang="en-US" sz="1300" dirty="0">
                <a:solidFill>
                  <a:srgbClr val="595959"/>
                </a:solidFill>
              </a:rPr>
              <a:t>NanoClean® usage reporting.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300" dirty="0"/>
          </a:p>
          <a:p>
            <a:pPr>
              <a:buNone/>
            </a:pPr>
            <a:endParaRPr lang="en-US" sz="1600" dirty="0"/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159660" y="1281250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FEATURES 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FOCUSED ON </a:t>
              </a:r>
              <a:r>
                <a:rPr lang="en-US" sz="1100" b="1" dirty="0" smtClean="0">
                  <a:solidFill>
                    <a:srgbClr val="009AC7"/>
                  </a:solidFill>
                  <a:cs typeface="Arial" panose="020B0604020202020204" pitchFamily="34" charset="0"/>
                </a:rPr>
                <a:t>MINIMIZING ENVIRONMENTAL IMPACT</a:t>
              </a:r>
              <a:endParaRPr lang="en-US" sz="1100" b="1" dirty="0">
                <a:solidFill>
                  <a:srgbClr val="009AC7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9221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24" name="Title 2"/>
          <p:cNvSpPr txBox="1">
            <a:spLocks/>
          </p:cNvSpPr>
          <p:nvPr/>
        </p:nvSpPr>
        <p:spPr bwMode="auto">
          <a:xfrm>
            <a:off x="-189185" y="258620"/>
            <a:ext cx="8072437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6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500" dirty="0">
                <a:solidFill>
                  <a:schemeClr val="bg1"/>
                </a:solidFill>
                <a:latin typeface="Arial" panose="020B0604020202020204" pitchFamily="34" charset="0"/>
              </a:rPr>
              <a:t>SENTINEL RIDER </a:t>
            </a:r>
            <a:r>
              <a:rPr lang="en-US" altLang="en-US" sz="3500" dirty="0" smtClean="0">
                <a:solidFill>
                  <a:schemeClr val="bg1"/>
                </a:solidFill>
                <a:latin typeface="Arial" panose="020B0604020202020204" pitchFamily="34" charset="0"/>
              </a:rPr>
              <a:t>WEEPER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</a:rPr>
              <a:t>BUILT TO </a:t>
            </a:r>
            <a:r>
              <a:rPr lang="en-US" altLang="en-US" sz="4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YO NEEDS</a:t>
            </a:r>
            <a:endParaRPr lang="en-US" altLang="en-US" sz="4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SWEEPER</a:t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RESULTS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693608" y="15240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T600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DIFFERENTIATORS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691" y="3950634"/>
            <a:ext cx="3947887" cy="263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4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500"/>
              </a:spcBef>
              <a:buClr>
                <a:schemeClr val="accent1"/>
              </a:buClr>
              <a:buNone/>
              <a:defRPr/>
            </a:pPr>
            <a:r>
              <a:rPr lang="en-US" altLang="en-US" sz="1800" b="1" dirty="0" smtClean="0">
                <a:solidFill>
                  <a:srgbClr val="009BBE"/>
                </a:solidFill>
              </a:rPr>
              <a:t>Productivity and ease of operation:</a:t>
            </a:r>
            <a:endParaRPr lang="en-US" altLang="en-US" sz="1800" dirty="0" smtClean="0">
              <a:solidFill>
                <a:srgbClr val="009BBE"/>
              </a:solidFill>
              <a:ea typeface="Arial Unicode MS" panose="020B0604020202020204" pitchFamily="34" charset="-128"/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Smart-Fill™ automatic battery watering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Pro-Panel® LCD touch screen technology with customizable Zone Settings™ with labels</a:t>
            </a:r>
            <a:endParaRPr lang="en-US" altLang="en-US" sz="1600" dirty="0">
              <a:solidFill>
                <a:srgbClr val="595959"/>
              </a:solidFill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On-board spray nozzle and hose for tank rinse-out</a:t>
            </a:r>
          </a:p>
          <a:p>
            <a:pPr marL="457004" lvl="1" indent="0">
              <a:spcBef>
                <a:spcPts val="0"/>
              </a:spcBef>
              <a:buClr>
                <a:srgbClr val="009AC7"/>
              </a:buClr>
              <a:buNone/>
              <a:defRPr/>
            </a:pPr>
            <a:endParaRPr lang="en-US" altLang="en-US" sz="1600" dirty="0" smtClean="0">
              <a:solidFill>
                <a:srgbClr val="595959"/>
              </a:solidFill>
            </a:endParaRPr>
          </a:p>
          <a:p>
            <a:pPr marL="0" indent="0">
              <a:spcBef>
                <a:spcPts val="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Solution </a:t>
            </a:r>
            <a:r>
              <a:rPr lang="en-US" sz="1800" b="1" dirty="0">
                <a:solidFill>
                  <a:srgbClr val="009AC7"/>
                </a:solidFill>
              </a:rPr>
              <a:t>t</a:t>
            </a:r>
            <a:r>
              <a:rPr lang="en-US" sz="1800" b="1" dirty="0" smtClean="0">
                <a:solidFill>
                  <a:srgbClr val="009AC7"/>
                </a:solidFill>
              </a:rPr>
              <a:t>echnologies:</a:t>
            </a:r>
            <a:r>
              <a:rPr lang="en-US" altLang="en-US" sz="1800" dirty="0" smtClean="0">
                <a:solidFill>
                  <a:srgbClr val="009AC7"/>
                </a:solidFill>
              </a:rPr>
              <a:t> 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ec-H2O</a:t>
            </a:r>
            <a:r>
              <a:rPr lang="en-US" altLang="en-US" sz="1600" dirty="0">
                <a:solidFill>
                  <a:srgbClr val="595959"/>
                </a:solidFill>
              </a:rPr>
              <a:t> </a:t>
            </a:r>
            <a:r>
              <a:rPr lang="en-US" altLang="en-US" sz="1600" dirty="0" smtClean="0">
                <a:solidFill>
                  <a:srgbClr val="595959"/>
                </a:solidFill>
              </a:rPr>
              <a:t>NanoClean® technology with Severe Environment™ Switch 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Operator &amp; machine protection: </a:t>
            </a:r>
            <a:endParaRPr lang="en-US" altLang="en-US" sz="1800" dirty="0" smtClean="0">
              <a:solidFill>
                <a:srgbClr val="009AC7"/>
              </a:solidFill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Chemical-free floor finish removal with orbital cleaning head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Gray, oil resistant polyurethane recovery tank drain hose with </a:t>
            </a:r>
            <a:br>
              <a:rPr lang="en-US" altLang="en-US" sz="1600" dirty="0" smtClean="0">
                <a:solidFill>
                  <a:srgbClr val="595959"/>
                </a:solidFill>
              </a:rPr>
            </a:br>
            <a:r>
              <a:rPr lang="en-US" altLang="en-US" sz="1600" dirty="0" smtClean="0">
                <a:solidFill>
                  <a:srgbClr val="595959"/>
                </a:solidFill>
              </a:rPr>
              <a:t>flow control valve</a:t>
            </a:r>
          </a:p>
          <a:p>
            <a:pPr marL="0" indent="0">
              <a:spcBef>
                <a:spcPts val="900"/>
              </a:spcBef>
              <a:buClr>
                <a:srgbClr val="505050"/>
              </a:buClr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</a:rPr>
              <a:t>Asset </a:t>
            </a:r>
            <a:r>
              <a:rPr lang="en-US" altLang="en-US" sz="1800" b="1" dirty="0">
                <a:solidFill>
                  <a:srgbClr val="009AC7"/>
                </a:solidFill>
              </a:rPr>
              <a:t>m</a:t>
            </a:r>
            <a:r>
              <a:rPr lang="en-US" altLang="en-US" sz="1800" b="1" dirty="0" smtClean="0">
                <a:solidFill>
                  <a:srgbClr val="009AC7"/>
                </a:solidFill>
              </a:rPr>
              <a:t>anagement: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IRIS® Asset Manager</a:t>
            </a:r>
            <a:endParaRPr lang="en-US" altLang="en-US" sz="1600" b="1" dirty="0" smtClean="0">
              <a:solidFill>
                <a:srgbClr val="595959"/>
              </a:solidFill>
            </a:endParaRPr>
          </a:p>
          <a:p>
            <a:pPr eaLnBrk="1" hangingPunct="1">
              <a:spcBef>
                <a:spcPts val="500"/>
              </a:spcBef>
              <a:spcAft>
                <a:spcPts val="200"/>
              </a:spcAft>
              <a:defRPr/>
            </a:pPr>
            <a:endParaRPr lang="en-US" altLang="en-US" sz="800" dirty="0" smtClean="0"/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T600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OPTIONAL FEATURES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0" r="28039"/>
          <a:stretch/>
        </p:blipFill>
        <p:spPr>
          <a:xfrm>
            <a:off x="6828452" y="3765774"/>
            <a:ext cx="2246411" cy="309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3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4" r="20588"/>
          <a:stretch/>
        </p:blipFill>
        <p:spPr>
          <a:xfrm>
            <a:off x="2499558" y="1732006"/>
            <a:ext cx="4016188" cy="4529034"/>
          </a:xfrm>
          <a:prstGeom prst="rect">
            <a:avLst/>
          </a:prstGeom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THANK YOU</a:t>
            </a:r>
            <a:r>
              <a:rPr lang="en-US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009AC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628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1_Custom Design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AC7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NNANT_PRODUCT_PPT_TEMPLATE.potx" id="{DF27CD9E-ACC5-4F2E-86DE-CE6C5A51B711}" vid="{BC4BE30B-5F67-41E7-B5A3-12F82A581A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1E996F43096F4EB162F021373EA907" ma:contentTypeVersion="3" ma:contentTypeDescription="Create a new document." ma:contentTypeScope="" ma:versionID="3e38f9674cf29a1e8612f8f3a3e30209">
  <xsd:schema xmlns:xsd="http://www.w3.org/2001/XMLSchema" xmlns:xs="http://www.w3.org/2001/XMLSchema" xmlns:p="http://schemas.microsoft.com/office/2006/metadata/properties" xmlns:ns2="a34b554d-fde0-4200-94a1-08f230035bbc" targetNamespace="http://schemas.microsoft.com/office/2006/metadata/properties" ma:root="true" ma:fieldsID="1315e25d1be9ff19d4c8fb2a45a4fd8f" ns2:_="">
    <xsd:import namespace="a34b554d-fde0-4200-94a1-08f230035bbc"/>
    <xsd:element name="properties">
      <xsd:complexType>
        <xsd:sequence>
          <xsd:element name="documentManagement">
            <xsd:complexType>
              <xsd:all>
                <xsd:element ref="ns2:File_x0020_Type0" minOccurs="0"/>
                <xsd:element ref="ns2:Brand" minOccurs="0"/>
                <xsd:element ref="ns2:Langu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b554d-fde0-4200-94a1-08f230035bbc" elementFormDefault="qualified">
    <xsd:import namespace="http://schemas.microsoft.com/office/2006/documentManagement/types"/>
    <xsd:import namespace="http://schemas.microsoft.com/office/infopath/2007/PartnerControls"/>
    <xsd:element name="File_x0020_Type0" ma:index="8" nillable="true" ma:displayName="File Type" ma:format="Dropdown" ma:internalName="File_x0020_Type0">
      <xsd:simpleType>
        <xsd:restriction base="dms:Choice">
          <xsd:enumeration value="Biography"/>
          <xsd:enumeration value="Powerpoint"/>
          <xsd:enumeration value="Email Signature"/>
          <xsd:enumeration value="Letterhead"/>
          <xsd:enumeration value="Fact Sheets"/>
          <xsd:enumeration value="Policy"/>
        </xsd:restriction>
      </xsd:simpleType>
    </xsd:element>
    <xsd:element name="Brand" ma:index="9" nillable="true" ma:displayName="Brand" ma:format="Dropdown" ma:internalName="Brand">
      <xsd:simpleType>
        <xsd:restriction base="dms:Choice">
          <xsd:enumeration value="Tennant"/>
          <xsd:enumeration value="Nobles"/>
          <xsd:enumeration value="Orbio"/>
          <xsd:enumeration value="Alfa"/>
          <xsd:enumeration value="Green Machines"/>
        </xsd:restriction>
      </xsd:simpleType>
    </xsd:element>
    <xsd:element name="Language" ma:index="10" nillable="true" ma:displayName="Language" ma:format="Dropdown" ma:internalName="Language">
      <xsd:simpleType>
        <xsd:restriction base="dms:Choice">
          <xsd:enumeration value="English"/>
          <xsd:enumeration value="Dutch"/>
          <xsd:enumeration value="German"/>
          <xsd:enumeration value="Spanish"/>
          <xsd:enumeration value="French"/>
          <xsd:enumeration value="Japanese"/>
          <xsd:enumeration value="Portuguese"/>
          <xsd:enumeration value="Chines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_x0020_Type0 xmlns="a34b554d-fde0-4200-94a1-08f230035bbc">Powerpoint</File_x0020_Type0>
    <Brand xmlns="a34b554d-fde0-4200-94a1-08f230035bbc">Tennant</Brand>
    <Language xmlns="a34b554d-fde0-4200-94a1-08f230035bbc">English</Language>
  </documentManagement>
</p:properties>
</file>

<file path=customXml/itemProps1.xml><?xml version="1.0" encoding="utf-8"?>
<ds:datastoreItem xmlns:ds="http://schemas.openxmlformats.org/officeDocument/2006/customXml" ds:itemID="{2A5F3BD1-4655-4320-8163-FF4C6F3F95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4b554d-fde0-4200-94a1-08f230035b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07EC0B-C470-4453-87FF-C2417E5ECA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E28702-B32B-4F29-9B2B-7FEE99FA56DD}">
  <ds:schemaRefs>
    <ds:schemaRef ds:uri="a34b554d-fde0-4200-94a1-08f230035bbc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M17 PowerPoint</Template>
  <TotalTime>2771</TotalTime>
  <Words>611</Words>
  <Application>Microsoft Office PowerPoint</Application>
  <PresentationFormat>On-screen Show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 Unicode MS</vt:lpstr>
      <vt:lpstr>Arial</vt:lpstr>
      <vt:lpstr>Calibri</vt:lpstr>
      <vt:lpstr>Lucida Grande</vt:lpstr>
      <vt:lpstr>Wingdings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Tennant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Zintl, Cristina</dc:creator>
  <cp:lastModifiedBy>Zintl, Cristina</cp:lastModifiedBy>
  <cp:revision>102</cp:revision>
  <cp:lastPrinted>2014-11-17T19:40:20Z</cp:lastPrinted>
  <dcterms:created xsi:type="dcterms:W3CDTF">2016-02-08T20:20:45Z</dcterms:created>
  <dcterms:modified xsi:type="dcterms:W3CDTF">2018-03-01T18:11:09Z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0x010100541E996F43096F4EB162F021373EA907</vt:lpwstr>
  </property>
</Properties>
</file>