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</p:sldMasterIdLst>
  <p:notesMasterIdLst>
    <p:notesMasterId r:id="rId14"/>
  </p:notesMasterIdLst>
  <p:sldIdLst>
    <p:sldId id="2879" r:id="rId6"/>
    <p:sldId id="2800" r:id="rId7"/>
    <p:sldId id="2876" r:id="rId8"/>
    <p:sldId id="2888" r:id="rId9"/>
    <p:sldId id="2863" r:id="rId10"/>
    <p:sldId id="2886" r:id="rId11"/>
    <p:sldId id="2885" r:id="rId12"/>
    <p:sldId id="28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Herbert" initials="AH" lastIdx="3" clrIdx="0">
    <p:extLst>
      <p:ext uri="{19B8F6BF-5375-455C-9EA6-DF929625EA0E}">
        <p15:presenceInfo xmlns:p15="http://schemas.microsoft.com/office/powerpoint/2012/main" userId="Amanda Herbert" providerId="None"/>
      </p:ext>
    </p:extLst>
  </p:cmAuthor>
  <p:cmAuthor id="2" name="Dean, Mary" initials="DM" lastIdx="1" clrIdx="1">
    <p:extLst>
      <p:ext uri="{19B8F6BF-5375-455C-9EA6-DF929625EA0E}">
        <p15:presenceInfo xmlns:p15="http://schemas.microsoft.com/office/powerpoint/2012/main" userId="S::mdn22@tennantco.com::4077697f-e522-4a96-83cf-956d11ccabe5" providerId="AD"/>
      </p:ext>
    </p:extLst>
  </p:cmAuthor>
  <p:cmAuthor id="3" name="Christiansen, Mark" initials="CM" lastIdx="5" clrIdx="2">
    <p:extLst>
      <p:ext uri="{19B8F6BF-5375-455C-9EA6-DF929625EA0E}">
        <p15:presenceInfo xmlns:p15="http://schemas.microsoft.com/office/powerpoint/2012/main" userId="S::mcn10@tennantco.com::4cee55f7-52a3-4a1e-8a87-863fd1c966ab" providerId="AD"/>
      </p:ext>
    </p:extLst>
  </p:cmAuthor>
  <p:cmAuthor id="4" name="Steep, Hugo" initials="SH" lastIdx="1" clrIdx="3">
    <p:extLst>
      <p:ext uri="{19B8F6BF-5375-455C-9EA6-DF929625EA0E}">
        <p15:presenceInfo xmlns:p15="http://schemas.microsoft.com/office/powerpoint/2012/main" userId="S::hsp@tennantco.com::815be203-c4f9-4355-8e82-24d0918170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831"/>
    <a:srgbClr val="2B5872"/>
    <a:srgbClr val="009AC8"/>
    <a:srgbClr val="FCBD16"/>
    <a:srgbClr val="F7B433"/>
    <a:srgbClr val="FFFFFF"/>
    <a:srgbClr val="E61459"/>
    <a:srgbClr val="513986"/>
    <a:srgbClr val="00ADEC"/>
    <a:srgbClr val="2E7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4FA3BB-F5A6-4DA6-5016-E24BDE6C8A09}" v="4" dt="2021-05-14T15:37:36.376"/>
    <p1510:client id="{06ECC79F-9021-0000-D1DE-13C80F52CA3D}" v="106" dt="2021-05-14T20:42:16.671"/>
    <p1510:client id="{0FEDC49F-C0C4-0000-9F6C-14A5066893FA}" v="38" dt="2021-05-05T13:09:55.662"/>
    <p1510:client id="{1715BE9F-5040-0000-D1DE-1A2E3CA0DB03}" v="157" dt="2021-04-14T06:54:23.182"/>
    <p1510:client id="{1F06C99F-E0EA-0000-D1DE-1CA06AFA22CC}" v="1" dt="2021-05-18T06:41:37.872"/>
    <p1510:client id="{21242234-89C8-0A86-310D-50A5E9DFE911}" v="14" dt="2021-05-17T15:32:59.679"/>
    <p1510:client id="{2C57CFB1-D344-4B85-61F6-C40129291BA2}" v="253" dt="2021-05-11T17:00:59.896"/>
    <p1510:client id="{31CDC69F-0041-0000-D1DE-1D890F5E24AE}" v="94" dt="2021-05-11T09:24:41.341"/>
    <p1510:client id="{342FCAC9-1187-E321-7BBB-04248C694459}" v="156" dt="2021-02-10T16:24:15.037"/>
    <p1510:client id="{36F50FF0-2FBB-575A-9322-08D2F4CF68A2}" v="5" dt="2021-05-17T14:06:21.274"/>
    <p1510:client id="{4AE2D3A7-380C-EC79-76F3-7F780C564CDB}" v="552" dt="2021-02-10T10:18:44.447"/>
    <p1510:client id="{4EAA1AD5-64F1-70FD-8C6D-E378B53AB755}" v="10" dt="2021-02-08T07:48:25.797"/>
    <p1510:client id="{5D9DC59F-F0A3-0000-BEF6-8455224ABC94}" v="19" dt="2021-05-07T16:30:13.616"/>
    <p1510:client id="{69469110-F2D4-90AE-8F74-ED6C84928E05}" v="1" dt="2021-04-19T15:38:52.529"/>
    <p1510:client id="{6DA00A61-DC06-2D98-1012-375CB2F9095F}" v="228" dt="2021-02-05T15:43:35.617"/>
    <p1510:client id="{7B020A54-9DE3-BF00-2EAA-00B1BD7B8D48}" v="168" dt="2021-02-08T14:01:51.920"/>
    <p1510:client id="{80642D47-CFD9-D82F-B3AB-DBB459E143D8}" v="289" dt="2021-02-05T15:42:41.013"/>
    <p1510:client id="{8555473A-19B6-0456-2DFE-EF6B06AE0392}" v="5" dt="2021-01-28T15:51:00.096"/>
    <p1510:client id="{8FCDC89F-F019-0000-BEF6-88EC2775DC0F}" v="34" dt="2021-05-17T14:15:00.908"/>
    <p1510:client id="{A5728B88-0E0A-0589-701D-D244784D5ABD}" v="2" dt="2021-02-11T09:20:57.421"/>
    <p1510:client id="{ADDF100A-088B-BE49-69D6-E0079C09DB20}" v="70" dt="2021-02-01T15:53:25.742"/>
    <p1510:client id="{AE1C9631-8DDF-8300-4A8A-EFE4577D1144}" v="7" dt="2021-01-28T16:12:10.599"/>
    <p1510:client id="{D115BDAA-2B75-AF11-7A4C-9A46407AC3C6}" v="89" dt="2021-01-28T15:54:40.636"/>
    <p1510:client id="{D9D768AE-DCC7-BF9E-FA74-046BE8B637CC}" v="198" dt="2021-02-05T15:44:02.566"/>
    <p1510:client id="{E8CFC79F-90EA-0000-D7A2-166047EB39A6}" v="99" dt="2021-05-14T12:52:04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74ACD-898E-47F2-A0C4-1EA87965802F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9CD4-D93B-4D60-9430-B392EEA355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2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030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38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5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39CD4-D93B-4D60-9430-B392EEA355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62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39CD4-D93B-4D60-9430-B392EEA355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07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E4BC6-27A7-4567-9016-7731C54B0D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59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429B-FFAD-4A75-849A-8888AACAD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10249"/>
            <a:ext cx="9144000" cy="1282644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17410-CE1E-4474-803F-6CCCE0394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066"/>
            <a:ext cx="9144000" cy="98881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C0D0D31-EBCD-4082-AF21-D93C4F5ADD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5033" y="1729156"/>
            <a:ext cx="3761933" cy="13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30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907B-BAC0-41E6-AD32-BA2F520F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EA01-B883-4F50-B55E-E81B490AB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287506-BA3B-44A3-BA40-B25B94C6D0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204" y="5944355"/>
            <a:ext cx="1335809" cy="4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2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21999-EE47-46C3-814A-197551DC3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874A6-CBC7-4BAC-8057-178DBA066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DF167-5F65-492C-AAE4-5B243270C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CEA618-E5AA-41C2-90A1-ABB12A915B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204" y="5944355"/>
            <a:ext cx="1335809" cy="4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8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1970-0697-4E50-8EAD-5E9F167C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05FCC-260C-44EB-9367-47B036E1E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7DB72-CD14-4FCF-94E6-09003D38F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EE84E0-982D-4044-BB92-454D855FC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48BFE-3F64-4B9B-8DDE-BE0DC3239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AB2565-5256-44E8-802C-68B9810C3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204" y="5944355"/>
            <a:ext cx="1335809" cy="4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2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1970-0697-4E50-8EAD-5E9F167C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05FCC-260C-44EB-9367-47B036E1E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4564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7DB72-CD14-4FCF-94E6-09003D38F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456432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EE84E0-982D-4044-BB92-454D855FC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84920" y="1681163"/>
            <a:ext cx="34564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48BFE-3F64-4B9B-8DDE-BE0DC3239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84920" y="2505075"/>
            <a:ext cx="3456432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AB2565-5256-44E8-802C-68B9810C3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204" y="5944355"/>
            <a:ext cx="1335809" cy="490615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4862E0A-1CD2-41D4-BAD4-3837B761A0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33226" y="1681163"/>
            <a:ext cx="34564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E4EDAC51-B118-4DF5-8B6E-B03349B57A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33226" y="2505075"/>
            <a:ext cx="3456432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6052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40E3-78AB-4CE4-8C95-C027ED7A6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9C450C-2A6C-44BE-998B-6FDA0E88DC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204" y="5944355"/>
            <a:ext cx="1335809" cy="4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8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6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Slide_Title&amp;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28752"/>
            <a:ext cx="12192000" cy="533072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7" y="366630"/>
            <a:ext cx="9879724" cy="78165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957372"/>
            <a:ext cx="10751736" cy="4460773"/>
          </a:xfrm>
        </p:spPr>
        <p:txBody>
          <a:bodyPr>
            <a:noAutofit/>
          </a:bodyPr>
          <a:lstStyle>
            <a:lvl1pPr marL="284042" indent="-284042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FB2A77-3220-B047-8970-76F0AA5A15CB}"/>
              </a:ext>
            </a:extLst>
          </p:cNvPr>
          <p:cNvGrpSpPr/>
          <p:nvPr userDrawn="1"/>
        </p:nvGrpSpPr>
        <p:grpSpPr>
          <a:xfrm>
            <a:off x="11236036" y="118656"/>
            <a:ext cx="848672" cy="1325006"/>
            <a:chOff x="11344072" y="118656"/>
            <a:chExt cx="740636" cy="115633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0B28788-6A7B-EA4A-9986-EFBE30594C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4072" y="118656"/>
              <a:ext cx="740636" cy="74063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7F5D7C7-14E3-234C-AB9B-1C8ABD4C8B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90010" t="90690"/>
            <a:stretch/>
          </p:blipFill>
          <p:spPr>
            <a:xfrm>
              <a:off x="11370148" y="933550"/>
              <a:ext cx="673244" cy="341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05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4D92E-B219-4C47-85EA-5514B1963441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73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3" y="2130426"/>
            <a:ext cx="10363200" cy="95961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7"/>
            <a:ext cx="8534400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39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5085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6684579" cy="4525963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34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454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151" y="0"/>
            <a:ext cx="12280301" cy="6858000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511203" y="318468"/>
            <a:ext cx="3345517" cy="781652"/>
          </a:xfrm>
        </p:spPr>
        <p:txBody>
          <a:bodyPr/>
          <a:lstStyle>
            <a:lvl1pPr>
              <a:defRPr sz="2400">
                <a:solidFill>
                  <a:srgbClr val="009BC9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4679322" y="1588369"/>
            <a:ext cx="1392360" cy="555127"/>
            <a:chOff x="3556813" y="1727987"/>
            <a:chExt cx="1044270" cy="555127"/>
          </a:xfrm>
        </p:grpSpPr>
        <p:sp>
          <p:nvSpPr>
            <p:cNvPr id="29" name="Rectangle 28"/>
            <p:cNvSpPr/>
            <p:nvPr/>
          </p:nvSpPr>
          <p:spPr>
            <a:xfrm>
              <a:off x="3556813" y="1727987"/>
              <a:ext cx="814983" cy="5168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0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>
                  <a:solidFill>
                    <a:schemeClr val="accent4"/>
                  </a:solidFill>
                  <a:latin typeface="Calibri"/>
                  <a:cs typeface="Calibri"/>
                </a:rPr>
                <a:t>Current </a:t>
              </a:r>
              <a:br>
                <a:rPr lang="en-US" sz="1800">
                  <a:solidFill>
                    <a:schemeClr val="accent4"/>
                  </a:solidFill>
                  <a:latin typeface="Calibri"/>
                  <a:cs typeface="Calibri"/>
                </a:rPr>
              </a:br>
              <a:r>
                <a:rPr lang="en-US" sz="1800">
                  <a:solidFill>
                    <a:schemeClr val="accent4"/>
                  </a:solidFill>
                  <a:latin typeface="Calibri"/>
                  <a:cs typeface="Calibri"/>
                </a:rPr>
                <a:t>Situation: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599185" y="2283114"/>
              <a:ext cx="1001898" cy="0"/>
            </a:xfrm>
            <a:prstGeom prst="line">
              <a:avLst/>
            </a:prstGeom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>
            <a:off x="4679322" y="2971791"/>
            <a:ext cx="1438979" cy="407600"/>
            <a:chOff x="4657990" y="4112264"/>
            <a:chExt cx="1437481" cy="542901"/>
          </a:xfrm>
        </p:grpSpPr>
        <p:sp>
          <p:nvSpPr>
            <p:cNvPr id="33" name="Rectangle 32"/>
            <p:cNvSpPr/>
            <p:nvPr/>
          </p:nvSpPr>
          <p:spPr>
            <a:xfrm>
              <a:off x="4657990" y="4112264"/>
              <a:ext cx="1167373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800">
                  <a:solidFill>
                    <a:srgbClr val="E97B24"/>
                  </a:solidFill>
                  <a:latin typeface="Calibri"/>
                  <a:cs typeface="Calibri"/>
                </a:rPr>
                <a:t>Challenge: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4760999" y="4655165"/>
              <a:ext cx="1334472" cy="0"/>
            </a:xfrm>
            <a:prstGeom prst="line">
              <a:avLst/>
            </a:prstGeom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 userDrawn="1"/>
        </p:nvGrpSpPr>
        <p:grpSpPr>
          <a:xfrm>
            <a:off x="4679323" y="4349579"/>
            <a:ext cx="1438981" cy="405804"/>
            <a:chOff x="4657990" y="5832721"/>
            <a:chExt cx="1437482" cy="540509"/>
          </a:xfrm>
        </p:grpSpPr>
        <p:sp>
          <p:nvSpPr>
            <p:cNvPr id="37" name="Rectangle 36"/>
            <p:cNvSpPr/>
            <p:nvPr/>
          </p:nvSpPr>
          <p:spPr>
            <a:xfrm>
              <a:off x="4657990" y="5832721"/>
              <a:ext cx="1021971" cy="4919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800">
                  <a:solidFill>
                    <a:schemeClr val="accent2"/>
                  </a:solidFill>
                  <a:latin typeface="Calibri"/>
                  <a:cs typeface="Calibri"/>
                </a:rPr>
                <a:t>Solution: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760999" y="6373230"/>
              <a:ext cx="1334473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 userDrawn="1"/>
        </p:nvSpPr>
        <p:spPr>
          <a:xfrm>
            <a:off x="4565988" y="1518439"/>
            <a:ext cx="7032757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sz="1800">
              <a:latin typeface="Calibri"/>
              <a:cs typeface="Calibri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4565988" y="2895039"/>
            <a:ext cx="7032757" cy="1296498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sz="1800">
              <a:latin typeface="Calibri"/>
              <a:cs typeface="Calibri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4565988" y="4271640"/>
            <a:ext cx="7032757" cy="1508935"/>
          </a:xfrm>
          <a:prstGeom prst="roundRect">
            <a:avLst>
              <a:gd name="adj" fmla="val 9157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sz="1800">
              <a:latin typeface="Calibri"/>
              <a:cs typeface="Calibri"/>
            </a:endParaRPr>
          </a:p>
        </p:txBody>
      </p:sp>
      <p:sp>
        <p:nvSpPr>
          <p:cNvPr id="42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6392565" y="1611063"/>
            <a:ext cx="5058604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6392565" y="4374293"/>
            <a:ext cx="5058604" cy="1207438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</p:txBody>
      </p:sp>
      <p:sp>
        <p:nvSpPr>
          <p:cNvPr id="44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392565" y="2987662"/>
            <a:ext cx="5058604" cy="1111250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759" y="1518439"/>
            <a:ext cx="3998976" cy="42653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14642" y="2234960"/>
            <a:ext cx="397695" cy="419874"/>
          </a:xfrm>
          <a:prstGeom prst="rect">
            <a:avLst/>
          </a:prstGeom>
        </p:spPr>
      </p:pic>
      <p:pic>
        <p:nvPicPr>
          <p:cNvPr id="46" name="Picture 45" descr="ICON_question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930" y="3447887"/>
            <a:ext cx="305117" cy="692006"/>
          </a:xfrm>
          <a:prstGeom prst="rect">
            <a:avLst/>
          </a:prstGeom>
        </p:spPr>
      </p:pic>
      <p:pic>
        <p:nvPicPr>
          <p:cNvPr id="47" name="Picture 46" descr="ICON_lightbulb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1934" y="4831631"/>
            <a:ext cx="543109" cy="5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46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955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583854"/>
            <a:ext cx="12192000" cy="1304598"/>
          </a:xfrm>
        </p:spPr>
        <p:txBody>
          <a:bodyPr/>
          <a:lstStyle>
            <a:lvl1pPr marL="0" indent="0" algn="ctr">
              <a:lnSpc>
                <a:spcPct val="70000"/>
              </a:lnSpc>
              <a:buNone/>
              <a:defRPr lang="en-US" sz="5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638551" y="3257958"/>
            <a:ext cx="8007349" cy="2066926"/>
          </a:xfrm>
        </p:spPr>
        <p:txBody>
          <a:bodyPr/>
          <a:lstStyle>
            <a:lvl1pPr marL="0" indent="0">
              <a:buNone/>
              <a:defRPr lang="en-US" sz="1800" kern="1200" dirty="0" smtClean="0">
                <a:solidFill>
                  <a:srgbClr val="5050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1200151" y="3188838"/>
            <a:ext cx="2438400" cy="163677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36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Quotes Testimoni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39" y="530774"/>
            <a:ext cx="11727923" cy="6327226"/>
          </a:xfrm>
          <a:prstGeom prst="rect">
            <a:avLst/>
          </a:prstGeom>
        </p:spPr>
      </p:pic>
      <p:sp>
        <p:nvSpPr>
          <p:cNvPr id="4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549404" y="977902"/>
            <a:ext cx="6938433" cy="1470025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9AC7"/>
                </a:solidFill>
              </a:defRPr>
            </a:lvl1pPr>
          </a:lstStyle>
          <a:p>
            <a:pPr lvl="0"/>
            <a:r>
              <a:rPr lang="en-US"/>
              <a:t>Enter quote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4585829" y="2682431"/>
            <a:ext cx="6938433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Enter quote here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2177149" y="4453361"/>
            <a:ext cx="6938433" cy="1470025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Enter quote here</a:t>
            </a:r>
          </a:p>
        </p:txBody>
      </p:sp>
    </p:spTree>
    <p:extLst>
      <p:ext uri="{BB962C8B-B14F-4D97-AF65-F5344CB8AC3E}">
        <p14:creationId xmlns:p14="http://schemas.microsoft.com/office/powerpoint/2010/main" val="1272188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50024"/>
            <a:ext cx="12192000" cy="550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54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99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09600" y="6356354"/>
            <a:ext cx="1117600" cy="365125"/>
          </a:xfrm>
          <a:prstGeom prst="rect">
            <a:avLst/>
          </a:prstGeom>
        </p:spPr>
        <p:txBody>
          <a:bodyPr lIns="91388" tIns="45694" rIns="91388" bIns="45694"/>
          <a:lstStyle/>
          <a:p>
            <a:fld id="{1380C997-6AD1-4BA3-BD1F-4E1D9D55264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267200"/>
          </a:xfrm>
          <a:prstGeom prst="rect">
            <a:avLst/>
          </a:prstGeom>
        </p:spPr>
        <p:txBody>
          <a:bodyPr vert="horz" lIns="91388" tIns="45694" rIns="91388" bIns="4569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3211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016873"/>
            <a:ext cx="12192000" cy="1249933"/>
          </a:xfrm>
        </p:spPr>
        <p:txBody>
          <a:bodyPr/>
          <a:lstStyle>
            <a:lvl1pPr marL="0" algn="ctr" defTabSz="45707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60951" y="3314198"/>
            <a:ext cx="3042695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 userDrawn="1"/>
        </p:nvSpPr>
        <p:spPr>
          <a:xfrm>
            <a:off x="313917" y="2516193"/>
            <a:ext cx="3736755" cy="3921464"/>
          </a:xfrm>
          <a:prstGeom prst="roundRect">
            <a:avLst>
              <a:gd name="adj" fmla="val 3530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sz="1800">
              <a:latin typeface="Calibri"/>
              <a:cs typeface="Calibri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563938" y="3314198"/>
            <a:ext cx="3042695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 userDrawn="1"/>
        </p:nvSpPr>
        <p:spPr>
          <a:xfrm>
            <a:off x="4216904" y="2516193"/>
            <a:ext cx="3736755" cy="3918704"/>
          </a:xfrm>
          <a:prstGeom prst="roundRect">
            <a:avLst>
              <a:gd name="adj" fmla="val 4418"/>
            </a:avLst>
          </a:prstGeom>
          <a:noFill/>
          <a:ln w="1905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644" tIns="34322" rIns="68644" bIns="34322" spcCol="0" rtlCol="0" anchor="ctr"/>
          <a:lstStyle/>
          <a:p>
            <a:pPr algn="ctr"/>
            <a:endParaRPr lang="en-US" sz="1800">
              <a:latin typeface="Calibri"/>
              <a:cs typeface="Calibri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7061" y="3472295"/>
            <a:ext cx="3410467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380048" y="3464079"/>
            <a:ext cx="3410467" cy="2553664"/>
          </a:xfrm>
        </p:spPr>
        <p:txBody>
          <a:bodyPr/>
          <a:lstStyle>
            <a:lvl1pPr marL="284042" indent="-284042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  <a:p>
            <a:pPr lvl="0"/>
            <a:r>
              <a:rPr lang="en-US"/>
              <a:t>XXX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51846" y="2611055"/>
            <a:ext cx="3060905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TITLE HERE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554833" y="2611055"/>
            <a:ext cx="3060905" cy="688558"/>
          </a:xfrm>
        </p:spPr>
        <p:txBody>
          <a:bodyPr/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TITLE HERE</a:t>
            </a:r>
          </a:p>
        </p:txBody>
      </p:sp>
      <p:sp>
        <p:nvSpPr>
          <p:cNvPr id="12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8119537" y="2516193"/>
            <a:ext cx="3731684" cy="3918704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76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6"/>
            <a:ext cx="12192000" cy="54482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1215"/>
            <a:ext cx="4018223" cy="5446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42149" y="1411216"/>
            <a:ext cx="7140220" cy="641953"/>
          </a:xfrm>
        </p:spPr>
        <p:txBody>
          <a:bodyPr/>
          <a:lstStyle>
            <a:lvl1pPr algn="ctr">
              <a:defRPr sz="44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TITLE PART 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165600" y="6355444"/>
            <a:ext cx="3860800" cy="476250"/>
          </a:xfrm>
          <a:prstGeom prst="rect">
            <a:avLst/>
          </a:prstGeom>
        </p:spPr>
        <p:txBody>
          <a:bodyPr lIns="91388" tIns="45694" rIns="91388" bIns="45694"/>
          <a:lstStyle>
            <a:lvl1pPr>
              <a:defRPr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pPr algn="ctr"/>
            <a:r>
              <a:rPr lang="en-US" sz="1400"/>
              <a:t>Tennant Company Confidential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2149" y="2053171"/>
            <a:ext cx="7140220" cy="61171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0339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42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0717EB-07D0-40D0-BE7F-8AA61C841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C69BB-A9C9-4169-A42B-CC1B20D0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3B10A-79E7-46B7-81DD-DA3C082EB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BCE5E-9A55-4D61-97D4-E552C9186891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93C6-3753-4DE2-9B2A-6C453AFFB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C4AD-F365-4C7D-958C-EA73F857E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E43DF-802C-4E9D-9146-959A2A5864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2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8" r:id="rId5"/>
    <p:sldLayoutId id="2147483654" r:id="rId6"/>
    <p:sldLayoutId id="2147483655" r:id="rId7"/>
    <p:sldLayoutId id="2147483656" r:id="rId8"/>
    <p:sldLayoutId id="214748367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7" y="195808"/>
            <a:ext cx="9879724" cy="781652"/>
          </a:xfrm>
          <a:prstGeom prst="rect">
            <a:avLst/>
          </a:prstGeom>
        </p:spPr>
        <p:txBody>
          <a:bodyPr vert="horz" lIns="91401" tIns="45700" rIns="91401" bIns="4570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01" tIns="45700" rIns="91401" bIns="457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2" descr="X:\zzz LIBRARIES\LOGO LIBRARY\Tennant (TEN)\_Tennant\Tennant logo_sq_color_RGB.jpg"/>
          <p:cNvPicPr>
            <a:picLocks noChangeAspect="1" noChangeArrowheads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75264" y="0"/>
            <a:ext cx="1316736" cy="987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72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l" defTabSz="914009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Calibri"/>
          <a:ea typeface="+mj-ea"/>
          <a:cs typeface="Calibri"/>
        </a:defRPr>
      </a:lvl1pPr>
    </p:titleStyle>
    <p:bodyStyle>
      <a:lvl1pPr marL="284042" indent="-284042" algn="l" defTabSz="914009" rtl="0" eaLnBrk="1" latinLnBrk="0" hangingPunct="1">
        <a:spcBef>
          <a:spcPct val="20000"/>
        </a:spcBef>
        <a:buClr>
          <a:schemeClr val="accent2"/>
        </a:buClr>
        <a:buFont typeface="Lucida Grande"/>
        <a:buChar char="✓"/>
        <a:defRPr sz="2000" kern="1200">
          <a:solidFill>
            <a:schemeClr val="accent1"/>
          </a:solidFill>
          <a:latin typeface="Calibri"/>
          <a:ea typeface="+mn-ea"/>
          <a:cs typeface="Calibri"/>
        </a:defRPr>
      </a:lvl1pPr>
      <a:lvl2pPr marL="693441" indent="-236437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Calibri"/>
          <a:ea typeface="+mn-ea"/>
          <a:cs typeface="Calibri"/>
        </a:defRPr>
      </a:lvl2pPr>
      <a:lvl3pPr marL="1086973" indent="-172964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Calibri"/>
          <a:ea typeface="+mn-ea"/>
          <a:cs typeface="Calibri"/>
        </a:defRPr>
      </a:lvl3pPr>
      <a:lvl4pPr marL="1599513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4pPr>
      <a:lvl5pPr marL="2056519" indent="-228501" algn="l" defTabSz="91400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Calibri"/>
          <a:ea typeface="+mn-ea"/>
          <a:cs typeface="Calibri"/>
        </a:defRPr>
      </a:lvl5pPr>
      <a:lvl6pPr marL="2513525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2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33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38" indent="-228501" algn="l" defTabSz="9140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5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9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7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22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26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31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34" algn="l" defTabSz="9140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tiff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D7A75FF-A5FA-485B-8A2F-31BC466C5966}"/>
              </a:ext>
            </a:extLst>
          </p:cNvPr>
          <p:cNvSpPr txBox="1"/>
          <p:nvPr/>
        </p:nvSpPr>
        <p:spPr>
          <a:xfrm>
            <a:off x="387736" y="2105561"/>
            <a:ext cx="4254201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spc="-150" dirty="0">
                <a:solidFill>
                  <a:schemeClr val="accent6"/>
                </a:solidFill>
                <a:latin typeface="Univers"/>
                <a:cs typeface="Arial"/>
              </a:rPr>
              <a:t>T391 </a:t>
            </a:r>
          </a:p>
          <a:p>
            <a:pPr algn="ctr"/>
            <a:r>
              <a:rPr lang="es-ES" sz="4000" b="1" spc="-150" dirty="0">
                <a:solidFill>
                  <a:schemeClr val="accent6"/>
                </a:solidFill>
                <a:latin typeface="Univers"/>
                <a:cs typeface="Arial"/>
              </a:rPr>
              <a:t>Fregadora mediana</a:t>
            </a:r>
          </a:p>
          <a:p>
            <a:pPr algn="ctr"/>
            <a:r>
              <a:rPr lang="es-ES" sz="4000" b="1" spc="-150" dirty="0">
                <a:solidFill>
                  <a:schemeClr val="accent6"/>
                </a:solidFill>
                <a:latin typeface="Univers"/>
                <a:cs typeface="Arial"/>
              </a:rPr>
              <a:t>de conductor</a:t>
            </a:r>
          </a:p>
          <a:p>
            <a:pPr algn="ctr"/>
            <a:r>
              <a:rPr lang="es-ES" sz="4000" b="1" spc="-150" dirty="0">
                <a:solidFill>
                  <a:schemeClr val="accent6"/>
                </a:solidFill>
                <a:latin typeface="Univers"/>
                <a:cs typeface="Arial"/>
              </a:rPr>
              <a:t>acompañante</a:t>
            </a:r>
            <a:endParaRPr lang="en-US" sz="4000" b="1" spc="-150" dirty="0">
              <a:solidFill>
                <a:schemeClr val="accent6"/>
              </a:solidFill>
              <a:latin typeface="Univers"/>
              <a:cs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3FB9EE-3AFC-4BA9-963F-1D2288B1315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83" y="818983"/>
            <a:ext cx="2573708" cy="946157"/>
          </a:xfrm>
          <a:prstGeom prst="rect">
            <a:avLst/>
          </a:prstGeom>
        </p:spPr>
      </p:pic>
      <p:pic>
        <p:nvPicPr>
          <p:cNvPr id="3" name="Picture 3" descr="A picture containing green, lawn mower&#10;&#10;Description automatically generated">
            <a:extLst>
              <a:ext uri="{FF2B5EF4-FFF2-40B4-BE49-F238E27FC236}">
                <a16:creationId xmlns:a16="http://schemas.microsoft.com/office/drawing/2014/main" id="{51AE9B79-AA56-444F-8409-7E5DFC044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228" y="416826"/>
            <a:ext cx="6052781" cy="603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3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EF62730-521E-4ACE-89AA-704DE2D97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42600" cy="1325563"/>
          </a:xfrm>
        </p:spPr>
        <p:txBody>
          <a:bodyPr/>
          <a:lstStyle/>
          <a:p>
            <a:r>
              <a:rPr lang="en-US" dirty="0" err="1"/>
              <a:t>Asesor</a:t>
            </a:r>
            <a:r>
              <a:rPr lang="en-US" dirty="0"/>
              <a:t> de </a:t>
            </a:r>
            <a:r>
              <a:rPr lang="en-US" dirty="0" err="1"/>
              <a:t>confianza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6942FB-15C2-452F-8DC6-05B94BF30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150 años de experiencia </a:t>
            </a:r>
          </a:p>
          <a:p>
            <a:r>
              <a:rPr lang="es-ES" dirty="0"/>
              <a:t>Líder mundial en la industria de la limpieza</a:t>
            </a:r>
          </a:p>
          <a:p>
            <a:r>
              <a:rPr lang="es-ES" dirty="0"/>
              <a:t>Calidad y fiabilidad de primera clase</a:t>
            </a:r>
          </a:p>
          <a:p>
            <a:r>
              <a:rPr lang="es-ES" dirty="0"/>
              <a:t>Compromiso con las soluciones de limpieza sostenibles  </a:t>
            </a:r>
          </a:p>
          <a:p>
            <a:r>
              <a:rPr lang="es-ES" dirty="0"/>
              <a:t>Centro de asistencia técnica dedicado </a:t>
            </a:r>
          </a:p>
          <a:p>
            <a:r>
              <a:rPr lang="es-ES" dirty="0"/>
              <a:t>Más de 360 técnicos de servicio en toda Europa</a:t>
            </a:r>
          </a:p>
          <a:p>
            <a:r>
              <a:rPr lang="es-ES" dirty="0"/>
              <a:t>Equipo de cuentas estratégicas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49E9C7-F01C-46C4-9093-68ED56BE726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92" y="6111932"/>
            <a:ext cx="2756097" cy="5550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151A00-48A5-4A8B-9208-6A53C6C44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65" b="92891" l="9906" r="89623">
                        <a14:foregroundMark x1="55660" y1="7109" x2="55660" y2="7109"/>
                        <a14:foregroundMark x1="50943" y1="90047" x2="50943" y2="90047"/>
                        <a14:foregroundMark x1="50472" y1="92891" x2="50472" y2="92891"/>
                        <a14:foregroundMark x1="51887" y1="4265" x2="51887" y2="4265"/>
                        <a14:backgroundMark x1="51415" y1="3791" x2="51415" y2="3791"/>
                        <a14:backgroundMark x1="52358" y1="3791" x2="52358" y2="3791"/>
                        <a14:backgroundMark x1="50943" y1="93839" x2="50943" y2="938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2030" y="5387957"/>
            <a:ext cx="1477010" cy="14700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7" r="6876"/>
          <a:stretch/>
        </p:blipFill>
        <p:spPr>
          <a:xfrm>
            <a:off x="8229599" y="19765"/>
            <a:ext cx="3934839" cy="3358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F95F6A-3543-4D5C-A22D-604FBB9A1640}"/>
              </a:ext>
            </a:extLst>
          </p:cNvPr>
          <p:cNvSpPr txBox="1"/>
          <p:nvPr/>
        </p:nvSpPr>
        <p:spPr>
          <a:xfrm>
            <a:off x="141028" y="357116"/>
            <a:ext cx="151490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400" b="1">
              <a:solidFill>
                <a:srgbClr val="FF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93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picture containing lawn mower, transport&#10;&#10;Description automatically generated">
            <a:extLst>
              <a:ext uri="{FF2B5EF4-FFF2-40B4-BE49-F238E27FC236}">
                <a16:creationId xmlns:a16="http://schemas.microsoft.com/office/drawing/2014/main" id="{A3834CF2-A328-4EA5-8831-11712A456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325" y="1977788"/>
            <a:ext cx="274320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330189-FCFE-408A-9668-DA3029CF6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8555"/>
            <a:ext cx="10515600" cy="1325563"/>
          </a:xfrm>
        </p:spPr>
        <p:txBody>
          <a:bodyPr/>
          <a:lstStyle/>
          <a:p>
            <a:r>
              <a:rPr lang="es-ES" dirty="0"/>
              <a:t>Diseñada para Mercados Comerciales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26F70EFF-091D-47FB-8ED0-59737ACA86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23425" y="4800819"/>
            <a:ext cx="4200278" cy="131933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s-ES" sz="2000" dirty="0">
                <a:solidFill>
                  <a:schemeClr val="tx1"/>
                </a:solidFill>
              </a:rPr>
              <a:t>Panel de control sencillo</a:t>
            </a:r>
          </a:p>
          <a:p>
            <a:r>
              <a:rPr lang="es-ES" sz="2000" dirty="0">
                <a:solidFill>
                  <a:schemeClr val="tx1"/>
                </a:solidFill>
              </a:rPr>
              <a:t>Cómoda ergonomía</a:t>
            </a:r>
          </a:p>
          <a:p>
            <a:r>
              <a:rPr lang="es-ES" sz="2000" dirty="0">
                <a:solidFill>
                  <a:schemeClr val="tx1"/>
                </a:solidFill>
              </a:rPr>
              <a:t>Amplio cabezal de fregado y gran capacidad del depósito</a:t>
            </a:r>
          </a:p>
          <a:p>
            <a:r>
              <a:rPr lang="es-ES" sz="2000" dirty="0">
                <a:solidFill>
                  <a:schemeClr val="tx1"/>
                </a:solidFill>
              </a:rPr>
              <a:t>Incluye juego de cepillos o </a:t>
            </a:r>
            <a:r>
              <a:rPr lang="es-ES" sz="2000" dirty="0" err="1">
                <a:solidFill>
                  <a:schemeClr val="tx1"/>
                </a:solidFill>
              </a:rPr>
              <a:t>pads</a:t>
            </a:r>
            <a:endParaRPr lang="en-US" sz="2000" dirty="0">
              <a:solidFill>
                <a:schemeClr val="tx1"/>
              </a:solidFill>
              <a:cs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A96514-2D81-409A-9DE3-05313D29E273}"/>
              </a:ext>
            </a:extLst>
          </p:cNvPr>
          <p:cNvGrpSpPr/>
          <p:nvPr/>
        </p:nvGrpSpPr>
        <p:grpSpPr>
          <a:xfrm>
            <a:off x="6484074" y="1643473"/>
            <a:ext cx="1726939" cy="1846265"/>
            <a:chOff x="6970443" y="1074765"/>
            <a:chExt cx="1726939" cy="1846265"/>
          </a:xfrm>
        </p:grpSpPr>
        <p:pic>
          <p:nvPicPr>
            <p:cNvPr id="13" name="Picture 2" descr="Building Service Contractor | Janitorial servic...">
              <a:extLst>
                <a:ext uri="{FF2B5EF4-FFF2-40B4-BE49-F238E27FC236}">
                  <a16:creationId xmlns:a16="http://schemas.microsoft.com/office/drawing/2014/main" id="{50D191AF-615E-41DB-AA67-7601558E82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0443" y="1074765"/>
              <a:ext cx="1726939" cy="1440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Placeholder 14">
              <a:extLst>
                <a:ext uri="{FF2B5EF4-FFF2-40B4-BE49-F238E27FC236}">
                  <a16:creationId xmlns:a16="http://schemas.microsoft.com/office/drawing/2014/main" id="{934E7174-D931-416C-A003-6E5299679E7F}"/>
                </a:ext>
              </a:extLst>
            </p:cNvPr>
            <p:cNvSpPr txBox="1">
              <a:spLocks/>
            </p:cNvSpPr>
            <p:nvPr/>
          </p:nvSpPr>
          <p:spPr>
            <a:xfrm>
              <a:off x="6971316" y="2641343"/>
              <a:ext cx="1725645" cy="27968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0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8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0" dirty="0"/>
                <a:t>EMPRESAS DE LIMPIEZA</a:t>
              </a:r>
              <a:endParaRPr lang="en-US" sz="1400" b="0" dirty="0">
                <a:cs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BBE80F1-4F22-4304-9DE7-F0BDDD423F75}"/>
              </a:ext>
            </a:extLst>
          </p:cNvPr>
          <p:cNvGrpSpPr/>
          <p:nvPr/>
        </p:nvGrpSpPr>
        <p:grpSpPr>
          <a:xfrm>
            <a:off x="8697439" y="1831543"/>
            <a:ext cx="1544216" cy="1595939"/>
            <a:chOff x="9321134" y="1156629"/>
            <a:chExt cx="1544216" cy="1595939"/>
          </a:xfrm>
        </p:grpSpPr>
        <p:pic>
          <p:nvPicPr>
            <p:cNvPr id="21" name="Picture 8" descr="PHOTOS: See inside Little Rock's new Trader Joe's ahead of opening">
              <a:extLst>
                <a:ext uri="{FF2B5EF4-FFF2-40B4-BE49-F238E27FC236}">
                  <a16:creationId xmlns:a16="http://schemas.microsoft.com/office/drawing/2014/main" id="{970B2F45-ADBF-4336-BC98-9EA5D6BE56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3" t="12350" r="14261"/>
            <a:stretch/>
          </p:blipFill>
          <p:spPr bwMode="auto">
            <a:xfrm>
              <a:off x="9322157" y="1156629"/>
              <a:ext cx="1535664" cy="1250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Placeholder 14">
              <a:extLst>
                <a:ext uri="{FF2B5EF4-FFF2-40B4-BE49-F238E27FC236}">
                  <a16:creationId xmlns:a16="http://schemas.microsoft.com/office/drawing/2014/main" id="{F2B0E6E9-C893-4714-B2A7-5CCC4D9D969F}"/>
                </a:ext>
              </a:extLst>
            </p:cNvPr>
            <p:cNvSpPr txBox="1">
              <a:spLocks/>
            </p:cNvSpPr>
            <p:nvPr/>
          </p:nvSpPr>
          <p:spPr>
            <a:xfrm>
              <a:off x="9321134" y="2400311"/>
              <a:ext cx="1544216" cy="35225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0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8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0"/>
                <a:t>RETAIL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3D670F5-CFF8-4BA4-BB40-91315F869C99}"/>
              </a:ext>
            </a:extLst>
          </p:cNvPr>
          <p:cNvGrpSpPr/>
          <p:nvPr/>
        </p:nvGrpSpPr>
        <p:grpSpPr>
          <a:xfrm>
            <a:off x="8692143" y="3702438"/>
            <a:ext cx="1543313" cy="1635514"/>
            <a:chOff x="10393525" y="2818183"/>
            <a:chExt cx="1543313" cy="1635514"/>
          </a:xfrm>
        </p:grpSpPr>
        <p:pic>
          <p:nvPicPr>
            <p:cNvPr id="14" name="Picture 6" descr="1536x1024 school hallway background 9 | Background Check All | School  hallways, Anime backgrounds wallpapers, Episode interactive backgrounds">
              <a:extLst>
                <a:ext uri="{FF2B5EF4-FFF2-40B4-BE49-F238E27FC236}">
                  <a16:creationId xmlns:a16="http://schemas.microsoft.com/office/drawing/2014/main" id="{68006B8C-0CE9-40C1-938B-64CA60CF8E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347"/>
            <a:stretch/>
          </p:blipFill>
          <p:spPr bwMode="auto">
            <a:xfrm>
              <a:off x="10401174" y="2818183"/>
              <a:ext cx="1535664" cy="1250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 Placeholder 14">
              <a:extLst>
                <a:ext uri="{FF2B5EF4-FFF2-40B4-BE49-F238E27FC236}">
                  <a16:creationId xmlns:a16="http://schemas.microsoft.com/office/drawing/2014/main" id="{5701B4EC-E72D-4E34-BFE7-395E9B930F80}"/>
                </a:ext>
              </a:extLst>
            </p:cNvPr>
            <p:cNvSpPr txBox="1">
              <a:spLocks/>
            </p:cNvSpPr>
            <p:nvPr/>
          </p:nvSpPr>
          <p:spPr>
            <a:xfrm>
              <a:off x="10393525" y="4059369"/>
              <a:ext cx="1528011" cy="39432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0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8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0" dirty="0"/>
                <a:t>EDUCACÍÓN</a:t>
              </a:r>
              <a:endParaRPr lang="en-US" sz="1400" b="0" dirty="0">
                <a:cs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8DC23C-79C9-4451-9695-1D1ADEF21E3D}"/>
              </a:ext>
            </a:extLst>
          </p:cNvPr>
          <p:cNvGrpSpPr/>
          <p:nvPr/>
        </p:nvGrpSpPr>
        <p:grpSpPr>
          <a:xfrm>
            <a:off x="6414632" y="3692088"/>
            <a:ext cx="1790321" cy="1635527"/>
            <a:chOff x="6264744" y="3146128"/>
            <a:chExt cx="1790321" cy="1635527"/>
          </a:xfrm>
        </p:grpSpPr>
        <p:pic>
          <p:nvPicPr>
            <p:cNvPr id="1026" name="Picture 2" descr="Healthcare worker discounts: Shop brands offering discounts for those on  the front lines of Covid-19 | CNN Underscored">
              <a:extLst>
                <a:ext uri="{FF2B5EF4-FFF2-40B4-BE49-F238E27FC236}">
                  <a16:creationId xmlns:a16="http://schemas.microsoft.com/office/drawing/2014/main" id="{E72FB09B-7D54-47D4-B946-BD2DA26E04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7" r="4659"/>
            <a:stretch/>
          </p:blipFill>
          <p:spPr bwMode="auto">
            <a:xfrm>
              <a:off x="6264744" y="3146128"/>
              <a:ext cx="1790321" cy="1245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 Placeholder 14">
              <a:extLst>
                <a:ext uri="{FF2B5EF4-FFF2-40B4-BE49-F238E27FC236}">
                  <a16:creationId xmlns:a16="http://schemas.microsoft.com/office/drawing/2014/main" id="{750646A1-2FA9-40B4-BCE9-03A13F73F2D8}"/>
                </a:ext>
              </a:extLst>
            </p:cNvPr>
            <p:cNvSpPr txBox="1">
              <a:spLocks/>
            </p:cNvSpPr>
            <p:nvPr/>
          </p:nvSpPr>
          <p:spPr>
            <a:xfrm>
              <a:off x="6283028" y="4387327"/>
              <a:ext cx="1771896" cy="39432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20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8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Wingdings" panose="05000000000000000000" pitchFamily="2" charset="2"/>
                <a:buNone/>
                <a:defRPr sz="16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0" dirty="0"/>
                <a:t>SANIDAD</a:t>
              </a:r>
            </a:p>
          </p:txBody>
        </p:sp>
      </p:grp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29F18F-3759-4CD7-B3A0-3BD2D3304D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1922" y="1254216"/>
            <a:ext cx="3144704" cy="1326419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T391 </a:t>
            </a:r>
          </a:p>
          <a:p>
            <a:pPr algn="ctr"/>
            <a:r>
              <a:rPr lang="en-US" sz="1800" dirty="0">
                <a:ea typeface="+mn-lt"/>
                <a:cs typeface="+mn-lt"/>
              </a:rPr>
              <a:t>600 mm </a:t>
            </a:r>
            <a:r>
              <a:rPr lang="en-US" sz="1800" dirty="0" err="1">
                <a:ea typeface="+mn-lt"/>
                <a:cs typeface="+mn-lt"/>
              </a:rPr>
              <a:t>doble</a:t>
            </a:r>
            <a:r>
              <a:rPr lang="en-US" sz="1800" dirty="0">
                <a:ea typeface="+mn-lt"/>
                <a:cs typeface="+mn-lt"/>
              </a:rPr>
              <a:t> disco</a:t>
            </a:r>
            <a:endParaRPr lang="en-US" sz="1800" b="0" dirty="0">
              <a:ea typeface="+mn-lt"/>
              <a:cs typeface="+mn-lt"/>
            </a:endParaRPr>
          </a:p>
          <a:p>
            <a:pPr algn="ctr"/>
            <a:r>
              <a:rPr lang="en-US" sz="1800" dirty="0">
                <a:ea typeface="+mn-lt"/>
                <a:cs typeface="+mn-lt"/>
              </a:rPr>
              <a:t> 700 mm </a:t>
            </a:r>
            <a:r>
              <a:rPr lang="en-US" sz="1800" dirty="0" err="1">
                <a:ea typeface="+mn-lt"/>
                <a:cs typeface="+mn-lt"/>
              </a:rPr>
              <a:t>doble</a:t>
            </a:r>
            <a:r>
              <a:rPr lang="en-US" sz="1800" dirty="0">
                <a:ea typeface="+mn-lt"/>
                <a:cs typeface="+mn-lt"/>
              </a:rPr>
              <a:t> disco</a:t>
            </a:r>
            <a:endParaRPr lang="en-US" sz="1800" b="0" dirty="0">
              <a:ea typeface="+mn-lt"/>
              <a:cs typeface="+mn-lt"/>
            </a:endParaRPr>
          </a:p>
          <a:p>
            <a:pPr algn="ctr"/>
            <a:endParaRPr lang="en-US" sz="1800" dirty="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6C940B-9255-47DF-8441-1E51AA333B62}"/>
              </a:ext>
            </a:extLst>
          </p:cNvPr>
          <p:cNvSpPr txBox="1"/>
          <p:nvPr/>
        </p:nvSpPr>
        <p:spPr>
          <a:xfrm>
            <a:off x="6146042" y="3598459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9600" b="1" dirty="0">
              <a:solidFill>
                <a:srgbClr val="FF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15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1CD76A-8DDD-4CAC-B0A3-D4066A80B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producto adecuado para su aplicación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8908185-17F1-40CF-BA10-FA8689DF7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100" b="1" dirty="0">
                <a:solidFill>
                  <a:srgbClr val="000000"/>
                </a:solidFill>
              </a:rPr>
              <a:t>    Tamaño de la instalación y uso</a:t>
            </a:r>
            <a:endParaRPr lang="en-US" sz="3100" b="1" dirty="0">
              <a:solidFill>
                <a:srgbClr val="000000"/>
              </a:solidFill>
            </a:endParaRPr>
          </a:p>
          <a:p>
            <a:pPr lvl="1"/>
            <a:r>
              <a:rPr lang="es-ES" dirty="0">
                <a:solidFill>
                  <a:srgbClr val="000000"/>
                </a:solidFill>
              </a:rPr>
              <a:t>Áreas de tamaño pequeño a mediano</a:t>
            </a:r>
          </a:p>
          <a:p>
            <a:pPr lvl="1"/>
            <a:r>
              <a:rPr lang="es-ES" dirty="0">
                <a:solidFill>
                  <a:srgbClr val="000000"/>
                </a:solidFill>
              </a:rPr>
              <a:t>Hasta 3,5 horas de limpieza al día</a:t>
            </a:r>
            <a:endParaRPr lang="en-US" sz="33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100" b="1" dirty="0">
                <a:solidFill>
                  <a:srgbClr val="000000"/>
                </a:solidFill>
              </a:rPr>
              <a:t>    </a:t>
            </a:r>
            <a:r>
              <a:rPr lang="en-US" sz="3100" b="1" dirty="0" err="1">
                <a:solidFill>
                  <a:srgbClr val="000000"/>
                </a:solidFill>
              </a:rPr>
              <a:t>Desafíos</a:t>
            </a:r>
            <a:r>
              <a:rPr lang="en-US" sz="3100" b="1" dirty="0">
                <a:solidFill>
                  <a:srgbClr val="000000"/>
                </a:solidFill>
              </a:rPr>
              <a:t> de la </a:t>
            </a:r>
            <a:r>
              <a:rPr lang="en-US" sz="3100" b="1" dirty="0" err="1">
                <a:solidFill>
                  <a:srgbClr val="000000"/>
                </a:solidFill>
              </a:rPr>
              <a:t>aplicación</a:t>
            </a:r>
            <a:endParaRPr lang="en-US" sz="3100" b="1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s-ES" dirty="0">
                <a:solidFill>
                  <a:srgbClr val="000000"/>
                </a:solidFill>
              </a:rPr>
              <a:t>Típicos entornos comerciales amplios y tipos de suelo</a:t>
            </a:r>
          </a:p>
          <a:p>
            <a:pPr lvl="1"/>
            <a:r>
              <a:rPr lang="es-ES" dirty="0">
                <a:solidFill>
                  <a:srgbClr val="000000"/>
                </a:solidFill>
              </a:rPr>
              <a:t>Pocos obstáculos u objetos que evitar</a:t>
            </a:r>
          </a:p>
          <a:p>
            <a:pPr marL="457200" lvl="1" indent="0">
              <a:buNone/>
            </a:pPr>
            <a:r>
              <a:rPr lang="en-US" sz="3100" b="1" dirty="0">
                <a:solidFill>
                  <a:srgbClr val="000000"/>
                </a:solidFill>
              </a:rPr>
              <a:t>Limpieza del </a:t>
            </a:r>
            <a:r>
              <a:rPr lang="en-US" sz="3100" b="1" dirty="0" err="1">
                <a:solidFill>
                  <a:srgbClr val="000000"/>
                </a:solidFill>
              </a:rPr>
              <a:t>entorno</a:t>
            </a:r>
            <a:endParaRPr lang="en-US" sz="3100" b="1" dirty="0">
              <a:solidFill>
                <a:srgbClr val="000000"/>
              </a:solidFill>
              <a:cs typeface="Arial"/>
            </a:endParaRPr>
          </a:p>
          <a:p>
            <a:pPr lvl="1"/>
            <a:r>
              <a:rPr lang="es-ES" dirty="0">
                <a:solidFill>
                  <a:srgbClr val="000000"/>
                </a:solidFill>
                <a:ea typeface="+mn-lt"/>
                <a:cs typeface="+mn-lt"/>
              </a:rPr>
              <a:t>Zonas de tráfico medio</a:t>
            </a:r>
          </a:p>
          <a:p>
            <a:pPr lvl="1"/>
            <a:r>
              <a:rPr lang="es-ES" dirty="0">
                <a:solidFill>
                  <a:srgbClr val="000000"/>
                </a:solidFill>
                <a:ea typeface="+mn-lt"/>
                <a:cs typeface="+mn-lt"/>
              </a:rPr>
              <a:t>Suelos medios (más derrames o suelos agresivos)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7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1769E-C515-4046-A75B-A3948382C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34533" cy="1325563"/>
          </a:xfrm>
        </p:spPr>
        <p:txBody>
          <a:bodyPr/>
          <a:lstStyle/>
          <a:p>
            <a:r>
              <a:rPr lang="es-ES" dirty="0"/>
              <a:t>Ventajas de las fregadoras comerciales de Tennant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116417-D625-48E2-87A5-D7BDE93334B5}"/>
              </a:ext>
            </a:extLst>
          </p:cNvPr>
          <p:cNvGrpSpPr/>
          <p:nvPr/>
        </p:nvGrpSpPr>
        <p:grpSpPr>
          <a:xfrm>
            <a:off x="8800723" y="1653866"/>
            <a:ext cx="640080" cy="640080"/>
            <a:chOff x="8830770" y="1396922"/>
            <a:chExt cx="822960" cy="82296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B425FEF-DF11-4EF2-A385-00CBE26DBBEA}"/>
                </a:ext>
              </a:extLst>
            </p:cNvPr>
            <p:cNvSpPr/>
            <p:nvPr/>
          </p:nvSpPr>
          <p:spPr>
            <a:xfrm>
              <a:off x="8830770" y="1396922"/>
              <a:ext cx="822960" cy="822960"/>
            </a:xfrm>
            <a:prstGeom prst="ellipse">
              <a:avLst/>
            </a:prstGeom>
            <a:solidFill>
              <a:srgbClr val="51398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Add">
              <a:extLst>
                <a:ext uri="{FF2B5EF4-FFF2-40B4-BE49-F238E27FC236}">
                  <a16:creationId xmlns:a16="http://schemas.microsoft.com/office/drawing/2014/main" id="{A1FA03E3-F6B7-46AB-A0C3-544FE3BFF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66693" y="1555341"/>
              <a:ext cx="548640" cy="548640"/>
            </a:xfrm>
            <a:prstGeom prst="rect">
              <a:avLst/>
            </a:prstGeom>
          </p:spPr>
        </p:pic>
      </p:grp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0DDB1D8B-700D-4F39-9318-15B9931BB1A1}"/>
              </a:ext>
            </a:extLst>
          </p:cNvPr>
          <p:cNvSpPr txBox="1">
            <a:spLocks/>
          </p:cNvSpPr>
          <p:nvPr/>
        </p:nvSpPr>
        <p:spPr>
          <a:xfrm>
            <a:off x="6368477" y="2470613"/>
            <a:ext cx="5212080" cy="9729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en-US" b="1" dirty="0" err="1">
                <a:solidFill>
                  <a:srgbClr val="513986"/>
                </a:solidFill>
              </a:rPr>
              <a:t>Mantener</a:t>
            </a:r>
            <a:r>
              <a:rPr lang="en-US" altLang="en-US" dirty="0"/>
              <a:t> </a:t>
            </a:r>
            <a:r>
              <a:rPr lang="en-US" altLang="en-US" dirty="0" err="1"/>
              <a:t>Salud</a:t>
            </a:r>
            <a:r>
              <a:rPr lang="en-US" altLang="en-US" dirty="0"/>
              <a:t> y </a:t>
            </a:r>
            <a:r>
              <a:rPr lang="en-US" altLang="en-US" dirty="0" err="1"/>
              <a:t>Seguridad</a:t>
            </a:r>
            <a:endParaRPr lang="en-US" alt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1400" dirty="0">
                <a:solidFill>
                  <a:srgbClr val="595959"/>
                </a:solidFill>
              </a:rPr>
              <a:t>Reduce la fatiga del operario con el mango ajustable y un agarre cómodo para facilitar el uso de la máquina</a:t>
            </a:r>
            <a:endParaRPr lang="en-US" sz="1400" dirty="0">
              <a:solidFill>
                <a:srgbClr val="595959"/>
              </a:solidFill>
              <a:cs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45FD698-A8A3-4970-A73D-2BB3832E624D}"/>
              </a:ext>
            </a:extLst>
          </p:cNvPr>
          <p:cNvGrpSpPr/>
          <p:nvPr/>
        </p:nvGrpSpPr>
        <p:grpSpPr>
          <a:xfrm>
            <a:off x="2715637" y="3997117"/>
            <a:ext cx="640080" cy="640080"/>
            <a:chOff x="2734820" y="3716874"/>
            <a:chExt cx="822960" cy="82296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9A89A04-6F00-4A80-B36A-A5F37E8194B5}"/>
                </a:ext>
              </a:extLst>
            </p:cNvPr>
            <p:cNvSpPr/>
            <p:nvPr/>
          </p:nvSpPr>
          <p:spPr>
            <a:xfrm>
              <a:off x="2734820" y="3716874"/>
              <a:ext cx="822960" cy="822960"/>
            </a:xfrm>
            <a:prstGeom prst="ellipse">
              <a:avLst/>
            </a:prstGeom>
            <a:solidFill>
              <a:srgbClr val="E6145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Bubbles">
              <a:extLst>
                <a:ext uri="{FF2B5EF4-FFF2-40B4-BE49-F238E27FC236}">
                  <a16:creationId xmlns:a16="http://schemas.microsoft.com/office/drawing/2014/main" id="{ADDC9E00-AC2B-4937-80C2-3E76DA153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94618" y="3764261"/>
              <a:ext cx="728185" cy="728185"/>
            </a:xfrm>
            <a:prstGeom prst="rect">
              <a:avLst/>
            </a:prstGeom>
          </p:spPr>
        </p:pic>
      </p:grp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0856C8D5-91D1-4A8A-BF50-5DD0541AE430}"/>
              </a:ext>
            </a:extLst>
          </p:cNvPr>
          <p:cNvSpPr txBox="1">
            <a:spLocks/>
          </p:cNvSpPr>
          <p:nvPr/>
        </p:nvSpPr>
        <p:spPr>
          <a:xfrm>
            <a:off x="536190" y="4725488"/>
            <a:ext cx="5212080" cy="16753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en-US" b="1" dirty="0" err="1">
                <a:solidFill>
                  <a:srgbClr val="E61459"/>
                </a:solidFill>
              </a:rPr>
              <a:t>Mejora</a:t>
            </a:r>
            <a:r>
              <a:rPr lang="en-US" altLang="en-US" dirty="0"/>
              <a:t> la Imagen de las </a:t>
            </a:r>
            <a:r>
              <a:rPr lang="en-US" altLang="en-US" dirty="0" err="1"/>
              <a:t>Instalaciones</a:t>
            </a:r>
            <a:endParaRPr lang="en-US" altLang="en-US" dirty="0">
              <a:cs typeface="Arial"/>
            </a:endParaRPr>
          </a:p>
          <a:p>
            <a:r>
              <a:rPr lang="es-ES" sz="1400" dirty="0">
                <a:ea typeface="+mn-lt"/>
                <a:cs typeface="+mn-lt"/>
              </a:rPr>
              <a:t>Tiempo de funcionamiento constante gracias al robusto diseño de la fregadora y al motor de aspiración de 3 etapas para un secado de alto rendimiento</a:t>
            </a:r>
            <a:endParaRPr lang="en-US" sz="1400" dirty="0">
              <a:solidFill>
                <a:schemeClr val="accent5"/>
              </a:solidFill>
              <a:cs typeface="Arial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FC5BC6-2226-484E-88B7-0CF8E2140C08}"/>
              </a:ext>
            </a:extLst>
          </p:cNvPr>
          <p:cNvGrpSpPr/>
          <p:nvPr/>
        </p:nvGrpSpPr>
        <p:grpSpPr>
          <a:xfrm>
            <a:off x="8836283" y="4033974"/>
            <a:ext cx="640080" cy="640080"/>
            <a:chOff x="8861302" y="3764096"/>
            <a:chExt cx="822960" cy="82296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F5D153A-440C-4BDD-8D69-1EFFE3A0DDD3}"/>
                </a:ext>
              </a:extLst>
            </p:cNvPr>
            <p:cNvSpPr/>
            <p:nvPr/>
          </p:nvSpPr>
          <p:spPr>
            <a:xfrm>
              <a:off x="8861302" y="3764096"/>
              <a:ext cx="822960" cy="822960"/>
            </a:xfrm>
            <a:prstGeom prst="ellipse">
              <a:avLst/>
            </a:prstGeom>
            <a:solidFill>
              <a:srgbClr val="00ADE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Graphic 42" descr="Male profile">
              <a:extLst>
                <a:ext uri="{FF2B5EF4-FFF2-40B4-BE49-F238E27FC236}">
                  <a16:creationId xmlns:a16="http://schemas.microsoft.com/office/drawing/2014/main" id="{2833AB1B-BF09-45F4-A937-2FE752370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06762" y="3809816"/>
              <a:ext cx="731520" cy="731520"/>
            </a:xfrm>
            <a:prstGeom prst="rect">
              <a:avLst/>
            </a:prstGeom>
          </p:spPr>
        </p:pic>
      </p:grp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F4EEEDF4-0A42-4B0D-808D-B94CBEFCEEBA}"/>
              </a:ext>
            </a:extLst>
          </p:cNvPr>
          <p:cNvSpPr txBox="1">
            <a:spLocks/>
          </p:cNvSpPr>
          <p:nvPr/>
        </p:nvSpPr>
        <p:spPr>
          <a:xfrm>
            <a:off x="6360653" y="4725486"/>
            <a:ext cx="5212080" cy="14372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en-US" b="1" dirty="0" err="1">
                <a:solidFill>
                  <a:schemeClr val="accent1"/>
                </a:solidFill>
              </a:rPr>
              <a:t>Fácil</a:t>
            </a:r>
            <a:r>
              <a:rPr lang="en-US" altLang="en-US" dirty="0"/>
              <a:t> de </a:t>
            </a:r>
            <a:r>
              <a:rPr lang="en-US" altLang="en-US" dirty="0" err="1"/>
              <a:t>Manejar</a:t>
            </a:r>
            <a:r>
              <a:rPr lang="en-US" altLang="en-US" dirty="0"/>
              <a:t> y </a:t>
            </a:r>
            <a:r>
              <a:rPr lang="en-US" altLang="en-US" dirty="0" err="1"/>
              <a:t>Mantener</a:t>
            </a:r>
            <a:endParaRPr lang="en-US" altLang="en-US" dirty="0"/>
          </a:p>
          <a:p>
            <a:r>
              <a:rPr lang="es-ES" sz="1400" dirty="0"/>
              <a:t>Fácil mantenimiento diario. Los puntos de contacto amarillos ayudan a reducir las averías simplificando el mantenimiento preventivo</a:t>
            </a:r>
            <a:r>
              <a:rPr lang="en-US" sz="1400" dirty="0"/>
              <a:t>.</a:t>
            </a:r>
            <a:endParaRPr lang="en-US" sz="1400" dirty="0"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FB784B-2781-41BC-A664-9238F702E57D}"/>
              </a:ext>
            </a:extLst>
          </p:cNvPr>
          <p:cNvSpPr/>
          <p:nvPr/>
        </p:nvSpPr>
        <p:spPr>
          <a:xfrm>
            <a:off x="536190" y="2470613"/>
            <a:ext cx="5212080" cy="1171603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7B433"/>
                </a:solidFill>
              </a:rPr>
              <a:t>Reduce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Costes</a:t>
            </a:r>
            <a:r>
              <a:rPr lang="en-US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Limpieza</a:t>
            </a:r>
            <a:endParaRPr lang="en-US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5000000000000000000" pitchFamily="2" charset="2"/>
              <a:buChar char="•"/>
            </a:pPr>
            <a:r>
              <a:rPr lang="es-ES" sz="1400" dirty="0"/>
              <a:t>Consigue un mayor rendimiento de limpieza en comparación con las máquinas pequeñas, con una gran capacidad del depósito y un amplio recorrido de fregado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2B0C30E-9BEA-40BD-9745-6D4B7965CD73}"/>
              </a:ext>
            </a:extLst>
          </p:cNvPr>
          <p:cNvGrpSpPr/>
          <p:nvPr/>
        </p:nvGrpSpPr>
        <p:grpSpPr>
          <a:xfrm>
            <a:off x="2715637" y="1698140"/>
            <a:ext cx="640080" cy="640080"/>
            <a:chOff x="2562831" y="1423561"/>
            <a:chExt cx="822960" cy="82296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DB0FD63-F707-45BA-A610-DB3B51A14C8D}"/>
                </a:ext>
              </a:extLst>
            </p:cNvPr>
            <p:cNvSpPr/>
            <p:nvPr/>
          </p:nvSpPr>
          <p:spPr>
            <a:xfrm>
              <a:off x="2562831" y="1423561"/>
              <a:ext cx="822960" cy="822960"/>
            </a:xfrm>
            <a:prstGeom prst="ellipse">
              <a:avLst/>
            </a:prstGeom>
            <a:solidFill>
              <a:srgbClr val="F7B43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Graphic 35" descr="Dollar">
              <a:extLst>
                <a:ext uri="{FF2B5EF4-FFF2-40B4-BE49-F238E27FC236}">
                  <a16:creationId xmlns:a16="http://schemas.microsoft.com/office/drawing/2014/main" id="{28E85303-D69A-4BAE-9BE2-C7647231E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08551" y="1453484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75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picture containing lawn mower, transport&#10;&#10;Description automatically generated">
            <a:extLst>
              <a:ext uri="{FF2B5EF4-FFF2-40B4-BE49-F238E27FC236}">
                <a16:creationId xmlns:a16="http://schemas.microsoft.com/office/drawing/2014/main" id="{AD7903E3-34E2-4B17-8439-2FB9BE154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997" y="1886803"/>
            <a:ext cx="4278572" cy="42217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77334D-89E2-4302-9550-7D35FE75B524}"/>
              </a:ext>
            </a:extLst>
          </p:cNvPr>
          <p:cNvSpPr/>
          <p:nvPr/>
        </p:nvSpPr>
        <p:spPr>
          <a:xfrm>
            <a:off x="5709315" y="1062006"/>
            <a:ext cx="5257952" cy="5355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kern="0" dirty="0">
                <a:ea typeface="+mn-lt"/>
                <a:cs typeface="+mn-lt"/>
              </a:rPr>
              <a:t>Supervise la información útil de la máquina con una pantalla LCD intuitiva y de gran tamaño.</a:t>
            </a:r>
            <a:endParaRPr lang="en-US" sz="1600" kern="0" dirty="0">
              <a:solidFill>
                <a:srgbClr val="F47B29"/>
              </a:solidFill>
              <a:cs typeface="Arial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32146B-AA20-4229-9DA7-61B079D656C1}"/>
              </a:ext>
            </a:extLst>
          </p:cNvPr>
          <p:cNvCxnSpPr>
            <a:cxnSpLocks/>
          </p:cNvCxnSpPr>
          <p:nvPr/>
        </p:nvCxnSpPr>
        <p:spPr>
          <a:xfrm flipH="1" flipV="1">
            <a:off x="7636369" y="5350992"/>
            <a:ext cx="4249307" cy="341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7F804FA-9FAF-405B-9D2C-79400F55B84E}"/>
              </a:ext>
            </a:extLst>
          </p:cNvPr>
          <p:cNvSpPr/>
          <p:nvPr/>
        </p:nvSpPr>
        <p:spPr>
          <a:xfrm>
            <a:off x="8058652" y="4838207"/>
            <a:ext cx="4283426" cy="5469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kern="0" dirty="0">
                <a:ea typeface="+mn-lt"/>
                <a:cs typeface="+mn-lt"/>
              </a:rPr>
              <a:t>Cabezal de fregado autonivelante para una limpieza óptima</a:t>
            </a:r>
            <a:r>
              <a:rPr lang="en-US" sz="1600" kern="0" dirty="0">
                <a:ea typeface="+mn-lt"/>
                <a:cs typeface="+mn-lt"/>
              </a:rPr>
              <a:t>.</a:t>
            </a:r>
            <a:endParaRPr lang="en-US" sz="1600" kern="0" dirty="0">
              <a:solidFill>
                <a:srgbClr val="F47B29"/>
              </a:solidFill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3DCAA8-DB24-4262-A31E-6433435E3D4A}"/>
              </a:ext>
            </a:extLst>
          </p:cNvPr>
          <p:cNvSpPr/>
          <p:nvPr/>
        </p:nvSpPr>
        <p:spPr>
          <a:xfrm>
            <a:off x="875954" y="5722770"/>
            <a:ext cx="4894014" cy="5355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dirty="0"/>
              <a:t>Sencillo sistema de cambio de cepillos/</a:t>
            </a:r>
            <a:r>
              <a:rPr lang="es-ES" sz="1600" dirty="0" err="1"/>
              <a:t>pads</a:t>
            </a:r>
            <a:r>
              <a:rPr lang="es-ES" sz="1600" dirty="0"/>
              <a:t> sin necesidad de herramientas</a:t>
            </a:r>
            <a:endParaRPr lang="en-US" sz="1600" kern="0" dirty="0">
              <a:solidFill>
                <a:srgbClr val="F47B29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AC9F507-D364-44F4-B1C0-1825D8E20FA1}"/>
              </a:ext>
            </a:extLst>
          </p:cNvPr>
          <p:cNvCxnSpPr>
            <a:cxnSpLocks/>
          </p:cNvCxnSpPr>
          <p:nvPr/>
        </p:nvCxnSpPr>
        <p:spPr>
          <a:xfrm>
            <a:off x="531026" y="3019942"/>
            <a:ext cx="4443763" cy="227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C22F3-EA1B-4DD5-AC6C-E929C7818F4A}"/>
              </a:ext>
            </a:extLst>
          </p:cNvPr>
          <p:cNvSpPr/>
          <p:nvPr/>
        </p:nvSpPr>
        <p:spPr>
          <a:xfrm>
            <a:off x="526054" y="2493158"/>
            <a:ext cx="4187439" cy="5355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kern="0" dirty="0">
                <a:ea typeface="+mn-lt"/>
                <a:cs typeface="+mn-lt"/>
              </a:rPr>
              <a:t>Empuñadura cómoda y ajustable para un manejo ergonómico</a:t>
            </a:r>
            <a:endParaRPr lang="en-US" sz="1600" kern="0" dirty="0">
              <a:solidFill>
                <a:srgbClr val="F47B29"/>
              </a:solidFill>
              <a:cs typeface="Arial" panose="020B0604020202020204"/>
            </a:endParaRPr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6B019087-5BF2-4DBC-A98A-183275036981}"/>
              </a:ext>
            </a:extLst>
          </p:cNvPr>
          <p:cNvCxnSpPr>
            <a:cxnSpLocks/>
          </p:cNvCxnSpPr>
          <p:nvPr/>
        </p:nvCxnSpPr>
        <p:spPr>
          <a:xfrm flipH="1">
            <a:off x="5766181" y="1599716"/>
            <a:ext cx="4722585" cy="697159"/>
          </a:xfrm>
          <a:prstGeom prst="bentConnector3">
            <a:avLst>
              <a:gd name="adj1" fmla="val 100022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9636E25C-E32F-4089-8061-B856EC93FDC3}"/>
              </a:ext>
            </a:extLst>
          </p:cNvPr>
          <p:cNvCxnSpPr>
            <a:cxnSpLocks/>
          </p:cNvCxnSpPr>
          <p:nvPr/>
        </p:nvCxnSpPr>
        <p:spPr>
          <a:xfrm flipV="1">
            <a:off x="979989" y="5526487"/>
            <a:ext cx="4973625" cy="714849"/>
          </a:xfrm>
          <a:prstGeom prst="bentConnector3">
            <a:avLst>
              <a:gd name="adj1" fmla="val 100159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515A4525-862A-462B-AFB4-D1112C828454}"/>
              </a:ext>
            </a:extLst>
          </p:cNvPr>
          <p:cNvSpPr txBox="1">
            <a:spLocks/>
          </p:cNvSpPr>
          <p:nvPr/>
        </p:nvSpPr>
        <p:spPr>
          <a:xfrm>
            <a:off x="592538" y="785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T391 </a:t>
            </a:r>
            <a:r>
              <a:rPr lang="en-US" dirty="0" err="1"/>
              <a:t>Características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43D671-6A91-4B70-B89E-78EB46D4BF83}"/>
              </a:ext>
            </a:extLst>
          </p:cNvPr>
          <p:cNvSpPr/>
          <p:nvPr/>
        </p:nvSpPr>
        <p:spPr>
          <a:xfrm>
            <a:off x="634161" y="1063454"/>
            <a:ext cx="3977465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b="1" kern="0" dirty="0">
                <a:ea typeface="+mn-lt"/>
                <a:cs typeface="+mn-lt"/>
              </a:rPr>
              <a:t>Obtenga una gran rentabilidad con una fregadora de tamaño medio con un amplio cabezal de fregado y una gran capacidad de depósito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F8D6B61-5B8E-4CA6-AA18-89660DEB0BAE}"/>
              </a:ext>
            </a:extLst>
          </p:cNvPr>
          <p:cNvCxnSpPr>
            <a:cxnSpLocks/>
          </p:cNvCxnSpPr>
          <p:nvPr/>
        </p:nvCxnSpPr>
        <p:spPr>
          <a:xfrm flipH="1">
            <a:off x="7849412" y="2757561"/>
            <a:ext cx="3896740" cy="227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B5AE667-A4D0-4B54-9A96-53659A706622}"/>
              </a:ext>
            </a:extLst>
          </p:cNvPr>
          <p:cNvSpPr/>
          <p:nvPr/>
        </p:nvSpPr>
        <p:spPr>
          <a:xfrm>
            <a:off x="7792310" y="2822898"/>
            <a:ext cx="4295326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kern="0" dirty="0">
                <a:ea typeface="+mn-lt"/>
                <a:cs typeface="+mn-lt"/>
              </a:rPr>
              <a:t>Acelere el mantenimiento diario con una limpieza y un vaciado más rápidos del depósito de recuperación con una cesta de residuos extraíble que ayuda a evitar la obstrucción de la manguera de vaciado.</a:t>
            </a: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1925B5-E83A-4EAD-8663-C14F1A90B609}"/>
              </a:ext>
            </a:extLst>
          </p:cNvPr>
          <p:cNvCxnSpPr>
            <a:cxnSpLocks/>
          </p:cNvCxnSpPr>
          <p:nvPr/>
        </p:nvCxnSpPr>
        <p:spPr>
          <a:xfrm flipV="1">
            <a:off x="751580" y="4591294"/>
            <a:ext cx="4089414" cy="168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B9D86E4-7222-47DC-9023-ADA2340CC472}"/>
              </a:ext>
            </a:extLst>
          </p:cNvPr>
          <p:cNvSpPr/>
          <p:nvPr/>
        </p:nvSpPr>
        <p:spPr>
          <a:xfrm>
            <a:off x="658890" y="3825833"/>
            <a:ext cx="4295326" cy="7571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kern="0" dirty="0">
                <a:ea typeface="+mn-lt"/>
                <a:cs typeface="+mn-lt"/>
              </a:rPr>
              <a:t>Reduce los niveles sonoros y el consumo de agua a la vez que aumenta el tiempo de funcionamiento con el modo ECO</a:t>
            </a:r>
            <a:endParaRPr lang="en-US" sz="1600" kern="0" dirty="0">
              <a:solidFill>
                <a:srgbClr val="F47B29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110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9C42EB-206A-494C-BE41-34E9F416C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458" y="5445667"/>
            <a:ext cx="770527" cy="745537"/>
          </a:xfrm>
          <a:prstGeom prst="rect">
            <a:avLst/>
          </a:prstGeom>
        </p:spPr>
      </p:pic>
      <p:sp>
        <p:nvSpPr>
          <p:cNvPr id="42" name="Title 4">
            <a:extLst>
              <a:ext uri="{FF2B5EF4-FFF2-40B4-BE49-F238E27FC236}">
                <a16:creationId xmlns:a16="http://schemas.microsoft.com/office/drawing/2014/main" id="{6E087C82-AFBA-4268-860F-C22B56235081}"/>
              </a:ext>
            </a:extLst>
          </p:cNvPr>
          <p:cNvSpPr txBox="1">
            <a:spLocks/>
          </p:cNvSpPr>
          <p:nvPr/>
        </p:nvSpPr>
        <p:spPr>
          <a:xfrm>
            <a:off x="839570" y="723850"/>
            <a:ext cx="10512862" cy="1325563"/>
          </a:xfrm>
          <a:prstGeom prst="rect">
            <a:avLst/>
          </a:prstGeom>
        </p:spPr>
        <p:txBody>
          <a:bodyPr vert="horz" lIns="45720" tIns="22860" rIns="45720" bIns="22860" rtlCol="0" anchor="ctr">
            <a:normAutofit fontScale="97500"/>
          </a:bodyPr>
          <a:lstStyle>
            <a:lvl1pPr algn="l" defTabSz="18283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998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00" dirty="0"/>
              <a:t>Servicio Tennant</a:t>
            </a:r>
            <a:br>
              <a:rPr lang="en-US" sz="5299" dirty="0"/>
            </a:br>
            <a:r>
              <a:rPr lang="en-US" sz="2450" b="0" dirty="0">
                <a:solidFill>
                  <a:schemeClr val="bg1">
                    <a:lumMod val="65000"/>
                  </a:schemeClr>
                </a:solidFill>
              </a:rPr>
              <a:t>DE CONFIANZA. RESPONSABLE. LOCAL.</a:t>
            </a:r>
            <a:endParaRPr lang="en-US" sz="3999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31BFFD-0F06-3644-B2E2-068E0AE85768}"/>
              </a:ext>
            </a:extLst>
          </p:cNvPr>
          <p:cNvSpPr/>
          <p:nvPr/>
        </p:nvSpPr>
        <p:spPr>
          <a:xfrm>
            <a:off x="1360156" y="3499481"/>
            <a:ext cx="216073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70000"/>
              </a:lnSpc>
              <a:defRPr/>
            </a:pPr>
            <a:r>
              <a:rPr lang="en-US" sz="2000" b="1" dirty="0">
                <a:solidFill>
                  <a:srgbClr val="009AC7"/>
                </a:solidFill>
                <a:latin typeface="+mj-lt"/>
              </a:rPr>
              <a:t>74% </a:t>
            </a:r>
            <a:r>
              <a:rPr lang="en-US" sz="1600" b="1" dirty="0">
                <a:solidFill>
                  <a:srgbClr val="009AC7"/>
                </a:solidFill>
                <a:latin typeface="+mj-lt"/>
              </a:rPr>
              <a:t>DE MÁQUINAS</a:t>
            </a:r>
          </a:p>
          <a:p>
            <a:pPr defTabSz="914217">
              <a:lnSpc>
                <a:spcPct val="90000"/>
              </a:lnSpc>
              <a:defRPr/>
            </a:pPr>
            <a:r>
              <a:rPr lang="es-ES" sz="1200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TRABAJANDO CON COMPROMISO DE TIEMPO DE RESPUESTA</a:t>
            </a:r>
            <a:endParaRPr lang="en-US" sz="1200" b="1" baseline="40000" dirty="0">
              <a:solidFill>
                <a:srgbClr val="5A5A5A">
                  <a:lumMod val="60000"/>
                  <a:lumOff val="40000"/>
                </a:srgbClr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31BFFD-0F06-3644-B2E2-068E0AE85768}"/>
              </a:ext>
            </a:extLst>
          </p:cNvPr>
          <p:cNvSpPr/>
          <p:nvPr/>
        </p:nvSpPr>
        <p:spPr>
          <a:xfrm>
            <a:off x="4452987" y="5206210"/>
            <a:ext cx="2915112" cy="816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70000"/>
              </a:lnSpc>
              <a:defRPr/>
            </a:pPr>
            <a:r>
              <a:rPr lang="en-US" sz="2800" b="1" dirty="0">
                <a:solidFill>
                  <a:srgbClr val="009AC7"/>
                </a:solidFill>
                <a:latin typeface="+mj-lt"/>
              </a:rPr>
              <a:t>360+ TÉCNICO DE SERVICIO</a:t>
            </a:r>
            <a:endParaRPr lang="en-US" sz="2800" dirty="0">
              <a:solidFill>
                <a:srgbClr val="009AC7"/>
              </a:solidFill>
              <a:latin typeface="+mj-lt"/>
            </a:endParaRPr>
          </a:p>
          <a:p>
            <a:pPr defTabSz="914217">
              <a:lnSpc>
                <a:spcPct val="70000"/>
              </a:lnSpc>
              <a:defRPr/>
            </a:pPr>
            <a:r>
              <a:rPr lang="en-US" sz="1100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EN EUROPA</a:t>
            </a:r>
            <a:endParaRPr lang="en-US" sz="1100" baseline="40000" dirty="0">
              <a:solidFill>
                <a:srgbClr val="5A5A5A">
                  <a:lumMod val="60000"/>
                  <a:lumOff val="40000"/>
                </a:srgb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6162F5-5D9D-3D42-A3E6-3514C0E51B9B}"/>
              </a:ext>
            </a:extLst>
          </p:cNvPr>
          <p:cNvSpPr txBox="1"/>
          <p:nvPr/>
        </p:nvSpPr>
        <p:spPr>
          <a:xfrm>
            <a:off x="852114" y="5207782"/>
            <a:ext cx="3202086" cy="1409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217">
              <a:lnSpc>
                <a:spcPct val="80000"/>
              </a:lnSpc>
              <a:defRPr/>
            </a:pPr>
            <a:r>
              <a:rPr lang="en-US" sz="3600" b="1" dirty="0">
                <a:solidFill>
                  <a:srgbClr val="009AC7"/>
                </a:solidFill>
                <a:latin typeface="+mj-lt"/>
              </a:rPr>
              <a:t>1.3 </a:t>
            </a:r>
            <a:br>
              <a:rPr lang="en-US" sz="3600" b="1" dirty="0">
                <a:latin typeface="+mj-lt"/>
              </a:rPr>
            </a:br>
            <a:r>
              <a:rPr lang="en-US" sz="2700" b="1" dirty="0">
                <a:solidFill>
                  <a:srgbClr val="009AC7"/>
                </a:solidFill>
                <a:latin typeface="+mj-lt"/>
              </a:rPr>
              <a:t>DÍAS</a:t>
            </a:r>
            <a:endParaRPr lang="en-US" sz="3600" b="1" dirty="0">
              <a:solidFill>
                <a:srgbClr val="009AC7"/>
              </a:solidFill>
              <a:latin typeface="+mj-lt"/>
            </a:endParaRPr>
          </a:p>
          <a:p>
            <a:pPr defTabSz="914217">
              <a:lnSpc>
                <a:spcPct val="80000"/>
              </a:lnSpc>
              <a:defRPr/>
            </a:pPr>
            <a:r>
              <a:rPr lang="en-US" sz="2200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TIEMPO DE RESPUESTA</a:t>
            </a:r>
            <a:endParaRPr lang="en-US" sz="2200" baseline="40000" dirty="0">
              <a:solidFill>
                <a:srgbClr val="5A5A5A">
                  <a:lumMod val="60000"/>
                  <a:lumOff val="40000"/>
                </a:srgb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C26967-9E66-174D-8E35-32608FD7B722}"/>
              </a:ext>
            </a:extLst>
          </p:cNvPr>
          <p:cNvSpPr txBox="1"/>
          <p:nvPr/>
        </p:nvSpPr>
        <p:spPr>
          <a:xfrm>
            <a:off x="4486918" y="2335251"/>
            <a:ext cx="2119790" cy="422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>
              <a:lnSpc>
                <a:spcPct val="70000"/>
              </a:lnSpc>
              <a:defRPr/>
            </a:pPr>
            <a:r>
              <a:rPr lang="en-US" sz="3000" b="1" dirty="0">
                <a:solidFill>
                  <a:srgbClr val="009AC7"/>
                </a:solidFill>
                <a:latin typeface="+mj-lt"/>
              </a:rPr>
              <a:t>12 AÑOS</a:t>
            </a:r>
          </a:p>
        </p:txBody>
      </p:sp>
      <p:pic>
        <p:nvPicPr>
          <p:cNvPr id="25" name="Picture 24" descr="BOS_local2_icons_worker.png">
            <a:extLst>
              <a:ext uri="{FF2B5EF4-FFF2-40B4-BE49-F238E27FC236}">
                <a16:creationId xmlns:a16="http://schemas.microsoft.com/office/drawing/2014/main" id="{4DF7184D-BF58-574C-A122-C37F92DCE0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286" y="2441401"/>
            <a:ext cx="742299" cy="591322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12602A05-F80B-AC40-B894-806D8240E4AE}"/>
              </a:ext>
            </a:extLst>
          </p:cNvPr>
          <p:cNvSpPr/>
          <p:nvPr/>
        </p:nvSpPr>
        <p:spPr>
          <a:xfrm>
            <a:off x="1582667" y="2305475"/>
            <a:ext cx="2239791" cy="48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70000"/>
              </a:lnSpc>
              <a:defRPr/>
            </a:pPr>
            <a:r>
              <a:rPr lang="en-US" sz="3600" b="1">
                <a:solidFill>
                  <a:srgbClr val="009AC7"/>
                </a:solidFill>
                <a:latin typeface="+mj-lt"/>
              </a:rPr>
              <a:t>140K</a:t>
            </a:r>
            <a:endParaRPr lang="en-US" sz="4000" b="1">
              <a:solidFill>
                <a:srgbClr val="009AC7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319283-104B-0347-9F6E-C73B088DEBE3}"/>
              </a:ext>
            </a:extLst>
          </p:cNvPr>
          <p:cNvSpPr txBox="1"/>
          <p:nvPr/>
        </p:nvSpPr>
        <p:spPr>
          <a:xfrm>
            <a:off x="2386594" y="1894296"/>
            <a:ext cx="2283894" cy="276999"/>
          </a:xfrm>
          <a:prstGeom prst="rect">
            <a:avLst/>
          </a:prstGeom>
          <a:solidFill>
            <a:srgbClr val="8AC237"/>
          </a:solidFill>
        </p:spPr>
        <p:txBody>
          <a:bodyPr wrap="square" rtlCol="0">
            <a:spAutoFit/>
          </a:bodyPr>
          <a:lstStyle/>
          <a:p>
            <a:pPr algn="ctr" defTabSz="914217">
              <a:defRPr/>
            </a:pPr>
            <a:r>
              <a:rPr lang="en-US" sz="1200" b="1" dirty="0">
                <a:solidFill>
                  <a:prstClr val="white"/>
                </a:solidFill>
                <a:latin typeface="+mj-lt"/>
              </a:rPr>
              <a:t>CONFÍE EN NOSOTROS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D79F34-44A7-3040-9BF3-DF6E5A6A1CD2}"/>
              </a:ext>
            </a:extLst>
          </p:cNvPr>
          <p:cNvSpPr/>
          <p:nvPr/>
        </p:nvSpPr>
        <p:spPr>
          <a:xfrm>
            <a:off x="1575722" y="2682123"/>
            <a:ext cx="249829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90000"/>
              </a:lnSpc>
              <a:defRPr/>
            </a:pPr>
            <a:r>
              <a:rPr lang="es-ES" sz="1200" b="1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TOTAL LLAMADAS DE SERVICIO RESUELTAS </a:t>
            </a:r>
          </a:p>
          <a:p>
            <a:pPr defTabSz="914217">
              <a:lnSpc>
                <a:spcPct val="90000"/>
              </a:lnSpc>
              <a:defRPr/>
            </a:pPr>
            <a:r>
              <a:rPr lang="es-ES" sz="1200" b="1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EN 2020</a:t>
            </a:r>
            <a:endParaRPr lang="en-US" sz="1200" baseline="40000" dirty="0">
              <a:solidFill>
                <a:srgbClr val="5A5A5A">
                  <a:lumMod val="60000"/>
                  <a:lumOff val="40000"/>
                </a:srgbClr>
              </a:solidFill>
              <a:latin typeface="+mj-l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670D8B-01A5-8741-85C4-BB968B9F7D64}"/>
              </a:ext>
            </a:extLst>
          </p:cNvPr>
          <p:cNvSpPr/>
          <p:nvPr/>
        </p:nvSpPr>
        <p:spPr>
          <a:xfrm>
            <a:off x="4542159" y="2659226"/>
            <a:ext cx="174572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90000"/>
              </a:lnSpc>
              <a:defRPr/>
            </a:pPr>
            <a:r>
              <a:rPr lang="es-ES" sz="1200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DURACIÓN MEDIA DE SERVICIO DE LOS TÉCNICOS</a:t>
            </a:r>
            <a:endParaRPr lang="en-US" sz="1200" baseline="40000" dirty="0">
              <a:solidFill>
                <a:srgbClr val="5A5A5A">
                  <a:lumMod val="60000"/>
                  <a:lumOff val="40000"/>
                </a:srgbClr>
              </a:solidFill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3654716-AA8F-AE45-BBAA-106641CEEFEA}"/>
              </a:ext>
            </a:extLst>
          </p:cNvPr>
          <p:cNvSpPr txBox="1"/>
          <p:nvPr/>
        </p:nvSpPr>
        <p:spPr>
          <a:xfrm>
            <a:off x="3674822" y="4719288"/>
            <a:ext cx="2276725" cy="276999"/>
          </a:xfrm>
          <a:prstGeom prst="rect">
            <a:avLst/>
          </a:prstGeom>
          <a:solidFill>
            <a:srgbClr val="8AC237"/>
          </a:solidFill>
        </p:spPr>
        <p:txBody>
          <a:bodyPr wrap="square" rtlCol="0">
            <a:spAutoFit/>
          </a:bodyPr>
          <a:lstStyle/>
          <a:p>
            <a:pPr algn="ctr" defTabSz="914217">
              <a:defRPr/>
            </a:pPr>
            <a:r>
              <a:rPr lang="en-US" sz="1200" b="1">
                <a:solidFill>
                  <a:prstClr val="white"/>
                </a:solidFill>
                <a:latin typeface="+mj-lt"/>
              </a:rPr>
              <a:t>WE ARE WHERE YOU ARE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528A54-471E-6E4D-AAA4-7135B9DADAA3}"/>
              </a:ext>
            </a:extLst>
          </p:cNvPr>
          <p:cNvSpPr txBox="1"/>
          <p:nvPr/>
        </p:nvSpPr>
        <p:spPr>
          <a:xfrm>
            <a:off x="863292" y="4723428"/>
            <a:ext cx="2276725" cy="276999"/>
          </a:xfrm>
          <a:prstGeom prst="rect">
            <a:avLst/>
          </a:prstGeom>
          <a:solidFill>
            <a:srgbClr val="8AC237"/>
          </a:solidFill>
        </p:spPr>
        <p:txBody>
          <a:bodyPr wrap="square" rtlCol="0">
            <a:spAutoFit/>
          </a:bodyPr>
          <a:lstStyle/>
          <a:p>
            <a:pPr algn="ctr" defTabSz="914217">
              <a:defRPr/>
            </a:pPr>
            <a:r>
              <a:rPr lang="en-US" sz="1200" b="1" dirty="0">
                <a:solidFill>
                  <a:prstClr val="white"/>
                </a:solidFill>
                <a:latin typeface="+mj-lt"/>
              </a:rPr>
              <a:t>SOMOS RECEPTIVOS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CC111A8-9A39-3B48-A9C0-36BD641FC723}"/>
              </a:ext>
            </a:extLst>
          </p:cNvPr>
          <p:cNvCxnSpPr>
            <a:cxnSpLocks/>
          </p:cNvCxnSpPr>
          <p:nvPr/>
        </p:nvCxnSpPr>
        <p:spPr>
          <a:xfrm>
            <a:off x="817947" y="3223356"/>
            <a:ext cx="533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52EFC2-28A7-0045-AC90-3817BFB3A4FB}"/>
              </a:ext>
            </a:extLst>
          </p:cNvPr>
          <p:cNvCxnSpPr>
            <a:cxnSpLocks/>
          </p:cNvCxnSpPr>
          <p:nvPr/>
        </p:nvCxnSpPr>
        <p:spPr>
          <a:xfrm>
            <a:off x="3484947" y="2305321"/>
            <a:ext cx="0" cy="19774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D8F3DC8-19CE-254A-9F40-DB8BF072A27C}"/>
              </a:ext>
            </a:extLst>
          </p:cNvPr>
          <p:cNvGrpSpPr/>
          <p:nvPr/>
        </p:nvGrpSpPr>
        <p:grpSpPr>
          <a:xfrm>
            <a:off x="3770991" y="3424253"/>
            <a:ext cx="1981200" cy="368707"/>
            <a:chOff x="1600200" y="2667000"/>
            <a:chExt cx="3495515" cy="9906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0ED7DF-88B7-B045-B34E-F18127061694}"/>
                </a:ext>
              </a:extLst>
            </p:cNvPr>
            <p:cNvCxnSpPr/>
            <p:nvPr/>
          </p:nvCxnSpPr>
          <p:spPr>
            <a:xfrm>
              <a:off x="1600200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A77B265-A0F0-7B4B-B9D3-BC37658BD757}"/>
                </a:ext>
              </a:extLst>
            </p:cNvPr>
            <p:cNvCxnSpPr/>
            <p:nvPr/>
          </p:nvCxnSpPr>
          <p:spPr>
            <a:xfrm>
              <a:off x="1949751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4D1C2C7-47B9-2640-9185-7017463CFAD7}"/>
                </a:ext>
              </a:extLst>
            </p:cNvPr>
            <p:cNvCxnSpPr/>
            <p:nvPr/>
          </p:nvCxnSpPr>
          <p:spPr>
            <a:xfrm>
              <a:off x="2299302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3E0762A-F0B7-B246-9893-654CD474C5AB}"/>
                </a:ext>
              </a:extLst>
            </p:cNvPr>
            <p:cNvCxnSpPr/>
            <p:nvPr/>
          </p:nvCxnSpPr>
          <p:spPr>
            <a:xfrm>
              <a:off x="2648853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74D2BE-729B-8D46-9E3E-FD95069819BA}"/>
                </a:ext>
              </a:extLst>
            </p:cNvPr>
            <p:cNvCxnSpPr/>
            <p:nvPr/>
          </p:nvCxnSpPr>
          <p:spPr>
            <a:xfrm>
              <a:off x="2998404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0950C59-5212-5B46-8B3A-0FF15521DE5A}"/>
                </a:ext>
              </a:extLst>
            </p:cNvPr>
            <p:cNvCxnSpPr/>
            <p:nvPr/>
          </p:nvCxnSpPr>
          <p:spPr>
            <a:xfrm>
              <a:off x="3347955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5B048B8-F5E4-2743-B59A-9048D3990DF2}"/>
                </a:ext>
              </a:extLst>
            </p:cNvPr>
            <p:cNvCxnSpPr/>
            <p:nvPr/>
          </p:nvCxnSpPr>
          <p:spPr>
            <a:xfrm>
              <a:off x="3697506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2B5B7AB-1083-B64B-99F6-279FF65B5A02}"/>
                </a:ext>
              </a:extLst>
            </p:cNvPr>
            <p:cNvCxnSpPr/>
            <p:nvPr/>
          </p:nvCxnSpPr>
          <p:spPr>
            <a:xfrm>
              <a:off x="4047057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161EF0C-DF74-CC47-81B8-D43CBEA33842}"/>
                </a:ext>
              </a:extLst>
            </p:cNvPr>
            <p:cNvCxnSpPr/>
            <p:nvPr/>
          </p:nvCxnSpPr>
          <p:spPr>
            <a:xfrm>
              <a:off x="4396608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912B922-7BEC-854F-92BF-C80733663993}"/>
                </a:ext>
              </a:extLst>
            </p:cNvPr>
            <p:cNvCxnSpPr/>
            <p:nvPr/>
          </p:nvCxnSpPr>
          <p:spPr>
            <a:xfrm>
              <a:off x="4746159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CF6F27F-AC4A-7C4F-B876-E066F55606E9}"/>
                </a:ext>
              </a:extLst>
            </p:cNvPr>
            <p:cNvCxnSpPr/>
            <p:nvPr/>
          </p:nvCxnSpPr>
          <p:spPr>
            <a:xfrm>
              <a:off x="5095715" y="2667000"/>
              <a:ext cx="0" cy="99060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8F47D13C-D730-684D-8677-3EAC2615AB7F}"/>
              </a:ext>
            </a:extLst>
          </p:cNvPr>
          <p:cNvSpPr/>
          <p:nvPr/>
        </p:nvSpPr>
        <p:spPr>
          <a:xfrm>
            <a:off x="3770991" y="3525227"/>
            <a:ext cx="1712940" cy="166757"/>
          </a:xfrm>
          <a:prstGeom prst="rect">
            <a:avLst/>
          </a:prstGeom>
          <a:solidFill>
            <a:srgbClr val="009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defRPr/>
            </a:pPr>
            <a:endParaRPr lang="en-US" sz="3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1A79FC-3D27-5948-AB43-9F8EF4B79837}"/>
              </a:ext>
            </a:extLst>
          </p:cNvPr>
          <p:cNvSpPr txBox="1"/>
          <p:nvPr/>
        </p:nvSpPr>
        <p:spPr>
          <a:xfrm>
            <a:off x="3701493" y="3934449"/>
            <a:ext cx="1759001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>
              <a:lnSpc>
                <a:spcPct val="70000"/>
              </a:lnSpc>
              <a:defRPr/>
            </a:pPr>
            <a:r>
              <a:rPr lang="en-US" sz="3600" b="1">
                <a:solidFill>
                  <a:srgbClr val="009AC7"/>
                </a:solidFill>
                <a:latin typeface="+mj-lt"/>
              </a:rPr>
              <a:t>84%</a:t>
            </a:r>
            <a:endParaRPr lang="en-US" sz="3600">
              <a:solidFill>
                <a:srgbClr val="009AC7"/>
              </a:solidFill>
              <a:latin typeface="+mj-lt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852145D-6475-6444-A54F-7250E440207E}"/>
              </a:ext>
            </a:extLst>
          </p:cNvPr>
          <p:cNvSpPr/>
          <p:nvPr/>
        </p:nvSpPr>
        <p:spPr>
          <a:xfrm>
            <a:off x="4703121" y="3906083"/>
            <a:ext cx="157075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90000"/>
              </a:lnSpc>
              <a:defRPr/>
            </a:pPr>
            <a:r>
              <a:rPr lang="en-US" sz="1200" dirty="0">
                <a:solidFill>
                  <a:srgbClr val="5A5A5A">
                    <a:lumMod val="60000"/>
                    <a:lumOff val="40000"/>
                  </a:srgbClr>
                </a:solidFill>
                <a:latin typeface="+mj-lt"/>
              </a:rPr>
              <a:t>PUESTAS EN MARCHA</a:t>
            </a:r>
            <a:endParaRPr lang="en-US" sz="1200" baseline="40000" dirty="0">
              <a:solidFill>
                <a:srgbClr val="5A5A5A">
                  <a:lumMod val="60000"/>
                  <a:lumOff val="40000"/>
                </a:srgbClr>
              </a:solidFill>
              <a:latin typeface="+mj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B7F41F-3E1A-DE4B-A79E-601CBF145BA3}"/>
              </a:ext>
            </a:extLst>
          </p:cNvPr>
          <p:cNvSpPr/>
          <p:nvPr/>
        </p:nvSpPr>
        <p:spPr>
          <a:xfrm>
            <a:off x="4486918" y="6028426"/>
            <a:ext cx="2827876" cy="353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>
              <a:lnSpc>
                <a:spcPct val="70000"/>
              </a:lnSpc>
              <a:defRPr/>
            </a:pP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CON LICENCIA - CON FIANZA - CON SEGURO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D5FDF4-6859-E34A-B51C-83B94FF03E7D}"/>
              </a:ext>
            </a:extLst>
          </p:cNvPr>
          <p:cNvGrpSpPr/>
          <p:nvPr/>
        </p:nvGrpSpPr>
        <p:grpSpPr>
          <a:xfrm>
            <a:off x="7220252" y="556720"/>
            <a:ext cx="4960026" cy="4888947"/>
            <a:chOff x="7463089" y="1023979"/>
            <a:chExt cx="5209211" cy="498260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92166D0-433E-E947-AF00-6064F913DD51}"/>
                </a:ext>
              </a:extLst>
            </p:cNvPr>
            <p:cNvGrpSpPr/>
            <p:nvPr/>
          </p:nvGrpSpPr>
          <p:grpSpPr>
            <a:xfrm>
              <a:off x="7463089" y="1023979"/>
              <a:ext cx="5209211" cy="4982608"/>
              <a:chOff x="7463089" y="1023979"/>
              <a:chExt cx="5209211" cy="498260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ABCD65E-C892-814E-A241-938D3FF1870E}"/>
                  </a:ext>
                </a:extLst>
              </p:cNvPr>
              <p:cNvSpPr/>
              <p:nvPr/>
            </p:nvSpPr>
            <p:spPr>
              <a:xfrm>
                <a:off x="7463089" y="1023979"/>
                <a:ext cx="4930739" cy="4982608"/>
              </a:xfrm>
              <a:prstGeom prst="ellipse">
                <a:avLst/>
              </a:prstGeom>
              <a:solidFill>
                <a:schemeClr val="bg1">
                  <a:lumMod val="85000"/>
                  <a:alpha val="3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7">
                  <a:defRPr/>
                </a:pPr>
                <a:endParaRPr lang="en-US" sz="3600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51690AC-841C-3B49-B85E-DE1CEBAB4A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22220" b="-2674"/>
              <a:stretch/>
            </p:blipFill>
            <p:spPr>
              <a:xfrm>
                <a:off x="8612497" y="1590765"/>
                <a:ext cx="4059803" cy="3559374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938CC5C-E1A0-3243-BE76-C8F63732D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7559" y="2077922"/>
              <a:ext cx="1307164" cy="3584508"/>
            </a:xfrm>
            <a:prstGeom prst="rect">
              <a:avLst/>
            </a:prstGeom>
          </p:spPr>
        </p:pic>
      </p:grpSp>
      <p:pic>
        <p:nvPicPr>
          <p:cNvPr id="43" name="Graphic 42" descr="Checklist">
            <a:extLst>
              <a:ext uri="{FF2B5EF4-FFF2-40B4-BE49-F238E27FC236}">
                <a16:creationId xmlns:a16="http://schemas.microsoft.com/office/drawing/2014/main" id="{CC4B37CD-8B75-433E-967E-DE08181C464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1332" y="2305321"/>
            <a:ext cx="836072" cy="836072"/>
          </a:xfrm>
          <a:prstGeom prst="rect">
            <a:avLst/>
          </a:prstGeom>
        </p:spPr>
      </p:pic>
      <p:pic>
        <p:nvPicPr>
          <p:cNvPr id="44" name="Graphic 43" descr="Arrow: Clockwise curve">
            <a:extLst>
              <a:ext uri="{FF2B5EF4-FFF2-40B4-BE49-F238E27FC236}">
                <a16:creationId xmlns:a16="http://schemas.microsoft.com/office/drawing/2014/main" id="{E8AAAFF1-B092-4904-A13F-1E224575714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1264" y="3373614"/>
            <a:ext cx="836072" cy="836072"/>
          </a:xfrm>
          <a:prstGeom prst="rect">
            <a:avLst/>
          </a:prstGeom>
        </p:spPr>
      </p:pic>
      <p:pic>
        <p:nvPicPr>
          <p:cNvPr id="45" name="Graphic 44" descr="Marker">
            <a:extLst>
              <a:ext uri="{FF2B5EF4-FFF2-40B4-BE49-F238E27FC236}">
                <a16:creationId xmlns:a16="http://schemas.microsoft.com/office/drawing/2014/main" id="{ACC85C6A-4A99-4D78-AE83-B6B718D48BC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72822" y="5066124"/>
            <a:ext cx="759800" cy="759800"/>
          </a:xfrm>
          <a:prstGeom prst="rect">
            <a:avLst/>
          </a:prstGeom>
        </p:spPr>
      </p:pic>
      <p:pic>
        <p:nvPicPr>
          <p:cNvPr id="46" name="Graphic 45" descr="Truck">
            <a:extLst>
              <a:ext uri="{FF2B5EF4-FFF2-40B4-BE49-F238E27FC236}">
                <a16:creationId xmlns:a16="http://schemas.microsoft.com/office/drawing/2014/main" id="{F467620C-EAFB-4826-BCC2-8FA07E9A3B0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96624" y="4990836"/>
            <a:ext cx="1199172" cy="1199172"/>
          </a:xfrm>
          <a:prstGeom prst="rect">
            <a:avLst/>
          </a:prstGeom>
        </p:spPr>
      </p:pic>
      <p:pic>
        <p:nvPicPr>
          <p:cNvPr id="47" name="Graphic 46" descr="Tools">
            <a:extLst>
              <a:ext uri="{FF2B5EF4-FFF2-40B4-BE49-F238E27FC236}">
                <a16:creationId xmlns:a16="http://schemas.microsoft.com/office/drawing/2014/main" id="{461F3F77-1BB3-4781-B007-3746D92A9381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49701" y="5034451"/>
            <a:ext cx="466090" cy="46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35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D7A75FF-A5FA-485B-8A2F-31BC466C5966}"/>
              </a:ext>
            </a:extLst>
          </p:cNvPr>
          <p:cNvSpPr txBox="1"/>
          <p:nvPr/>
        </p:nvSpPr>
        <p:spPr>
          <a:xfrm>
            <a:off x="387736" y="2105561"/>
            <a:ext cx="4254201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spc="-150" dirty="0">
                <a:solidFill>
                  <a:schemeClr val="accent6"/>
                </a:solidFill>
                <a:latin typeface="Univers"/>
                <a:cs typeface="Arial"/>
              </a:rPr>
              <a:t>T391 </a:t>
            </a:r>
          </a:p>
          <a:p>
            <a:pPr algn="ctr"/>
            <a:r>
              <a:rPr lang="es-ES" sz="4000" b="1" spc="-150" dirty="0">
                <a:solidFill>
                  <a:schemeClr val="accent6"/>
                </a:solidFill>
                <a:latin typeface="Univers"/>
                <a:cs typeface="Arial"/>
              </a:rPr>
              <a:t>Fregadora mediana</a:t>
            </a:r>
          </a:p>
          <a:p>
            <a:pPr algn="ctr"/>
            <a:r>
              <a:rPr lang="es-ES" sz="4000" b="1" spc="-150" dirty="0">
                <a:solidFill>
                  <a:schemeClr val="accent6"/>
                </a:solidFill>
                <a:latin typeface="Univers"/>
                <a:cs typeface="Arial"/>
              </a:rPr>
              <a:t>de conductor</a:t>
            </a:r>
          </a:p>
          <a:p>
            <a:pPr algn="ctr"/>
            <a:r>
              <a:rPr lang="es-ES" sz="4000" b="1" spc="-150" dirty="0">
                <a:solidFill>
                  <a:schemeClr val="accent6"/>
                </a:solidFill>
                <a:latin typeface="Univers"/>
                <a:cs typeface="Arial"/>
              </a:rPr>
              <a:t>acompañante</a:t>
            </a:r>
            <a:endParaRPr lang="en-US" sz="4000" b="1" spc="-150" dirty="0">
              <a:solidFill>
                <a:schemeClr val="accent6"/>
              </a:solidFill>
              <a:latin typeface="Univers"/>
              <a:cs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3FB9EE-3AFC-4BA9-963F-1D2288B1315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83" y="818983"/>
            <a:ext cx="2573708" cy="946157"/>
          </a:xfrm>
          <a:prstGeom prst="rect">
            <a:avLst/>
          </a:prstGeom>
        </p:spPr>
      </p:pic>
      <p:pic>
        <p:nvPicPr>
          <p:cNvPr id="3" name="Picture 3" descr="A picture containing green, lawn mower&#10;&#10;Description automatically generated">
            <a:extLst>
              <a:ext uri="{FF2B5EF4-FFF2-40B4-BE49-F238E27FC236}">
                <a16:creationId xmlns:a16="http://schemas.microsoft.com/office/drawing/2014/main" id="{E4639FE1-8B3D-40FF-86E6-E4D1610C8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228" y="416826"/>
            <a:ext cx="6052781" cy="603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51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nnant Company">
      <a:dk1>
        <a:sysClr val="windowText" lastClr="000000"/>
      </a:dk1>
      <a:lt1>
        <a:sysClr val="window" lastClr="FFFFFF"/>
      </a:lt1>
      <a:dk2>
        <a:srgbClr val="44546A"/>
      </a:dk2>
      <a:lt2>
        <a:srgbClr val="F1F2F2"/>
      </a:lt2>
      <a:accent1>
        <a:srgbClr val="009AC7"/>
      </a:accent1>
      <a:accent2>
        <a:srgbClr val="004E66"/>
      </a:accent2>
      <a:accent3>
        <a:srgbClr val="BABCBE"/>
      </a:accent3>
      <a:accent4>
        <a:srgbClr val="8DC63F"/>
      </a:accent4>
      <a:accent5>
        <a:srgbClr val="F47B29"/>
      </a:accent5>
      <a:accent6>
        <a:srgbClr val="009AC7"/>
      </a:accent6>
      <a:hlink>
        <a:srgbClr val="009AC7"/>
      </a:hlink>
      <a:folHlink>
        <a:srgbClr val="004E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AC7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/>
    <SalesOrg xmlns="0376508a-3691-412d-a127-f3009102e432">
      <Value>15</Value>
      <Value>7</Value>
    </SalesOrg>
    <Innovation xmlns="0376508a-3691-412d-a127-f3009102e432"/>
    <Sold_x002d_To xmlns="0376508a-3691-412d-a127-f3009102e432" xsi:nil="true"/>
    <CustomerGroup xmlns="0376508a-3691-412d-a127-f3009102e432"/>
    <SalesDistrict xmlns="0376508a-3691-412d-a127-f3009102e432">
      <Value>4</Value>
    </SalesDistrict>
    <Customer_x0020_Name xmlns="0376508a-3691-412d-a127-f3009102e432" xsi:nil="true"/>
    <Category xmlns="0376508a-3691-412d-a127-f3009102e432">
      <Value>6</Value>
    </Category>
    <MarketingChannel xmlns="0376508a-3691-412d-a127-f3009102e432">
      <Value>3</Value>
      <Value>10</Value>
      <Value>16</Value>
      <Value>11</Value>
      <Value>8</Value>
      <Value>15</Value>
    </MarketingChannel>
    <SalesChannel xmlns="0376508a-3691-412d-a127-f3009102e432">
      <Value>2</Value>
    </SalesChannel>
    <Brand xmlns="0376508a-3691-412d-a127-f3009102e432">
      <Value>1</Value>
    </Brand>
    <Language xmlns="0376508a-3691-412d-a127-f3009102e432">
      <Value>3</Value>
    </Language>
    <Applications xmlns="0376508a-3691-412d-a127-f3009102e432"/>
    <Country xmlns="0376508a-3691-412d-a127-f3009102e432"/>
    <LiteratureType xmlns="0376508a-3691-412d-a127-f3009102e432">63</LiteratureType>
    <Industry xmlns="0376508a-3691-412d-a127-f3009102e432"/>
    <Product xmlns="0376508a-3691-412d-a127-f3009102e432">
      <Value>962</Value>
    </Product>
    <AssetType xmlns="0376508a-3691-412d-a127-f3009102e432">30</AssetTyp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5115da493d133a476c0c57738344dbee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1a65478c7637a1897bef5acfda8dd04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78AD7F-7670-40AC-8A97-2615FCA132E1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98e6644e-3c82-4c4b-b645-6c9b5cf40ee9"/>
    <ds:schemaRef ds:uri="http://purl.org/dc/terms/"/>
    <ds:schemaRef ds:uri="http://purl.org/dc/dcmitype/"/>
    <ds:schemaRef ds:uri="http://schemas.openxmlformats.org/package/2006/metadata/core-properties"/>
    <ds:schemaRef ds:uri="aa02a519-528b-4f53-a7f6-af8c6c1f646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4DD21B2-449B-46D1-825A-EB17756178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F85102-0FE6-4DE9-84F2-F22A31DE1AA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Panorámica</PresentationFormat>
  <Paragraphs>79</Paragraphs>
  <Slides>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Lucida Grande</vt:lpstr>
      <vt:lpstr>Univers</vt:lpstr>
      <vt:lpstr>Wingdings</vt:lpstr>
      <vt:lpstr>Office Theme</vt:lpstr>
      <vt:lpstr>1_Custom Design</vt:lpstr>
      <vt:lpstr>Presentación de PowerPoint</vt:lpstr>
      <vt:lpstr>Asesor de confianza</vt:lpstr>
      <vt:lpstr>Diseñada para Mercados Comerciales</vt:lpstr>
      <vt:lpstr>El producto adecuado para su aplicación</vt:lpstr>
      <vt:lpstr>Ventajas de las fregadoras comerciales de Tennant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T391 Customer Presentation</dc:title>
  <dc:creator>Vuchetich, Nicki</dc:creator>
  <cp:lastModifiedBy>Stortini, Linda</cp:lastModifiedBy>
  <cp:revision>51</cp:revision>
  <dcterms:created xsi:type="dcterms:W3CDTF">2019-12-16T19:32:12Z</dcterms:created>
  <dcterms:modified xsi:type="dcterms:W3CDTF">2021-05-21T11:02:19Z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</Properties>
</file>