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6"/>
  </p:notesMasterIdLst>
  <p:handoutMasterIdLst>
    <p:handoutMasterId r:id="rId57"/>
  </p:handoutMasterIdLst>
  <p:sldIdLst>
    <p:sldId id="264" r:id="rId5"/>
    <p:sldId id="314" r:id="rId6"/>
    <p:sldId id="305" r:id="rId7"/>
    <p:sldId id="283" r:id="rId8"/>
    <p:sldId id="282" r:id="rId9"/>
    <p:sldId id="311" r:id="rId10"/>
    <p:sldId id="346" r:id="rId11"/>
    <p:sldId id="324" r:id="rId12"/>
    <p:sldId id="336" r:id="rId13"/>
    <p:sldId id="315" r:id="rId14"/>
    <p:sldId id="318" r:id="rId15"/>
    <p:sldId id="306" r:id="rId16"/>
    <p:sldId id="284" r:id="rId17"/>
    <p:sldId id="317" r:id="rId18"/>
    <p:sldId id="291" r:id="rId19"/>
    <p:sldId id="333" r:id="rId20"/>
    <p:sldId id="345" r:id="rId21"/>
    <p:sldId id="288" r:id="rId22"/>
    <p:sldId id="330" r:id="rId23"/>
    <p:sldId id="287" r:id="rId24"/>
    <p:sldId id="285" r:id="rId25"/>
    <p:sldId id="325" r:id="rId26"/>
    <p:sldId id="359" r:id="rId27"/>
    <p:sldId id="347" r:id="rId28"/>
    <p:sldId id="348" r:id="rId29"/>
    <p:sldId id="356" r:id="rId30"/>
    <p:sldId id="357" r:id="rId31"/>
    <p:sldId id="358" r:id="rId32"/>
    <p:sldId id="351" r:id="rId33"/>
    <p:sldId id="352" r:id="rId34"/>
    <p:sldId id="353" r:id="rId35"/>
    <p:sldId id="355" r:id="rId36"/>
    <p:sldId id="354" r:id="rId37"/>
    <p:sldId id="313" r:id="rId38"/>
    <p:sldId id="322" r:id="rId39"/>
    <p:sldId id="289" r:id="rId40"/>
    <p:sldId id="320" r:id="rId41"/>
    <p:sldId id="334" r:id="rId42"/>
    <p:sldId id="335" r:id="rId43"/>
    <p:sldId id="326" r:id="rId44"/>
    <p:sldId id="286" r:id="rId45"/>
    <p:sldId id="343" r:id="rId46"/>
    <p:sldId id="340" r:id="rId47"/>
    <p:sldId id="344" r:id="rId48"/>
    <p:sldId id="294" r:id="rId49"/>
    <p:sldId id="295" r:id="rId50"/>
    <p:sldId id="297" r:id="rId51"/>
    <p:sldId id="298" r:id="rId52"/>
    <p:sldId id="296" r:id="rId53"/>
    <p:sldId id="299" r:id="rId54"/>
    <p:sldId id="302" r:id="rId55"/>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C7"/>
    <a:srgbClr val="FF0066"/>
    <a:srgbClr val="939393"/>
    <a:srgbClr val="FFFFFF"/>
    <a:srgbClr val="FFFF99"/>
    <a:srgbClr val="B4CC95"/>
    <a:srgbClr val="D9D9D9"/>
    <a:srgbClr val="E8E8E8"/>
    <a:srgbClr val="E8F2F2"/>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32" autoAdjust="0"/>
    <p:restoredTop sz="95232" autoAdjust="0"/>
  </p:normalViewPr>
  <p:slideViewPr>
    <p:cSldViewPr snapToGrid="0">
      <p:cViewPr varScale="1">
        <p:scale>
          <a:sx n="105" d="100"/>
          <a:sy n="105" d="100"/>
        </p:scale>
        <p:origin x="1722" y="102"/>
      </p:cViewPr>
      <p:guideLst>
        <p:guide orient="horz" pos="2160"/>
        <p:guide pos="2880"/>
      </p:guideLst>
    </p:cSldViewPr>
  </p:slideViewPr>
  <p:notesTextViewPr>
    <p:cViewPr>
      <p:scale>
        <a:sx n="1" d="1"/>
        <a:sy n="1" d="1"/>
      </p:scale>
      <p:origin x="0" y="0"/>
    </p:cViewPr>
  </p:notesTextViewPr>
  <p:sorterViewPr>
    <p:cViewPr>
      <p:scale>
        <a:sx n="100" d="100"/>
        <a:sy n="100" d="100"/>
      </p:scale>
      <p:origin x="0" y="-688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68B9CE-54AA-4F3E-B41B-08C9DD9C5114}" type="doc">
      <dgm:prSet loTypeId="urn:microsoft.com/office/officeart/2005/8/layout/gear1" loCatId="cycle" qsTypeId="urn:microsoft.com/office/officeart/2005/8/quickstyle/simple1" qsCatId="simple" csTypeId="urn:microsoft.com/office/officeart/2005/8/colors/accent1_2" csCatId="accent1" phldr="1"/>
      <dgm:spPr/>
    </dgm:pt>
    <dgm:pt modelId="{ACD82F7B-74DD-4A8A-99E6-0165A13AE23B}">
      <dgm:prSet phldrT="[Text]"/>
      <dgm:spPr/>
      <dgm:t>
        <a:bodyPr/>
        <a:lstStyle/>
        <a:p>
          <a:r>
            <a:rPr lang="en-US" dirty="0"/>
            <a:t>Cost to Clean</a:t>
          </a:r>
        </a:p>
      </dgm:t>
    </dgm:pt>
    <dgm:pt modelId="{2A6A5997-209C-41CC-80CB-4A6EA77E167F}" type="parTrans" cxnId="{424663A2-EDB5-422C-BDEE-DD2687827620}">
      <dgm:prSet/>
      <dgm:spPr/>
      <dgm:t>
        <a:bodyPr/>
        <a:lstStyle/>
        <a:p>
          <a:endParaRPr lang="en-US"/>
        </a:p>
      </dgm:t>
    </dgm:pt>
    <dgm:pt modelId="{6D27751C-42F3-419B-A306-ED7992A706EC}" type="sibTrans" cxnId="{424663A2-EDB5-422C-BDEE-DD2687827620}">
      <dgm:prSet/>
      <dgm:spPr/>
      <dgm:t>
        <a:bodyPr/>
        <a:lstStyle/>
        <a:p>
          <a:endParaRPr lang="en-US"/>
        </a:p>
      </dgm:t>
    </dgm:pt>
    <dgm:pt modelId="{BE150085-294F-401F-8825-F18971295937}">
      <dgm:prSet phldrT="[Text]"/>
      <dgm:spPr/>
      <dgm:t>
        <a:bodyPr/>
        <a:lstStyle/>
        <a:p>
          <a:r>
            <a:rPr lang="en-US" dirty="0"/>
            <a:t>Enhancing Facility Image</a:t>
          </a:r>
        </a:p>
      </dgm:t>
    </dgm:pt>
    <dgm:pt modelId="{7CC8ED69-A76F-4911-8758-5622A9267218}" type="parTrans" cxnId="{C0AC06AF-98D1-4631-B9BF-A6958B7084FA}">
      <dgm:prSet/>
      <dgm:spPr/>
      <dgm:t>
        <a:bodyPr/>
        <a:lstStyle/>
        <a:p>
          <a:endParaRPr lang="en-US"/>
        </a:p>
      </dgm:t>
    </dgm:pt>
    <dgm:pt modelId="{1558EF03-4758-4ECD-B503-97C2624D07FE}" type="sibTrans" cxnId="{C0AC06AF-98D1-4631-B9BF-A6958B7084FA}">
      <dgm:prSet/>
      <dgm:spPr/>
      <dgm:t>
        <a:bodyPr/>
        <a:lstStyle/>
        <a:p>
          <a:endParaRPr lang="en-US"/>
        </a:p>
      </dgm:t>
    </dgm:pt>
    <dgm:pt modelId="{C9789164-E619-4109-B98A-8B6F6D05BD01}">
      <dgm:prSet phldrT="[Text]"/>
      <dgm:spPr/>
      <dgm:t>
        <a:bodyPr/>
        <a:lstStyle/>
        <a:p>
          <a:r>
            <a:rPr lang="en-US" dirty="0"/>
            <a:t>Environmental Health &amp; Safety</a:t>
          </a:r>
        </a:p>
      </dgm:t>
    </dgm:pt>
    <dgm:pt modelId="{61731511-58C3-43D3-8E9F-B3416093DFE0}" type="parTrans" cxnId="{820CD02B-CE75-4A65-A487-D771D79DC209}">
      <dgm:prSet/>
      <dgm:spPr/>
      <dgm:t>
        <a:bodyPr/>
        <a:lstStyle/>
        <a:p>
          <a:endParaRPr lang="en-US"/>
        </a:p>
      </dgm:t>
    </dgm:pt>
    <dgm:pt modelId="{595B5BA9-B631-4B47-AF33-0B241F2342DE}" type="sibTrans" cxnId="{820CD02B-CE75-4A65-A487-D771D79DC209}">
      <dgm:prSet/>
      <dgm:spPr/>
      <dgm:t>
        <a:bodyPr/>
        <a:lstStyle/>
        <a:p>
          <a:endParaRPr lang="en-US"/>
        </a:p>
      </dgm:t>
    </dgm:pt>
    <dgm:pt modelId="{CD61695D-A299-435C-8536-1EACFD5BC882}">
      <dgm:prSet phldrT="[Text]"/>
      <dgm:spPr/>
      <dgm:t>
        <a:bodyPr/>
        <a:lstStyle/>
        <a:p>
          <a:endParaRPr lang="en-US" dirty="0"/>
        </a:p>
      </dgm:t>
    </dgm:pt>
    <dgm:pt modelId="{66536BAD-18B3-45C4-801E-60D8390A1FB4}" type="parTrans" cxnId="{63C242BE-34E6-420A-B10F-6AC41523E2EC}">
      <dgm:prSet/>
      <dgm:spPr/>
      <dgm:t>
        <a:bodyPr/>
        <a:lstStyle/>
        <a:p>
          <a:endParaRPr lang="en-US"/>
        </a:p>
      </dgm:t>
    </dgm:pt>
    <dgm:pt modelId="{24E38A57-4E41-43CE-ADA8-2EE2AAA5F9FD}" type="sibTrans" cxnId="{63C242BE-34E6-420A-B10F-6AC41523E2EC}">
      <dgm:prSet/>
      <dgm:spPr/>
      <dgm:t>
        <a:bodyPr/>
        <a:lstStyle/>
        <a:p>
          <a:endParaRPr lang="en-US"/>
        </a:p>
      </dgm:t>
    </dgm:pt>
    <dgm:pt modelId="{A6B4407E-4493-4989-9C98-CC40ED681E3C}" type="pres">
      <dgm:prSet presAssocID="{7D68B9CE-54AA-4F3E-B41B-08C9DD9C5114}" presName="composite" presStyleCnt="0">
        <dgm:presLayoutVars>
          <dgm:chMax val="3"/>
          <dgm:animLvl val="lvl"/>
          <dgm:resizeHandles val="exact"/>
        </dgm:presLayoutVars>
      </dgm:prSet>
      <dgm:spPr/>
    </dgm:pt>
    <dgm:pt modelId="{46CF6A0B-B218-43EA-B926-5CE3C5E0D1F1}" type="pres">
      <dgm:prSet presAssocID="{ACD82F7B-74DD-4A8A-99E6-0165A13AE23B}" presName="gear1" presStyleLbl="node1" presStyleIdx="0" presStyleCnt="3">
        <dgm:presLayoutVars>
          <dgm:chMax val="1"/>
          <dgm:bulletEnabled val="1"/>
        </dgm:presLayoutVars>
      </dgm:prSet>
      <dgm:spPr/>
    </dgm:pt>
    <dgm:pt modelId="{4C786056-ACCD-46C7-A26B-EC8D4FDF6CDD}" type="pres">
      <dgm:prSet presAssocID="{ACD82F7B-74DD-4A8A-99E6-0165A13AE23B}" presName="gear1srcNode" presStyleLbl="node1" presStyleIdx="0" presStyleCnt="3"/>
      <dgm:spPr/>
    </dgm:pt>
    <dgm:pt modelId="{3E954B7E-3E00-4A46-9368-1E1B100D2318}" type="pres">
      <dgm:prSet presAssocID="{ACD82F7B-74DD-4A8A-99E6-0165A13AE23B}" presName="gear1dstNode" presStyleLbl="node1" presStyleIdx="0" presStyleCnt="3"/>
      <dgm:spPr/>
    </dgm:pt>
    <dgm:pt modelId="{8B60A586-35B5-4627-AA15-5DFB426AD0E9}" type="pres">
      <dgm:prSet presAssocID="{BE150085-294F-401F-8825-F18971295937}" presName="gear2" presStyleLbl="node1" presStyleIdx="1" presStyleCnt="3">
        <dgm:presLayoutVars>
          <dgm:chMax val="1"/>
          <dgm:bulletEnabled val="1"/>
        </dgm:presLayoutVars>
      </dgm:prSet>
      <dgm:spPr/>
    </dgm:pt>
    <dgm:pt modelId="{765BAE43-5069-4D42-AE78-159287F9F870}" type="pres">
      <dgm:prSet presAssocID="{BE150085-294F-401F-8825-F18971295937}" presName="gear2srcNode" presStyleLbl="node1" presStyleIdx="1" presStyleCnt="3"/>
      <dgm:spPr/>
    </dgm:pt>
    <dgm:pt modelId="{D1D5F81C-60BB-453A-9A34-7944B6CEA45D}" type="pres">
      <dgm:prSet presAssocID="{BE150085-294F-401F-8825-F18971295937}" presName="gear2dstNode" presStyleLbl="node1" presStyleIdx="1" presStyleCnt="3"/>
      <dgm:spPr/>
    </dgm:pt>
    <dgm:pt modelId="{9DCAD0C2-3AA1-40EC-B217-65DE0C320E7E}" type="pres">
      <dgm:prSet presAssocID="{C9789164-E619-4109-B98A-8B6F6D05BD01}" presName="gear3" presStyleLbl="node1" presStyleIdx="2" presStyleCnt="3"/>
      <dgm:spPr/>
    </dgm:pt>
    <dgm:pt modelId="{39E38E33-0084-460C-BD18-88BCB8EA354F}" type="pres">
      <dgm:prSet presAssocID="{C9789164-E619-4109-B98A-8B6F6D05BD01}" presName="gear3tx" presStyleLbl="node1" presStyleIdx="2" presStyleCnt="3">
        <dgm:presLayoutVars>
          <dgm:chMax val="1"/>
          <dgm:bulletEnabled val="1"/>
        </dgm:presLayoutVars>
      </dgm:prSet>
      <dgm:spPr/>
    </dgm:pt>
    <dgm:pt modelId="{4B5B674E-5D0D-47E5-BA46-1F742F2AA158}" type="pres">
      <dgm:prSet presAssocID="{C9789164-E619-4109-B98A-8B6F6D05BD01}" presName="gear3srcNode" presStyleLbl="node1" presStyleIdx="2" presStyleCnt="3"/>
      <dgm:spPr/>
    </dgm:pt>
    <dgm:pt modelId="{4CC7FBB0-2998-4EA5-9BBA-8DA26882700A}" type="pres">
      <dgm:prSet presAssocID="{C9789164-E619-4109-B98A-8B6F6D05BD01}" presName="gear3dstNode" presStyleLbl="node1" presStyleIdx="2" presStyleCnt="3"/>
      <dgm:spPr/>
    </dgm:pt>
    <dgm:pt modelId="{3B5AD1C8-4213-4210-BE3E-FFA497283D0A}" type="pres">
      <dgm:prSet presAssocID="{6D27751C-42F3-419B-A306-ED7992A706EC}" presName="connector1" presStyleLbl="sibTrans2D1" presStyleIdx="0" presStyleCnt="3"/>
      <dgm:spPr/>
    </dgm:pt>
    <dgm:pt modelId="{DAD9D3FF-ECD6-4769-B604-EF423403535D}" type="pres">
      <dgm:prSet presAssocID="{1558EF03-4758-4ECD-B503-97C2624D07FE}" presName="connector2" presStyleLbl="sibTrans2D1" presStyleIdx="1" presStyleCnt="3"/>
      <dgm:spPr/>
    </dgm:pt>
    <dgm:pt modelId="{1C53A098-78D4-4BBD-93CA-4A36B93E5C97}" type="pres">
      <dgm:prSet presAssocID="{595B5BA9-B631-4B47-AF33-0B241F2342DE}" presName="connector3" presStyleLbl="sibTrans2D1" presStyleIdx="2" presStyleCnt="3"/>
      <dgm:spPr/>
    </dgm:pt>
  </dgm:ptLst>
  <dgm:cxnLst>
    <dgm:cxn modelId="{B18FBA0F-A99C-41A8-A340-A908BDB0C030}" type="presOf" srcId="{ACD82F7B-74DD-4A8A-99E6-0165A13AE23B}" destId="{3E954B7E-3E00-4A46-9368-1E1B100D2318}" srcOrd="2" destOrd="0" presId="urn:microsoft.com/office/officeart/2005/8/layout/gear1"/>
    <dgm:cxn modelId="{603C9C1C-A4C9-452A-92F3-B1420AF25BF1}" type="presOf" srcId="{6D27751C-42F3-419B-A306-ED7992A706EC}" destId="{3B5AD1C8-4213-4210-BE3E-FFA497283D0A}" srcOrd="0" destOrd="0" presId="urn:microsoft.com/office/officeart/2005/8/layout/gear1"/>
    <dgm:cxn modelId="{81256121-6FE8-488D-97D7-F95CE4E3C31B}" type="presOf" srcId="{595B5BA9-B631-4B47-AF33-0B241F2342DE}" destId="{1C53A098-78D4-4BBD-93CA-4A36B93E5C97}" srcOrd="0" destOrd="0" presId="urn:microsoft.com/office/officeart/2005/8/layout/gear1"/>
    <dgm:cxn modelId="{820CD02B-CE75-4A65-A487-D771D79DC209}" srcId="{7D68B9CE-54AA-4F3E-B41B-08C9DD9C5114}" destId="{C9789164-E619-4109-B98A-8B6F6D05BD01}" srcOrd="2" destOrd="0" parTransId="{61731511-58C3-43D3-8E9F-B3416093DFE0}" sibTransId="{595B5BA9-B631-4B47-AF33-0B241F2342DE}"/>
    <dgm:cxn modelId="{BBAF7E37-8E13-4F0D-A175-F145EBA7C1B3}" type="presOf" srcId="{BE150085-294F-401F-8825-F18971295937}" destId="{8B60A586-35B5-4627-AA15-5DFB426AD0E9}" srcOrd="0" destOrd="0" presId="urn:microsoft.com/office/officeart/2005/8/layout/gear1"/>
    <dgm:cxn modelId="{E7FF5641-7506-4A04-A58A-025AAFAADC16}" type="presOf" srcId="{C9789164-E619-4109-B98A-8B6F6D05BD01}" destId="{9DCAD0C2-3AA1-40EC-B217-65DE0C320E7E}" srcOrd="0" destOrd="0" presId="urn:microsoft.com/office/officeart/2005/8/layout/gear1"/>
    <dgm:cxn modelId="{B9613364-72EA-427B-BB03-6A677B6473ED}" type="presOf" srcId="{7D68B9CE-54AA-4F3E-B41B-08C9DD9C5114}" destId="{A6B4407E-4493-4989-9C98-CC40ED681E3C}" srcOrd="0" destOrd="0" presId="urn:microsoft.com/office/officeart/2005/8/layout/gear1"/>
    <dgm:cxn modelId="{783DA854-B9D2-4707-9E95-7AF19BC4A940}" type="presOf" srcId="{C9789164-E619-4109-B98A-8B6F6D05BD01}" destId="{4CC7FBB0-2998-4EA5-9BBA-8DA26882700A}" srcOrd="3" destOrd="0" presId="urn:microsoft.com/office/officeart/2005/8/layout/gear1"/>
    <dgm:cxn modelId="{FC597C7C-4E4D-4131-9FBF-ADE2B8482203}" type="presOf" srcId="{C9789164-E619-4109-B98A-8B6F6D05BD01}" destId="{39E38E33-0084-460C-BD18-88BCB8EA354F}" srcOrd="1" destOrd="0" presId="urn:microsoft.com/office/officeart/2005/8/layout/gear1"/>
    <dgm:cxn modelId="{FD1C4D7E-F4FA-422B-BF62-0C1599CDDD59}" type="presOf" srcId="{1558EF03-4758-4ECD-B503-97C2624D07FE}" destId="{DAD9D3FF-ECD6-4769-B604-EF423403535D}" srcOrd="0" destOrd="0" presId="urn:microsoft.com/office/officeart/2005/8/layout/gear1"/>
    <dgm:cxn modelId="{F2C780A1-EE4E-4EEB-BB99-68A9449E24EF}" type="presOf" srcId="{C9789164-E619-4109-B98A-8B6F6D05BD01}" destId="{4B5B674E-5D0D-47E5-BA46-1F742F2AA158}" srcOrd="2" destOrd="0" presId="urn:microsoft.com/office/officeart/2005/8/layout/gear1"/>
    <dgm:cxn modelId="{424663A2-EDB5-422C-BDEE-DD2687827620}" srcId="{7D68B9CE-54AA-4F3E-B41B-08C9DD9C5114}" destId="{ACD82F7B-74DD-4A8A-99E6-0165A13AE23B}" srcOrd="0" destOrd="0" parTransId="{2A6A5997-209C-41CC-80CB-4A6EA77E167F}" sibTransId="{6D27751C-42F3-419B-A306-ED7992A706EC}"/>
    <dgm:cxn modelId="{C0AC06AF-98D1-4631-B9BF-A6958B7084FA}" srcId="{7D68B9CE-54AA-4F3E-B41B-08C9DD9C5114}" destId="{BE150085-294F-401F-8825-F18971295937}" srcOrd="1" destOrd="0" parTransId="{7CC8ED69-A76F-4911-8758-5622A9267218}" sibTransId="{1558EF03-4758-4ECD-B503-97C2624D07FE}"/>
    <dgm:cxn modelId="{63C242BE-34E6-420A-B10F-6AC41523E2EC}" srcId="{7D68B9CE-54AA-4F3E-B41B-08C9DD9C5114}" destId="{CD61695D-A299-435C-8536-1EACFD5BC882}" srcOrd="3" destOrd="0" parTransId="{66536BAD-18B3-45C4-801E-60D8390A1FB4}" sibTransId="{24E38A57-4E41-43CE-ADA8-2EE2AAA5F9FD}"/>
    <dgm:cxn modelId="{DA9298CC-DFF4-4481-B3E6-0ECA8830FCA0}" type="presOf" srcId="{ACD82F7B-74DD-4A8A-99E6-0165A13AE23B}" destId="{46CF6A0B-B218-43EA-B926-5CE3C5E0D1F1}" srcOrd="0" destOrd="0" presId="urn:microsoft.com/office/officeart/2005/8/layout/gear1"/>
    <dgm:cxn modelId="{5A7A4FD7-8520-460C-89E4-A8C317C72144}" type="presOf" srcId="{BE150085-294F-401F-8825-F18971295937}" destId="{765BAE43-5069-4D42-AE78-159287F9F870}" srcOrd="1" destOrd="0" presId="urn:microsoft.com/office/officeart/2005/8/layout/gear1"/>
    <dgm:cxn modelId="{2136E4E4-6303-445D-9761-29F38868944C}" type="presOf" srcId="{ACD82F7B-74DD-4A8A-99E6-0165A13AE23B}" destId="{4C786056-ACCD-46C7-A26B-EC8D4FDF6CDD}" srcOrd="1" destOrd="0" presId="urn:microsoft.com/office/officeart/2005/8/layout/gear1"/>
    <dgm:cxn modelId="{741A30E6-DF2F-492A-87AF-554545E33736}" type="presOf" srcId="{BE150085-294F-401F-8825-F18971295937}" destId="{D1D5F81C-60BB-453A-9A34-7944B6CEA45D}" srcOrd="2" destOrd="0" presId="urn:microsoft.com/office/officeart/2005/8/layout/gear1"/>
    <dgm:cxn modelId="{75038CC2-CD94-4BD1-ACB5-84C67981F091}" type="presParOf" srcId="{A6B4407E-4493-4989-9C98-CC40ED681E3C}" destId="{46CF6A0B-B218-43EA-B926-5CE3C5E0D1F1}" srcOrd="0" destOrd="0" presId="urn:microsoft.com/office/officeart/2005/8/layout/gear1"/>
    <dgm:cxn modelId="{ECAC900C-5E4D-476A-89BF-97D1C89A31C6}" type="presParOf" srcId="{A6B4407E-4493-4989-9C98-CC40ED681E3C}" destId="{4C786056-ACCD-46C7-A26B-EC8D4FDF6CDD}" srcOrd="1" destOrd="0" presId="urn:microsoft.com/office/officeart/2005/8/layout/gear1"/>
    <dgm:cxn modelId="{244596FD-FF57-4D60-AF2F-4D7C681B2001}" type="presParOf" srcId="{A6B4407E-4493-4989-9C98-CC40ED681E3C}" destId="{3E954B7E-3E00-4A46-9368-1E1B100D2318}" srcOrd="2" destOrd="0" presId="urn:microsoft.com/office/officeart/2005/8/layout/gear1"/>
    <dgm:cxn modelId="{466DB3A7-4088-4877-8F4C-13DFE13827F7}" type="presParOf" srcId="{A6B4407E-4493-4989-9C98-CC40ED681E3C}" destId="{8B60A586-35B5-4627-AA15-5DFB426AD0E9}" srcOrd="3" destOrd="0" presId="urn:microsoft.com/office/officeart/2005/8/layout/gear1"/>
    <dgm:cxn modelId="{B076D18A-F898-4838-AAD8-B1C9C86E01EF}" type="presParOf" srcId="{A6B4407E-4493-4989-9C98-CC40ED681E3C}" destId="{765BAE43-5069-4D42-AE78-159287F9F870}" srcOrd="4" destOrd="0" presId="urn:microsoft.com/office/officeart/2005/8/layout/gear1"/>
    <dgm:cxn modelId="{A9EF5632-B4C1-43ED-AF1D-FDDCFC7DC6B3}" type="presParOf" srcId="{A6B4407E-4493-4989-9C98-CC40ED681E3C}" destId="{D1D5F81C-60BB-453A-9A34-7944B6CEA45D}" srcOrd="5" destOrd="0" presId="urn:microsoft.com/office/officeart/2005/8/layout/gear1"/>
    <dgm:cxn modelId="{1DC3944F-CD1A-4F44-9C0C-EB7AC64CD35F}" type="presParOf" srcId="{A6B4407E-4493-4989-9C98-CC40ED681E3C}" destId="{9DCAD0C2-3AA1-40EC-B217-65DE0C320E7E}" srcOrd="6" destOrd="0" presId="urn:microsoft.com/office/officeart/2005/8/layout/gear1"/>
    <dgm:cxn modelId="{E7C3AE01-0F19-48B0-A4BA-09ADE461D40D}" type="presParOf" srcId="{A6B4407E-4493-4989-9C98-CC40ED681E3C}" destId="{39E38E33-0084-460C-BD18-88BCB8EA354F}" srcOrd="7" destOrd="0" presId="urn:microsoft.com/office/officeart/2005/8/layout/gear1"/>
    <dgm:cxn modelId="{3ED8DD0F-2F94-45AA-B151-AFA3038D819B}" type="presParOf" srcId="{A6B4407E-4493-4989-9C98-CC40ED681E3C}" destId="{4B5B674E-5D0D-47E5-BA46-1F742F2AA158}" srcOrd="8" destOrd="0" presId="urn:microsoft.com/office/officeart/2005/8/layout/gear1"/>
    <dgm:cxn modelId="{ED5B6B91-F5BD-4866-AE8B-853E27DFD8B5}" type="presParOf" srcId="{A6B4407E-4493-4989-9C98-CC40ED681E3C}" destId="{4CC7FBB0-2998-4EA5-9BBA-8DA26882700A}" srcOrd="9" destOrd="0" presId="urn:microsoft.com/office/officeart/2005/8/layout/gear1"/>
    <dgm:cxn modelId="{A1CFAE63-3BB0-4E1E-99AA-DF84626A90EC}" type="presParOf" srcId="{A6B4407E-4493-4989-9C98-CC40ED681E3C}" destId="{3B5AD1C8-4213-4210-BE3E-FFA497283D0A}" srcOrd="10" destOrd="0" presId="urn:microsoft.com/office/officeart/2005/8/layout/gear1"/>
    <dgm:cxn modelId="{E0376908-5B34-4CFB-AFE9-5100964D0944}" type="presParOf" srcId="{A6B4407E-4493-4989-9C98-CC40ED681E3C}" destId="{DAD9D3FF-ECD6-4769-B604-EF423403535D}" srcOrd="11" destOrd="0" presId="urn:microsoft.com/office/officeart/2005/8/layout/gear1"/>
    <dgm:cxn modelId="{9BD80FCF-E5A5-4B65-A84F-C9831531BE66}" type="presParOf" srcId="{A6B4407E-4493-4989-9C98-CC40ED681E3C}" destId="{1C53A098-78D4-4BBD-93CA-4A36B93E5C97}"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CF6A0B-B218-43EA-B926-5CE3C5E0D1F1}">
      <dsp:nvSpPr>
        <dsp:cNvPr id="0" name=""/>
        <dsp:cNvSpPr/>
      </dsp:nvSpPr>
      <dsp:spPr>
        <a:xfrm>
          <a:off x="2832050" y="2023615"/>
          <a:ext cx="2473307" cy="2473307"/>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Cost to Clean</a:t>
          </a:r>
        </a:p>
      </dsp:txBody>
      <dsp:txXfrm>
        <a:off x="3329295" y="2602975"/>
        <a:ext cx="1478817" cy="1271331"/>
      </dsp:txXfrm>
    </dsp:sp>
    <dsp:sp modelId="{8B60A586-35B5-4627-AA15-5DFB426AD0E9}">
      <dsp:nvSpPr>
        <dsp:cNvPr id="0" name=""/>
        <dsp:cNvSpPr/>
      </dsp:nvSpPr>
      <dsp:spPr>
        <a:xfrm>
          <a:off x="1393035" y="1439015"/>
          <a:ext cx="1798769" cy="1798769"/>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Enhancing Facility Image</a:t>
          </a:r>
        </a:p>
      </dsp:txBody>
      <dsp:txXfrm>
        <a:off x="1845881" y="1894597"/>
        <a:ext cx="893077" cy="887605"/>
      </dsp:txXfrm>
    </dsp:sp>
    <dsp:sp modelId="{9DCAD0C2-3AA1-40EC-B217-65DE0C320E7E}">
      <dsp:nvSpPr>
        <dsp:cNvPr id="0" name=""/>
        <dsp:cNvSpPr/>
      </dsp:nvSpPr>
      <dsp:spPr>
        <a:xfrm rot="20700000">
          <a:off x="2400529" y="198048"/>
          <a:ext cx="1762426" cy="1762426"/>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Environmental Health &amp; Safety</a:t>
          </a:r>
        </a:p>
      </dsp:txBody>
      <dsp:txXfrm rot="-20700000">
        <a:off x="2787081" y="584599"/>
        <a:ext cx="989323" cy="989323"/>
      </dsp:txXfrm>
    </dsp:sp>
    <dsp:sp modelId="{3B5AD1C8-4213-4210-BE3E-FFA497283D0A}">
      <dsp:nvSpPr>
        <dsp:cNvPr id="0" name=""/>
        <dsp:cNvSpPr/>
      </dsp:nvSpPr>
      <dsp:spPr>
        <a:xfrm>
          <a:off x="2645202" y="1648500"/>
          <a:ext cx="3165833" cy="3165833"/>
        </a:xfrm>
        <a:prstGeom prst="circularArrow">
          <a:avLst>
            <a:gd name="adj1" fmla="val 4688"/>
            <a:gd name="adj2" fmla="val 299029"/>
            <a:gd name="adj3" fmla="val 2522969"/>
            <a:gd name="adj4" fmla="val 15846698"/>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D9D3FF-ECD6-4769-B604-EF423403535D}">
      <dsp:nvSpPr>
        <dsp:cNvPr id="0" name=""/>
        <dsp:cNvSpPr/>
      </dsp:nvSpPr>
      <dsp:spPr>
        <a:xfrm>
          <a:off x="1074476" y="1039717"/>
          <a:ext cx="2300176" cy="2300176"/>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C53A098-78D4-4BBD-93CA-4A36B93E5C97}">
      <dsp:nvSpPr>
        <dsp:cNvPr id="0" name=""/>
        <dsp:cNvSpPr/>
      </dsp:nvSpPr>
      <dsp:spPr>
        <a:xfrm>
          <a:off x="1992862" y="-189288"/>
          <a:ext cx="2480053" cy="248005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emf"/><Relationship Id="rId1" Type="http://schemas.openxmlformats.org/officeDocument/2006/relationships/image" Target="../media/image71.emf"/><Relationship Id="rId4" Type="http://schemas.openxmlformats.org/officeDocument/2006/relationships/image" Target="../media/image7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3.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55.emf"/><Relationship Id="rId1" Type="http://schemas.openxmlformats.org/officeDocument/2006/relationships/image" Target="../media/image15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6.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58.emf"/><Relationship Id="rId1" Type="http://schemas.openxmlformats.org/officeDocument/2006/relationships/image" Target="../media/image15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6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eaLnBrk="1" hangingPunct="1">
              <a:defRPr sz="1200"/>
            </a:lvl1pPr>
          </a:lstStyle>
          <a:p>
            <a:pPr>
              <a:defRPr/>
            </a:pPr>
            <a:endParaRPr lang="en-US" alt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eaLnBrk="1" fontAlgn="auto" hangingPunct="1">
              <a:spcBef>
                <a:spcPts val="0"/>
              </a:spcBef>
              <a:spcAft>
                <a:spcPts val="0"/>
              </a:spcAft>
              <a:defRPr sz="1200">
                <a:latin typeface="+mn-lt"/>
                <a:cs typeface="+mn-cs"/>
              </a:defRPr>
            </a:lvl1pPr>
          </a:lstStyle>
          <a:p>
            <a:pPr>
              <a:defRPr/>
            </a:pPr>
            <a:r>
              <a:rPr lang="en-US" dirty="0"/>
              <a:t>6/5/2012</a:t>
            </a:r>
          </a:p>
        </p:txBody>
      </p:sp>
      <p:sp>
        <p:nvSpPr>
          <p:cNvPr id="4" name="Footer Placeholder 3"/>
          <p:cNvSpPr>
            <a:spLocks noGrp="1"/>
          </p:cNvSpPr>
          <p:nvPr>
            <p:ph type="ftr" sz="quarter" idx="2"/>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eaLnBrk="1" hangingPunct="1">
              <a:defRPr sz="1200"/>
            </a:lvl1pPr>
          </a:lstStyle>
          <a:p>
            <a:pPr>
              <a:defRPr/>
            </a:pPr>
            <a:endParaRPr lang="en-US" alt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2529750B-B654-4C8C-A36A-8D95A9C8E65C}" type="slidenum">
              <a:rPr lang="en-US" altLang="en-US"/>
              <a:pPr>
                <a:defRPr/>
              </a:pPr>
              <a:t>‹#›</a:t>
            </a:fld>
            <a:endParaRPr lang="en-US" altLang="en-US" dirty="0"/>
          </a:p>
        </p:txBody>
      </p:sp>
    </p:spTree>
    <p:extLst>
      <p:ext uri="{BB962C8B-B14F-4D97-AF65-F5344CB8AC3E}">
        <p14:creationId xmlns:p14="http://schemas.microsoft.com/office/powerpoint/2010/main" val="394388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eaLnBrk="1" hangingPunct="1">
              <a:defRPr sz="1200"/>
            </a:lvl1pPr>
          </a:lstStyle>
          <a:p>
            <a:pPr>
              <a:defRPr/>
            </a:pPr>
            <a:endParaRPr lang="en-US" altLang="en-US" dirty="0"/>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eaLnBrk="1" fontAlgn="auto" hangingPunct="1">
              <a:spcBef>
                <a:spcPts val="0"/>
              </a:spcBef>
              <a:spcAft>
                <a:spcPts val="0"/>
              </a:spcAft>
              <a:defRPr sz="1200">
                <a:latin typeface="+mn-lt"/>
                <a:cs typeface="+mn-cs"/>
              </a:defRPr>
            </a:lvl1pPr>
          </a:lstStyle>
          <a:p>
            <a:pPr>
              <a:defRPr/>
            </a:pPr>
            <a:r>
              <a:rPr lang="en-US" dirty="0"/>
              <a:t>6/5/2012</a:t>
            </a:r>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eaLnBrk="1" hangingPunct="1">
              <a:defRPr sz="1200"/>
            </a:lvl1pPr>
          </a:lstStyle>
          <a:p>
            <a:pPr>
              <a:defRPr/>
            </a:pPr>
            <a:endParaRPr lang="en-US" alt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4CCCF2DF-31DB-44AF-A92E-B0BDDF848338}" type="slidenum">
              <a:rPr lang="en-US" altLang="en-US"/>
              <a:pPr>
                <a:defRPr/>
              </a:pPr>
              <a:t>‹#›</a:t>
            </a:fld>
            <a:endParaRPr lang="en-US" altLang="en-US" dirty="0"/>
          </a:p>
        </p:txBody>
      </p:sp>
    </p:spTree>
    <p:extLst>
      <p:ext uri="{BB962C8B-B14F-4D97-AF65-F5344CB8AC3E}">
        <p14:creationId xmlns:p14="http://schemas.microsoft.com/office/powerpoint/2010/main" val="65248840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a:t>
            </a:fld>
            <a:endParaRPr lang="en-US" altLang="en-US" dirty="0"/>
          </a:p>
        </p:txBody>
      </p:sp>
    </p:spTree>
    <p:extLst>
      <p:ext uri="{BB962C8B-B14F-4D97-AF65-F5344CB8AC3E}">
        <p14:creationId xmlns:p14="http://schemas.microsoft.com/office/powerpoint/2010/main" val="1887976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2</a:t>
            </a:fld>
            <a:endParaRPr lang="en-US" altLang="en-US" dirty="0"/>
          </a:p>
        </p:txBody>
      </p:sp>
    </p:spTree>
    <p:extLst>
      <p:ext uri="{BB962C8B-B14F-4D97-AF65-F5344CB8AC3E}">
        <p14:creationId xmlns:p14="http://schemas.microsoft.com/office/powerpoint/2010/main" val="1765752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CCCF2DF-31DB-44AF-A92E-B0BDDF848338}" type="slidenum">
              <a:rPr lang="en-US" altLang="en-US" smtClean="0"/>
              <a:pPr>
                <a:defRPr/>
              </a:pPr>
              <a:t>3</a:t>
            </a:fld>
            <a:endParaRPr lang="en-US" altLang="en-US" dirty="0"/>
          </a:p>
        </p:txBody>
      </p:sp>
    </p:spTree>
    <p:extLst>
      <p:ext uri="{BB962C8B-B14F-4D97-AF65-F5344CB8AC3E}">
        <p14:creationId xmlns:p14="http://schemas.microsoft.com/office/powerpoint/2010/main" val="3357376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4</a:t>
            </a:fld>
            <a:endParaRPr lang="en-US" altLang="en-US" dirty="0"/>
          </a:p>
        </p:txBody>
      </p:sp>
    </p:spTree>
    <p:extLst>
      <p:ext uri="{BB962C8B-B14F-4D97-AF65-F5344CB8AC3E}">
        <p14:creationId xmlns:p14="http://schemas.microsoft.com/office/powerpoint/2010/main" val="2406791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CCCF2DF-31DB-44AF-A92E-B0BDDF848338}" type="slidenum">
              <a:rPr lang="en-US" altLang="en-US" smtClean="0"/>
              <a:pPr>
                <a:defRPr/>
              </a:pPr>
              <a:t>5</a:t>
            </a:fld>
            <a:endParaRPr lang="en-US" altLang="en-US" dirty="0"/>
          </a:p>
        </p:txBody>
      </p:sp>
    </p:spTree>
    <p:extLst>
      <p:ext uri="{BB962C8B-B14F-4D97-AF65-F5344CB8AC3E}">
        <p14:creationId xmlns:p14="http://schemas.microsoft.com/office/powerpoint/2010/main" val="993183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6</a:t>
            </a:fld>
            <a:endParaRPr lang="en-US" altLang="en-US" dirty="0"/>
          </a:p>
        </p:txBody>
      </p:sp>
    </p:spTree>
    <p:extLst>
      <p:ext uri="{BB962C8B-B14F-4D97-AF65-F5344CB8AC3E}">
        <p14:creationId xmlns:p14="http://schemas.microsoft.com/office/powerpoint/2010/main" val="2890675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7</a:t>
            </a:fld>
            <a:endParaRPr lang="en-US" altLang="en-US" dirty="0"/>
          </a:p>
        </p:txBody>
      </p:sp>
    </p:spTree>
    <p:extLst>
      <p:ext uri="{BB962C8B-B14F-4D97-AF65-F5344CB8AC3E}">
        <p14:creationId xmlns:p14="http://schemas.microsoft.com/office/powerpoint/2010/main" val="3442595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8</a:t>
            </a:fld>
            <a:endParaRPr lang="en-US" altLang="en-US" dirty="0"/>
          </a:p>
        </p:txBody>
      </p:sp>
    </p:spTree>
    <p:extLst>
      <p:ext uri="{BB962C8B-B14F-4D97-AF65-F5344CB8AC3E}">
        <p14:creationId xmlns:p14="http://schemas.microsoft.com/office/powerpoint/2010/main" val="4137497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9</a:t>
            </a:fld>
            <a:endParaRPr lang="en-US" altLang="en-US" dirty="0"/>
          </a:p>
        </p:txBody>
      </p:sp>
    </p:spTree>
    <p:extLst>
      <p:ext uri="{BB962C8B-B14F-4D97-AF65-F5344CB8AC3E}">
        <p14:creationId xmlns:p14="http://schemas.microsoft.com/office/powerpoint/2010/main" val="3491048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10</a:t>
            </a:fld>
            <a:endParaRPr lang="en-US" altLang="en-US" dirty="0"/>
          </a:p>
        </p:txBody>
      </p:sp>
    </p:spTree>
    <p:extLst>
      <p:ext uri="{BB962C8B-B14F-4D97-AF65-F5344CB8AC3E}">
        <p14:creationId xmlns:p14="http://schemas.microsoft.com/office/powerpoint/2010/main" val="2423231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11</a:t>
            </a:fld>
            <a:endParaRPr lang="en-US" altLang="en-US" dirty="0"/>
          </a:p>
        </p:txBody>
      </p:sp>
    </p:spTree>
    <p:extLst>
      <p:ext uri="{BB962C8B-B14F-4D97-AF65-F5344CB8AC3E}">
        <p14:creationId xmlns:p14="http://schemas.microsoft.com/office/powerpoint/2010/main" val="1218057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12</a:t>
            </a:fld>
            <a:endParaRPr lang="en-US" altLang="en-US" dirty="0"/>
          </a:p>
        </p:txBody>
      </p:sp>
    </p:spTree>
    <p:extLst>
      <p:ext uri="{BB962C8B-B14F-4D97-AF65-F5344CB8AC3E}">
        <p14:creationId xmlns:p14="http://schemas.microsoft.com/office/powerpoint/2010/main" val="474175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13</a:t>
            </a:fld>
            <a:endParaRPr lang="en-US" altLang="en-US" dirty="0"/>
          </a:p>
        </p:txBody>
      </p:sp>
    </p:spTree>
    <p:extLst>
      <p:ext uri="{BB962C8B-B14F-4D97-AF65-F5344CB8AC3E}">
        <p14:creationId xmlns:p14="http://schemas.microsoft.com/office/powerpoint/2010/main" val="2222493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14</a:t>
            </a:fld>
            <a:endParaRPr lang="en-US" altLang="en-US" dirty="0"/>
          </a:p>
        </p:txBody>
      </p:sp>
    </p:spTree>
    <p:extLst>
      <p:ext uri="{BB962C8B-B14F-4D97-AF65-F5344CB8AC3E}">
        <p14:creationId xmlns:p14="http://schemas.microsoft.com/office/powerpoint/2010/main" val="1708249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solidFill>
                  <a:prstClr val="black"/>
                </a:solidFill>
              </a:rPr>
              <a:pPr/>
              <a:t>15</a:t>
            </a:fld>
            <a:endParaRPr lang="en-US" altLang="en-US" dirty="0">
              <a:solidFill>
                <a:prstClr val="black"/>
              </a:solidFill>
            </a:endParaRPr>
          </a:p>
        </p:txBody>
      </p:sp>
    </p:spTree>
    <p:extLst>
      <p:ext uri="{BB962C8B-B14F-4D97-AF65-F5344CB8AC3E}">
        <p14:creationId xmlns:p14="http://schemas.microsoft.com/office/powerpoint/2010/main" val="957654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16</a:t>
            </a:fld>
            <a:endParaRPr lang="en-US" altLang="en-US" dirty="0"/>
          </a:p>
        </p:txBody>
      </p:sp>
    </p:spTree>
    <p:extLst>
      <p:ext uri="{BB962C8B-B14F-4D97-AF65-F5344CB8AC3E}">
        <p14:creationId xmlns:p14="http://schemas.microsoft.com/office/powerpoint/2010/main" val="906860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17</a:t>
            </a:fld>
            <a:endParaRPr lang="en-US" altLang="en-US" dirty="0"/>
          </a:p>
        </p:txBody>
      </p:sp>
    </p:spTree>
    <p:extLst>
      <p:ext uri="{BB962C8B-B14F-4D97-AF65-F5344CB8AC3E}">
        <p14:creationId xmlns:p14="http://schemas.microsoft.com/office/powerpoint/2010/main" val="2231775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18</a:t>
            </a:fld>
            <a:endParaRPr lang="en-US" altLang="en-US" dirty="0"/>
          </a:p>
        </p:txBody>
      </p:sp>
    </p:spTree>
    <p:extLst>
      <p:ext uri="{BB962C8B-B14F-4D97-AF65-F5344CB8AC3E}">
        <p14:creationId xmlns:p14="http://schemas.microsoft.com/office/powerpoint/2010/main" val="41038851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19</a:t>
            </a:fld>
            <a:endParaRPr lang="en-US" altLang="en-US" dirty="0"/>
          </a:p>
        </p:txBody>
      </p:sp>
    </p:spTree>
    <p:extLst>
      <p:ext uri="{BB962C8B-B14F-4D97-AF65-F5344CB8AC3E}">
        <p14:creationId xmlns:p14="http://schemas.microsoft.com/office/powerpoint/2010/main" val="1030266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20</a:t>
            </a:fld>
            <a:endParaRPr lang="en-US" altLang="en-US" dirty="0"/>
          </a:p>
        </p:txBody>
      </p:sp>
    </p:spTree>
    <p:extLst>
      <p:ext uri="{BB962C8B-B14F-4D97-AF65-F5344CB8AC3E}">
        <p14:creationId xmlns:p14="http://schemas.microsoft.com/office/powerpoint/2010/main" val="2577826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21</a:t>
            </a:fld>
            <a:endParaRPr lang="en-US" altLang="en-US" dirty="0"/>
          </a:p>
        </p:txBody>
      </p:sp>
    </p:spTree>
    <p:extLst>
      <p:ext uri="{BB962C8B-B14F-4D97-AF65-F5344CB8AC3E}">
        <p14:creationId xmlns:p14="http://schemas.microsoft.com/office/powerpoint/2010/main" val="34238221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22</a:t>
            </a:fld>
            <a:endParaRPr lang="en-US" altLang="en-US" dirty="0"/>
          </a:p>
        </p:txBody>
      </p:sp>
    </p:spTree>
    <p:extLst>
      <p:ext uri="{BB962C8B-B14F-4D97-AF65-F5344CB8AC3E}">
        <p14:creationId xmlns:p14="http://schemas.microsoft.com/office/powerpoint/2010/main" val="1313132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1414463" y="1162050"/>
            <a:ext cx="4181475" cy="3136900"/>
          </a:xfrm>
          <a:ln/>
        </p:spPr>
      </p:sp>
      <p:sp>
        <p:nvSpPr>
          <p:cNvPr id="39939" name="Notes Placeholder 2"/>
          <p:cNvSpPr>
            <a:spLocks noGrp="1"/>
          </p:cNvSpPr>
          <p:nvPr>
            <p:ph type="body" idx="1"/>
          </p:nvPr>
        </p:nvSpPr>
        <p:spPr>
          <a:noFill/>
        </p:spPr>
        <p:txBody>
          <a:bodyPr/>
          <a:lstStyle/>
          <a:p>
            <a:r>
              <a:rPr lang="en-US" altLang="en-US" dirty="0">
                <a:latin typeface="Arial" panose="020B0604020202020204" pitchFamily="34" charset="0"/>
                <a:cs typeface="Arial" panose="020B0604020202020204" pitchFamily="34" charset="0"/>
              </a:rPr>
              <a:t>RESULTS</a:t>
            </a:r>
            <a:r>
              <a:rPr lang="en-US" altLang="en-US" baseline="0" dirty="0">
                <a:latin typeface="Arial" panose="020B0604020202020204" pitchFamily="34" charset="0"/>
                <a:cs typeface="Arial" panose="020B0604020202020204" pitchFamily="34" charset="0"/>
              </a:rPr>
              <a:t> -  WHY ARE RESULTS IMPORTANT</a:t>
            </a:r>
          </a:p>
          <a:p>
            <a:r>
              <a:rPr lang="en-US" altLang="en-US" dirty="0">
                <a:latin typeface="Arial" panose="020B0604020202020204" pitchFamily="34" charset="0"/>
                <a:cs typeface="Arial" panose="020B0604020202020204" pitchFamily="34" charset="0"/>
              </a:rPr>
              <a:t>Talk about how the</a:t>
            </a:r>
            <a:r>
              <a:rPr lang="en-US" altLang="en-US" baseline="0" dirty="0">
                <a:latin typeface="Arial" panose="020B0604020202020204" pitchFamily="34" charset="0"/>
                <a:cs typeface="Arial" panose="020B0604020202020204" pitchFamily="34" charset="0"/>
              </a:rPr>
              <a:t> test was set up</a:t>
            </a:r>
          </a:p>
          <a:p>
            <a:pPr marL="178027" indent="-178027">
              <a:lnSpc>
                <a:spcPct val="80000"/>
              </a:lnSpc>
              <a:buFont typeface="Arial" panose="020B0604020202020204" pitchFamily="34" charset="0"/>
              <a:buChar char="•"/>
              <a:defRPr/>
            </a:pPr>
            <a:r>
              <a:rPr lang="en-US" dirty="0"/>
              <a:t>New machines – REV, BOOST,</a:t>
            </a:r>
            <a:r>
              <a:rPr lang="en-US" baseline="0" dirty="0"/>
              <a:t> </a:t>
            </a:r>
            <a:r>
              <a:rPr lang="en-US" baseline="0" dirty="0" err="1"/>
              <a:t>MicroMag</a:t>
            </a:r>
            <a:endParaRPr lang="en-US" dirty="0"/>
          </a:p>
          <a:p>
            <a:pPr marL="178027" indent="-178027">
              <a:lnSpc>
                <a:spcPct val="80000"/>
              </a:lnSpc>
              <a:buFont typeface="Arial" panose="020B0604020202020204" pitchFamily="34" charset="0"/>
              <a:buChar char="•"/>
              <a:defRPr/>
            </a:pPr>
            <a:r>
              <a:rPr lang="en-US" dirty="0"/>
              <a:t>New pads –SPP</a:t>
            </a:r>
          </a:p>
          <a:p>
            <a:pPr marL="178027" indent="-178027">
              <a:lnSpc>
                <a:spcPct val="80000"/>
              </a:lnSpc>
              <a:buFont typeface="Arial" panose="020B0604020202020204" pitchFamily="34" charset="0"/>
              <a:buChar char="•"/>
              <a:defRPr/>
            </a:pPr>
            <a:r>
              <a:rPr lang="en-US" dirty="0"/>
              <a:t>JD Signature</a:t>
            </a:r>
            <a:r>
              <a:rPr lang="en-US" baseline="0" dirty="0"/>
              <a:t> FF</a:t>
            </a:r>
            <a:endParaRPr lang="en-US" dirty="0"/>
          </a:p>
          <a:p>
            <a:pPr marL="178027" indent="-178027">
              <a:lnSpc>
                <a:spcPct val="80000"/>
              </a:lnSpc>
              <a:buFont typeface="Arial" panose="020B0604020202020204" pitchFamily="34" charset="0"/>
              <a:buChar char="•"/>
              <a:defRPr/>
            </a:pPr>
            <a:r>
              <a:rPr lang="en-US" dirty="0"/>
              <a:t>Same speed of travel</a:t>
            </a:r>
          </a:p>
          <a:p>
            <a:pPr marL="178027" indent="-178027">
              <a:lnSpc>
                <a:spcPct val="80000"/>
              </a:lnSpc>
              <a:buFont typeface="Arial" panose="020B0604020202020204" pitchFamily="34" charset="0"/>
              <a:buChar char="•"/>
              <a:defRPr/>
            </a:pPr>
            <a:r>
              <a:rPr lang="en-US" dirty="0"/>
              <a:t>Water flow rate, finish,  etc.</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T3 vs. T300 results proved that we were even better</a:t>
            </a:r>
            <a:endParaRPr lang="en-US" altLang="en-US" dirty="0">
              <a:latin typeface="Arial" panose="020B0604020202020204" pitchFamily="34" charset="0"/>
              <a:cs typeface="Arial" panose="020B0604020202020204" pitchFamily="34" charset="0"/>
            </a:endParaRPr>
          </a:p>
        </p:txBody>
      </p:sp>
      <p:sp>
        <p:nvSpPr>
          <p:cNvPr id="39940" name="Slide Number Placeholder 3"/>
          <p:cNvSpPr>
            <a:spLocks noGrp="1"/>
          </p:cNvSpPr>
          <p:nvPr>
            <p:ph type="sldNum" sz="quarter" idx="5"/>
          </p:nvPr>
        </p:nvSpPr>
        <p:spPr>
          <a:noFill/>
        </p:spPr>
        <p:txBody>
          <a:bodyPr/>
          <a:lstStyle>
            <a:lvl1pPr defTabSz="967610"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71450" indent="-296711" defTabSz="96761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86847" indent="-237369" defTabSz="96761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61585" indent="-237369" defTabSz="96761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136324" indent="-237369" defTabSz="96761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611062" indent="-237369" defTabSz="96761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3085801" indent="-237369" defTabSz="96761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560540" indent="-237369" defTabSz="96761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4035279" indent="-237369" defTabSz="96761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6840A458-62D7-48C3-955A-90470680D95A}" type="slidenum">
              <a:rPr lang="en-US" altLang="en-US" sz="1300"/>
              <a:pPr eaLnBrk="1" hangingPunct="1">
                <a:spcBef>
                  <a:spcPct val="0"/>
                </a:spcBef>
              </a:pPr>
              <a:t>23</a:t>
            </a:fld>
            <a:endParaRPr lang="en-US" altLang="en-US" sz="1300"/>
          </a:p>
        </p:txBody>
      </p:sp>
    </p:spTree>
    <p:extLst>
      <p:ext uri="{BB962C8B-B14F-4D97-AF65-F5344CB8AC3E}">
        <p14:creationId xmlns:p14="http://schemas.microsoft.com/office/powerpoint/2010/main" val="10025972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7066" indent="-291179">
              <a:defRPr>
                <a:solidFill>
                  <a:schemeClr val="tx1"/>
                </a:solidFill>
                <a:latin typeface="Calibri" panose="020F0502020204030204" pitchFamily="34" charset="0"/>
                <a:cs typeface="Arial" panose="020B0604020202020204" pitchFamily="34" charset="0"/>
              </a:defRPr>
            </a:lvl2pPr>
            <a:lvl3pPr marL="1164717" indent="-232943">
              <a:defRPr>
                <a:solidFill>
                  <a:schemeClr val="tx1"/>
                </a:solidFill>
                <a:latin typeface="Calibri" panose="020F0502020204030204" pitchFamily="34" charset="0"/>
                <a:cs typeface="Arial" panose="020B0604020202020204" pitchFamily="34" charset="0"/>
              </a:defRPr>
            </a:lvl3pPr>
            <a:lvl4pPr marL="1630604" indent="-232943">
              <a:defRPr>
                <a:solidFill>
                  <a:schemeClr val="tx1"/>
                </a:solidFill>
                <a:latin typeface="Calibri" panose="020F0502020204030204" pitchFamily="34" charset="0"/>
                <a:cs typeface="Arial" panose="020B0604020202020204" pitchFamily="34" charset="0"/>
              </a:defRPr>
            </a:lvl4pPr>
            <a:lvl5pPr marL="2096491" indent="-232943">
              <a:defRPr>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24</a:t>
            </a:fld>
            <a:endParaRPr lang="en-US" altLang="en-US" dirty="0"/>
          </a:p>
        </p:txBody>
      </p:sp>
    </p:spTree>
    <p:extLst>
      <p:ext uri="{BB962C8B-B14F-4D97-AF65-F5344CB8AC3E}">
        <p14:creationId xmlns:p14="http://schemas.microsoft.com/office/powerpoint/2010/main" val="2853887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KEY POINTS ON WHAT IS BETTER</a:t>
            </a:r>
            <a:r>
              <a:rPr lang="en-US" baseline="0" dirty="0"/>
              <a:t> –</a:t>
            </a:r>
          </a:p>
          <a:p>
            <a:r>
              <a:rPr lang="en-US" baseline="0" dirty="0"/>
              <a:t>Isolators and bearings are key pain points </a:t>
            </a:r>
          </a:p>
          <a:p>
            <a:r>
              <a:rPr lang="en-US" baseline="0" dirty="0"/>
              <a:t>  </a:t>
            </a:r>
          </a:p>
          <a:p>
            <a:r>
              <a:rPr lang="en-US" baseline="0" dirty="0"/>
              <a:t>ISOLATORS – important because of operator fatigue (itchy hands) – “VIBRATIONAL INDUCED HYSTIMINE”    also can literally “shake machine apart”</a:t>
            </a:r>
          </a:p>
          <a:p>
            <a:r>
              <a:rPr lang="en-US" baseline="0" dirty="0"/>
              <a:t>BEARINGS – WATER GETTING OUT – tried to make sure that water wouldn’t get in, but if it does, it can get out.</a:t>
            </a:r>
          </a:p>
          <a:p>
            <a:r>
              <a:rPr lang="en-US" baseline="0" dirty="0"/>
              <a:t>RECTANGULAR HEAD – Allows for cut lines, getting into corners, along edges   </a:t>
            </a:r>
          </a:p>
          <a:p>
            <a:r>
              <a:rPr lang="en-US" baseline="0" dirty="0"/>
              <a:t>VIDEO ANIMATION - Mike</a:t>
            </a:r>
            <a:endParaRPr lang="en-US" dirty="0"/>
          </a:p>
          <a:p>
            <a:pPr defTabSz="949478">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75196675-41C1-495F-9A33-3B28947B8AB0}" type="slidenum">
              <a:rPr lang="en-US" smtClean="0"/>
              <a:t>25</a:t>
            </a:fld>
            <a:endParaRPr lang="en-US"/>
          </a:p>
        </p:txBody>
      </p:sp>
    </p:spTree>
    <p:extLst>
      <p:ext uri="{BB962C8B-B14F-4D97-AF65-F5344CB8AC3E}">
        <p14:creationId xmlns:p14="http://schemas.microsoft.com/office/powerpoint/2010/main" val="3859582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26</a:t>
            </a:fld>
            <a:endParaRPr lang="en-US" altLang="en-US" dirty="0"/>
          </a:p>
        </p:txBody>
      </p:sp>
    </p:spTree>
    <p:extLst>
      <p:ext uri="{BB962C8B-B14F-4D97-AF65-F5344CB8AC3E}">
        <p14:creationId xmlns:p14="http://schemas.microsoft.com/office/powerpoint/2010/main" val="10349648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27</a:t>
            </a:fld>
            <a:endParaRPr lang="en-US" altLang="en-US" dirty="0"/>
          </a:p>
        </p:txBody>
      </p:sp>
    </p:spTree>
    <p:extLst>
      <p:ext uri="{BB962C8B-B14F-4D97-AF65-F5344CB8AC3E}">
        <p14:creationId xmlns:p14="http://schemas.microsoft.com/office/powerpoint/2010/main" val="17062265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28</a:t>
            </a:fld>
            <a:endParaRPr lang="en-US" altLang="en-US" dirty="0"/>
          </a:p>
        </p:txBody>
      </p:sp>
    </p:spTree>
    <p:extLst>
      <p:ext uri="{BB962C8B-B14F-4D97-AF65-F5344CB8AC3E}">
        <p14:creationId xmlns:p14="http://schemas.microsoft.com/office/powerpoint/2010/main" val="40487453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29</a:t>
            </a:fld>
            <a:endParaRPr lang="en-US" altLang="en-US" dirty="0"/>
          </a:p>
        </p:txBody>
      </p:sp>
    </p:spTree>
    <p:extLst>
      <p:ext uri="{BB962C8B-B14F-4D97-AF65-F5344CB8AC3E}">
        <p14:creationId xmlns:p14="http://schemas.microsoft.com/office/powerpoint/2010/main" val="3552740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30</a:t>
            </a:fld>
            <a:endParaRPr lang="en-US" altLang="en-US" dirty="0"/>
          </a:p>
        </p:txBody>
      </p:sp>
    </p:spTree>
    <p:extLst>
      <p:ext uri="{BB962C8B-B14F-4D97-AF65-F5344CB8AC3E}">
        <p14:creationId xmlns:p14="http://schemas.microsoft.com/office/powerpoint/2010/main" val="19884800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31</a:t>
            </a:fld>
            <a:endParaRPr lang="en-US" altLang="en-US" dirty="0"/>
          </a:p>
        </p:txBody>
      </p:sp>
    </p:spTree>
    <p:extLst>
      <p:ext uri="{BB962C8B-B14F-4D97-AF65-F5344CB8AC3E}">
        <p14:creationId xmlns:p14="http://schemas.microsoft.com/office/powerpoint/2010/main" val="17661891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32</a:t>
            </a:fld>
            <a:endParaRPr lang="en-US" altLang="en-US" dirty="0"/>
          </a:p>
        </p:txBody>
      </p:sp>
    </p:spTree>
    <p:extLst>
      <p:ext uri="{BB962C8B-B14F-4D97-AF65-F5344CB8AC3E}">
        <p14:creationId xmlns:p14="http://schemas.microsoft.com/office/powerpoint/2010/main" val="8273362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33</a:t>
            </a:fld>
            <a:endParaRPr lang="en-US" altLang="en-US" dirty="0"/>
          </a:p>
        </p:txBody>
      </p:sp>
    </p:spTree>
    <p:extLst>
      <p:ext uri="{BB962C8B-B14F-4D97-AF65-F5344CB8AC3E}">
        <p14:creationId xmlns:p14="http://schemas.microsoft.com/office/powerpoint/2010/main" val="14187128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34</a:t>
            </a:fld>
            <a:endParaRPr lang="en-US" altLang="en-US" dirty="0"/>
          </a:p>
        </p:txBody>
      </p:sp>
    </p:spTree>
    <p:extLst>
      <p:ext uri="{BB962C8B-B14F-4D97-AF65-F5344CB8AC3E}">
        <p14:creationId xmlns:p14="http://schemas.microsoft.com/office/powerpoint/2010/main" val="42728213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35</a:t>
            </a:fld>
            <a:endParaRPr lang="en-US" altLang="en-US" dirty="0"/>
          </a:p>
        </p:txBody>
      </p:sp>
    </p:spTree>
    <p:extLst>
      <p:ext uri="{BB962C8B-B14F-4D97-AF65-F5344CB8AC3E}">
        <p14:creationId xmlns:p14="http://schemas.microsoft.com/office/powerpoint/2010/main" val="15972693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36</a:t>
            </a:fld>
            <a:endParaRPr lang="en-US" altLang="en-US" dirty="0"/>
          </a:p>
        </p:txBody>
      </p:sp>
    </p:spTree>
    <p:extLst>
      <p:ext uri="{BB962C8B-B14F-4D97-AF65-F5344CB8AC3E}">
        <p14:creationId xmlns:p14="http://schemas.microsoft.com/office/powerpoint/2010/main" val="34545922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37</a:t>
            </a:fld>
            <a:endParaRPr lang="en-US" altLang="en-US" dirty="0"/>
          </a:p>
        </p:txBody>
      </p:sp>
    </p:spTree>
    <p:extLst>
      <p:ext uri="{BB962C8B-B14F-4D97-AF65-F5344CB8AC3E}">
        <p14:creationId xmlns:p14="http://schemas.microsoft.com/office/powerpoint/2010/main" val="31841033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srgbClr val="007EA6"/>
              </a:solidFill>
              <a:effectLst/>
              <a:uLnTx/>
              <a:uFillTx/>
              <a:latin typeface="+mn-lt"/>
              <a:ea typeface="+mn-ea"/>
              <a:cs typeface="+mn-cs"/>
            </a:endParaRPr>
          </a:p>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38</a:t>
            </a:fld>
            <a:endParaRPr lang="en-US" altLang="en-US" dirty="0"/>
          </a:p>
        </p:txBody>
      </p:sp>
    </p:spTree>
    <p:extLst>
      <p:ext uri="{BB962C8B-B14F-4D97-AF65-F5344CB8AC3E}">
        <p14:creationId xmlns:p14="http://schemas.microsoft.com/office/powerpoint/2010/main" val="34986927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39</a:t>
            </a:fld>
            <a:endParaRPr lang="en-US" altLang="en-US" dirty="0"/>
          </a:p>
        </p:txBody>
      </p:sp>
    </p:spTree>
    <p:extLst>
      <p:ext uri="{BB962C8B-B14F-4D97-AF65-F5344CB8AC3E}">
        <p14:creationId xmlns:p14="http://schemas.microsoft.com/office/powerpoint/2010/main" val="26279077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B3B3442-A4C6-40DC-A6C8-96CC4A0CC09D}" type="slidenum">
              <a:rPr lang="en-US" altLang="en-US" smtClean="0"/>
              <a:pPr/>
              <a:t>40</a:t>
            </a:fld>
            <a:endParaRPr lang="en-US" altLang="en-US" dirty="0"/>
          </a:p>
        </p:txBody>
      </p:sp>
    </p:spTree>
    <p:extLst>
      <p:ext uri="{BB962C8B-B14F-4D97-AF65-F5344CB8AC3E}">
        <p14:creationId xmlns:p14="http://schemas.microsoft.com/office/powerpoint/2010/main" val="30014581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41</a:t>
            </a:fld>
            <a:endParaRPr lang="en-US" altLang="en-US" dirty="0"/>
          </a:p>
        </p:txBody>
      </p:sp>
    </p:spTree>
    <p:extLst>
      <p:ext uri="{BB962C8B-B14F-4D97-AF65-F5344CB8AC3E}">
        <p14:creationId xmlns:p14="http://schemas.microsoft.com/office/powerpoint/2010/main" val="21082738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42</a:t>
            </a:fld>
            <a:endParaRPr lang="en-US" altLang="en-US" dirty="0"/>
          </a:p>
        </p:txBody>
      </p:sp>
    </p:spTree>
    <p:extLst>
      <p:ext uri="{BB962C8B-B14F-4D97-AF65-F5344CB8AC3E}">
        <p14:creationId xmlns:p14="http://schemas.microsoft.com/office/powerpoint/2010/main" val="31373934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43</a:t>
            </a:fld>
            <a:endParaRPr lang="en-US" altLang="en-US" dirty="0"/>
          </a:p>
        </p:txBody>
      </p:sp>
    </p:spTree>
    <p:extLst>
      <p:ext uri="{BB962C8B-B14F-4D97-AF65-F5344CB8AC3E}">
        <p14:creationId xmlns:p14="http://schemas.microsoft.com/office/powerpoint/2010/main" val="28318473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44</a:t>
            </a:fld>
            <a:endParaRPr lang="en-US" altLang="en-US" dirty="0"/>
          </a:p>
        </p:txBody>
      </p:sp>
    </p:spTree>
    <p:extLst>
      <p:ext uri="{BB962C8B-B14F-4D97-AF65-F5344CB8AC3E}">
        <p14:creationId xmlns:p14="http://schemas.microsoft.com/office/powerpoint/2010/main" val="4398948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45</a:t>
            </a:fld>
            <a:endParaRPr lang="en-US" altLang="en-US" dirty="0"/>
          </a:p>
        </p:txBody>
      </p:sp>
    </p:spTree>
    <p:extLst>
      <p:ext uri="{BB962C8B-B14F-4D97-AF65-F5344CB8AC3E}">
        <p14:creationId xmlns:p14="http://schemas.microsoft.com/office/powerpoint/2010/main" val="12984479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46</a:t>
            </a:fld>
            <a:endParaRPr lang="en-US" altLang="en-US" dirty="0"/>
          </a:p>
        </p:txBody>
      </p:sp>
    </p:spTree>
    <p:extLst>
      <p:ext uri="{BB962C8B-B14F-4D97-AF65-F5344CB8AC3E}">
        <p14:creationId xmlns:p14="http://schemas.microsoft.com/office/powerpoint/2010/main" val="18140132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47</a:t>
            </a:fld>
            <a:endParaRPr lang="en-US" altLang="en-US" dirty="0"/>
          </a:p>
        </p:txBody>
      </p:sp>
    </p:spTree>
    <p:extLst>
      <p:ext uri="{BB962C8B-B14F-4D97-AF65-F5344CB8AC3E}">
        <p14:creationId xmlns:p14="http://schemas.microsoft.com/office/powerpoint/2010/main" val="2912841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48</a:t>
            </a:fld>
            <a:endParaRPr lang="en-US" altLang="en-US" dirty="0"/>
          </a:p>
        </p:txBody>
      </p:sp>
    </p:spTree>
    <p:extLst>
      <p:ext uri="{BB962C8B-B14F-4D97-AF65-F5344CB8AC3E}">
        <p14:creationId xmlns:p14="http://schemas.microsoft.com/office/powerpoint/2010/main" val="8561547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49</a:t>
            </a:fld>
            <a:endParaRPr lang="en-US" altLang="en-US" dirty="0"/>
          </a:p>
        </p:txBody>
      </p:sp>
    </p:spTree>
    <p:extLst>
      <p:ext uri="{BB962C8B-B14F-4D97-AF65-F5344CB8AC3E}">
        <p14:creationId xmlns:p14="http://schemas.microsoft.com/office/powerpoint/2010/main" val="2483404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50</a:t>
            </a:fld>
            <a:endParaRPr lang="en-US" altLang="en-US" dirty="0"/>
          </a:p>
        </p:txBody>
      </p:sp>
    </p:spTree>
    <p:extLst>
      <p:ext uri="{BB962C8B-B14F-4D97-AF65-F5344CB8AC3E}">
        <p14:creationId xmlns:p14="http://schemas.microsoft.com/office/powerpoint/2010/main" val="4975314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CCCF2DF-31DB-44AF-A92E-B0BDDF848338}" type="slidenum">
              <a:rPr lang="en-US" altLang="en-US" smtClean="0"/>
              <a:pPr>
                <a:defRPr/>
              </a:pPr>
              <a:t>51</a:t>
            </a:fld>
            <a:endParaRPr lang="en-US" altLang="en-US" dirty="0"/>
          </a:p>
        </p:txBody>
      </p:sp>
    </p:spTree>
    <p:extLst>
      <p:ext uri="{BB962C8B-B14F-4D97-AF65-F5344CB8AC3E}">
        <p14:creationId xmlns:p14="http://schemas.microsoft.com/office/powerpoint/2010/main" val="3730175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6"/>
          <p:cNvSpPr>
            <a:spLocks noGrp="1"/>
          </p:cNvSpPr>
          <p:nvPr>
            <p:ph type="dt" sz="half" idx="10"/>
          </p:nvPr>
        </p:nvSpPr>
        <p:spPr/>
        <p:txBody>
          <a:bodyPr/>
          <a:lstStyle/>
          <a:p>
            <a:pPr>
              <a:defRPr/>
            </a:pPr>
            <a:r>
              <a:rPr lang="en-US"/>
              <a:t>©2017  The Tennant Company  Rev. Jan 2017</a:t>
            </a:r>
            <a:endParaRPr lang="en-US" dirty="0"/>
          </a:p>
        </p:txBody>
      </p:sp>
      <p:sp>
        <p:nvSpPr>
          <p:cNvPr id="8" name="Footer Placeholder 7"/>
          <p:cNvSpPr>
            <a:spLocks noGrp="1"/>
          </p:cNvSpPr>
          <p:nvPr>
            <p:ph type="ftr" sz="quarter" idx="11"/>
          </p:nvPr>
        </p:nvSpPr>
        <p:spPr/>
        <p:txBody>
          <a:bodyPr/>
          <a:lstStyle/>
          <a:p>
            <a:pPr>
              <a:defRPr/>
            </a:pPr>
            <a:r>
              <a:rPr lang="en-US"/>
              <a:t>CONFIDENTIAL - For Internal Use Only</a:t>
            </a:r>
            <a:endParaRPr lang="en-US" dirty="0"/>
          </a:p>
        </p:txBody>
      </p:sp>
      <p:sp>
        <p:nvSpPr>
          <p:cNvPr id="9" name="Slide Number Placeholder 8"/>
          <p:cNvSpPr>
            <a:spLocks noGrp="1"/>
          </p:cNvSpPr>
          <p:nvPr>
            <p:ph type="sldNum" sz="quarter" idx="12"/>
          </p:nvPr>
        </p:nvSpPr>
        <p:spPr/>
        <p:txBody>
          <a:bodyPr/>
          <a:lstStyle/>
          <a:p>
            <a:pPr>
              <a:defRPr/>
            </a:pPr>
            <a:fld id="{B1A9683B-B112-4496-A737-3130FD58388C}" type="slidenum">
              <a:rPr lang="en-US" altLang="en-US" smtClean="0"/>
              <a:pPr/>
              <a:t>‹#›</a:t>
            </a:fld>
            <a:endParaRPr lang="en-US" altLang="en-US" dirty="0"/>
          </a:p>
        </p:txBody>
      </p:sp>
    </p:spTree>
    <p:extLst>
      <p:ext uri="{BB962C8B-B14F-4D97-AF65-F5344CB8AC3E}">
        <p14:creationId xmlns:p14="http://schemas.microsoft.com/office/powerpoint/2010/main" val="124787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33600"/>
            <a:ext cx="8229600" cy="4267200"/>
          </a:xfrm>
          <a:prstGeom prst="rect">
            <a:avLst/>
          </a:prstGeom>
        </p:spPr>
        <p:txBody>
          <a:bodyP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a:t>
            </a:r>
          </a:p>
        </p:txBody>
      </p:sp>
      <p:sp>
        <p:nvSpPr>
          <p:cNvPr id="10" name="Title Placeholder 1"/>
          <p:cNvSpPr>
            <a:spLocks noGrp="1"/>
          </p:cNvSpPr>
          <p:nvPr>
            <p:ph type="title"/>
          </p:nvPr>
        </p:nvSpPr>
        <p:spPr>
          <a:xfrm>
            <a:off x="457200" y="986411"/>
            <a:ext cx="8229600" cy="543325"/>
          </a:xfrm>
          <a:prstGeom prst="rect">
            <a:avLst/>
          </a:prstGeom>
        </p:spPr>
        <p:txBody>
          <a:bodyPr rtlCol="0">
            <a:normAutofit/>
          </a:bodyPr>
          <a:lstStyle/>
          <a:p>
            <a:r>
              <a:rPr lang="en-US" dirty="0"/>
              <a:t>Click to edit</a:t>
            </a:r>
          </a:p>
        </p:txBody>
      </p:sp>
      <p:sp>
        <p:nvSpPr>
          <p:cNvPr id="4" name="Date Placeholder 3"/>
          <p:cNvSpPr>
            <a:spLocks noGrp="1"/>
          </p:cNvSpPr>
          <p:nvPr>
            <p:ph type="dt" sz="half" idx="10"/>
          </p:nvPr>
        </p:nvSpPr>
        <p:spPr/>
        <p:txBody>
          <a:bodyPr/>
          <a:lstStyle>
            <a:lvl1pPr>
              <a:defRPr/>
            </a:lvl1pPr>
          </a:lstStyle>
          <a:p>
            <a:pPr>
              <a:defRPr/>
            </a:pPr>
            <a:r>
              <a:rPr lang="en-US"/>
              <a:t>©2017  The Tennant Company  Rev. Jan 2017</a:t>
            </a:r>
            <a:endParaRPr lang="en-US" dirty="0"/>
          </a:p>
        </p:txBody>
      </p:sp>
      <p:sp>
        <p:nvSpPr>
          <p:cNvPr id="5" name="Footer Placeholder 4"/>
          <p:cNvSpPr>
            <a:spLocks noGrp="1"/>
          </p:cNvSpPr>
          <p:nvPr>
            <p:ph type="ftr" sz="quarter" idx="11"/>
          </p:nvPr>
        </p:nvSpPr>
        <p:spPr/>
        <p:txBody>
          <a:bodyPr/>
          <a:lstStyle>
            <a:lvl1pPr>
              <a:defRPr>
                <a:solidFill>
                  <a:srgbClr val="FF0000"/>
                </a:solidFill>
              </a:defRPr>
            </a:lvl1pPr>
          </a:lstStyle>
          <a:p>
            <a:pPr>
              <a:defRPr/>
            </a:pPr>
            <a:r>
              <a:rPr lang="en-US" dirty="0"/>
              <a:t>CONFIDENTIAL - For Internal Use Only</a:t>
            </a:r>
          </a:p>
        </p:txBody>
      </p:sp>
      <p:sp>
        <p:nvSpPr>
          <p:cNvPr id="6" name="Slide Number Placeholder 5"/>
          <p:cNvSpPr>
            <a:spLocks noGrp="1"/>
          </p:cNvSpPr>
          <p:nvPr>
            <p:ph type="sldNum" sz="quarter" idx="12"/>
          </p:nvPr>
        </p:nvSpPr>
        <p:spPr/>
        <p:txBody>
          <a:bodyPr/>
          <a:lstStyle>
            <a:lvl1pPr>
              <a:defRPr/>
            </a:lvl1pPr>
          </a:lstStyle>
          <a:p>
            <a:pPr>
              <a:defRPr/>
            </a:pPr>
            <a:fld id="{B1A9683B-B112-4496-A737-3130FD58388C}" type="slidenum">
              <a:rPr lang="en-US" altLang="en-US" smtClean="0"/>
              <a:pPr/>
              <a:t>‹#›</a:t>
            </a:fld>
            <a:endParaRPr lang="en-US" altLang="en-US" dirty="0"/>
          </a:p>
        </p:txBody>
      </p:sp>
    </p:spTree>
    <p:extLst>
      <p:ext uri="{BB962C8B-B14F-4D97-AF65-F5344CB8AC3E}">
        <p14:creationId xmlns:p14="http://schemas.microsoft.com/office/powerpoint/2010/main" val="34118918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1946275"/>
            <a:ext cx="8229600"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 name="Date Placeholder 3"/>
          <p:cNvSpPr>
            <a:spLocks noGrp="1"/>
          </p:cNvSpPr>
          <p:nvPr>
            <p:ph type="dt" sz="half" idx="2"/>
          </p:nvPr>
        </p:nvSpPr>
        <p:spPr>
          <a:xfrm>
            <a:off x="457200" y="6569075"/>
            <a:ext cx="2133600" cy="2889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sz="700">
                <a:solidFill>
                  <a:schemeClr val="tx1">
                    <a:tint val="75000"/>
                  </a:schemeClr>
                </a:solidFill>
                <a:latin typeface="Arial" pitchFamily="34" charset="0"/>
                <a:cs typeface="Arial" pitchFamily="34" charset="0"/>
              </a:defRPr>
            </a:lvl1pPr>
          </a:lstStyle>
          <a:p>
            <a:pPr>
              <a:defRPr/>
            </a:pPr>
            <a:r>
              <a:rPr lang="en-US"/>
              <a:t>©2017  The Tennant Company  Rev. Jan 2017</a:t>
            </a:r>
            <a:endParaRPr lang="en-US" dirty="0"/>
          </a:p>
        </p:txBody>
      </p:sp>
      <p:sp>
        <p:nvSpPr>
          <p:cNvPr id="14" name="Footer Placeholder 4"/>
          <p:cNvSpPr>
            <a:spLocks noGrp="1"/>
          </p:cNvSpPr>
          <p:nvPr>
            <p:ph type="ftr" sz="quarter" idx="3"/>
          </p:nvPr>
        </p:nvSpPr>
        <p:spPr>
          <a:xfrm>
            <a:off x="3124200" y="6569075"/>
            <a:ext cx="2895600" cy="288925"/>
          </a:xfrm>
          <a:prstGeom prst="rect">
            <a:avLst/>
          </a:prstGeom>
        </p:spPr>
        <p:txBody>
          <a:bodyPr vert="horz" lIns="91440" tIns="45720" rIns="91440" bIns="45720" rtlCol="0" anchor="ctr"/>
          <a:lstStyle>
            <a:lvl1pPr algn="ctr" eaLnBrk="1" fontAlgn="auto" hangingPunct="1">
              <a:spcBef>
                <a:spcPts val="0"/>
              </a:spcBef>
              <a:spcAft>
                <a:spcPts val="0"/>
              </a:spcAft>
              <a:defRPr sz="800" b="1">
                <a:solidFill>
                  <a:srgbClr val="FF0000"/>
                </a:solidFill>
                <a:latin typeface="Arial" pitchFamily="34" charset="0"/>
                <a:cs typeface="Arial" pitchFamily="34" charset="0"/>
              </a:defRPr>
            </a:lvl1pPr>
          </a:lstStyle>
          <a:p>
            <a:pPr>
              <a:defRPr/>
            </a:pPr>
            <a:r>
              <a:rPr lang="en-US"/>
              <a:t>CONFIDENTIAL - For Internal Use Only</a:t>
            </a:r>
            <a:endParaRPr lang="en-US" dirty="0"/>
          </a:p>
        </p:txBody>
      </p:sp>
      <p:sp>
        <p:nvSpPr>
          <p:cNvPr id="15" name="Slide Number Placeholder 5"/>
          <p:cNvSpPr>
            <a:spLocks noGrp="1"/>
          </p:cNvSpPr>
          <p:nvPr>
            <p:ph type="sldNum" sz="quarter" idx="4"/>
          </p:nvPr>
        </p:nvSpPr>
        <p:spPr>
          <a:xfrm>
            <a:off x="6553200" y="6569075"/>
            <a:ext cx="2133600" cy="2889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700">
                <a:solidFill>
                  <a:srgbClr val="898989"/>
                </a:solidFill>
                <a:latin typeface="Arial" panose="020B0604020202020204" pitchFamily="34" charset="0"/>
              </a:defRPr>
            </a:lvl1pPr>
          </a:lstStyle>
          <a:p>
            <a:pPr>
              <a:defRPr/>
            </a:pPr>
            <a:fld id="{B1A9683B-B112-4496-A737-3130FD58388C}" type="slidenum">
              <a:rPr lang="en-US" altLang="en-US" smtClean="0"/>
              <a:pPr/>
              <a:t>‹#›</a:t>
            </a:fld>
            <a:endParaRPr lang="en-US" altLang="en-US" dirty="0"/>
          </a:p>
        </p:txBody>
      </p:sp>
      <p:pic>
        <p:nvPicPr>
          <p:cNvPr id="1030" name="Picture 7"/>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162925" y="0"/>
            <a:ext cx="981075"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3175" y="0"/>
            <a:ext cx="177800" cy="1219200"/>
          </a:xfrm>
          <a:prstGeom prst="rect">
            <a:avLst/>
          </a:prstGeom>
          <a:solidFill>
            <a:srgbClr val="C1E3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Rectangle 9"/>
          <p:cNvSpPr/>
          <p:nvPr userDrawn="1"/>
        </p:nvSpPr>
        <p:spPr>
          <a:xfrm>
            <a:off x="0" y="981075"/>
            <a:ext cx="9144000" cy="514350"/>
          </a:xfrm>
          <a:prstGeom prst="rect">
            <a:avLst/>
          </a:prstGeom>
          <a:solidFill>
            <a:srgbClr val="46B9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33" name="Title Placeholder 1"/>
          <p:cNvSpPr>
            <a:spLocks noGrp="1"/>
          </p:cNvSpPr>
          <p:nvPr>
            <p:ph type="title"/>
          </p:nvPr>
        </p:nvSpPr>
        <p:spPr bwMode="auto">
          <a:xfrm>
            <a:off x="457200" y="985838"/>
            <a:ext cx="8229600"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a:t>
            </a:r>
          </a:p>
        </p:txBody>
      </p:sp>
      <p:sp>
        <p:nvSpPr>
          <p:cNvPr id="12" name="TextBox 11"/>
          <p:cNvSpPr txBox="1"/>
          <p:nvPr userDrawn="1"/>
        </p:nvSpPr>
        <p:spPr>
          <a:xfrm>
            <a:off x="354013" y="688975"/>
            <a:ext cx="5003800" cy="276225"/>
          </a:xfrm>
          <a:prstGeom prst="rect">
            <a:avLst/>
          </a:prstGeom>
          <a:noFill/>
          <a:ln>
            <a:noFill/>
          </a:ln>
        </p:spPr>
        <p:txBody>
          <a:bodyPr>
            <a:spAutoFit/>
          </a:bodyPr>
          <a:lstStyle/>
          <a:p>
            <a:pPr>
              <a:defRPr/>
            </a:pPr>
            <a:r>
              <a:rPr lang="en-US" sz="1200" spc="200" dirty="0">
                <a:solidFill>
                  <a:schemeClr val="bg1">
                    <a:lumMod val="65000"/>
                  </a:schemeClr>
                </a:solidFill>
              </a:rPr>
              <a:t>CREATING A CLEANER, SAFER, HEALTHIER WORLD.</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p:txStyles>
    <p:titleStyle>
      <a:lvl1pPr algn="l" rtl="0" eaLnBrk="0" fontAlgn="base" hangingPunct="0">
        <a:spcBef>
          <a:spcPct val="0"/>
        </a:spcBef>
        <a:spcAft>
          <a:spcPct val="0"/>
        </a:spcAft>
        <a:defRPr sz="2400" kern="1200">
          <a:solidFill>
            <a:schemeClr val="bg1"/>
          </a:solidFill>
          <a:latin typeface="Arial" pitchFamily="34" charset="0"/>
          <a:ea typeface="+mj-ea"/>
          <a:cs typeface="Arial" pitchFamily="34" charset="0"/>
        </a:defRPr>
      </a:lvl1pPr>
      <a:lvl2pPr algn="l" rtl="0" eaLnBrk="0" fontAlgn="base" hangingPunct="0">
        <a:spcBef>
          <a:spcPct val="0"/>
        </a:spcBef>
        <a:spcAft>
          <a:spcPct val="0"/>
        </a:spcAft>
        <a:defRPr sz="2400">
          <a:solidFill>
            <a:schemeClr val="bg1"/>
          </a:solidFill>
          <a:latin typeface="Arial" charset="0"/>
          <a:cs typeface="Arial" charset="0"/>
        </a:defRPr>
      </a:lvl2pPr>
      <a:lvl3pPr algn="l" rtl="0" eaLnBrk="0" fontAlgn="base" hangingPunct="0">
        <a:spcBef>
          <a:spcPct val="0"/>
        </a:spcBef>
        <a:spcAft>
          <a:spcPct val="0"/>
        </a:spcAft>
        <a:defRPr sz="2400">
          <a:solidFill>
            <a:schemeClr val="bg1"/>
          </a:solidFill>
          <a:latin typeface="Arial" charset="0"/>
          <a:cs typeface="Arial" charset="0"/>
        </a:defRPr>
      </a:lvl3pPr>
      <a:lvl4pPr algn="l" rtl="0" eaLnBrk="0" fontAlgn="base" hangingPunct="0">
        <a:spcBef>
          <a:spcPct val="0"/>
        </a:spcBef>
        <a:spcAft>
          <a:spcPct val="0"/>
        </a:spcAft>
        <a:defRPr sz="2400">
          <a:solidFill>
            <a:schemeClr val="bg1"/>
          </a:solidFill>
          <a:latin typeface="Arial" charset="0"/>
          <a:cs typeface="Arial" charset="0"/>
        </a:defRPr>
      </a:lvl4pPr>
      <a:lvl5pPr algn="l" rtl="0" eaLnBrk="0" fontAlgn="base" hangingPunct="0">
        <a:spcBef>
          <a:spcPct val="0"/>
        </a:spcBef>
        <a:spcAft>
          <a:spcPct val="0"/>
        </a:spcAft>
        <a:defRPr sz="2400">
          <a:solidFill>
            <a:schemeClr val="bg1"/>
          </a:solidFill>
          <a:latin typeface="Arial" charset="0"/>
          <a:cs typeface="Arial" charset="0"/>
        </a:defRPr>
      </a:lvl5pPr>
      <a:lvl6pPr marL="457200" algn="l" rtl="0" fontAlgn="base">
        <a:spcBef>
          <a:spcPct val="0"/>
        </a:spcBef>
        <a:spcAft>
          <a:spcPct val="0"/>
        </a:spcAft>
        <a:defRPr sz="2400">
          <a:solidFill>
            <a:schemeClr val="bg1"/>
          </a:solidFill>
          <a:latin typeface="Arial" charset="0"/>
          <a:cs typeface="Arial" charset="0"/>
        </a:defRPr>
      </a:lvl6pPr>
      <a:lvl7pPr marL="914400" algn="l" rtl="0" fontAlgn="base">
        <a:spcBef>
          <a:spcPct val="0"/>
        </a:spcBef>
        <a:spcAft>
          <a:spcPct val="0"/>
        </a:spcAft>
        <a:defRPr sz="2400">
          <a:solidFill>
            <a:schemeClr val="bg1"/>
          </a:solidFill>
          <a:latin typeface="Arial" charset="0"/>
          <a:cs typeface="Arial" charset="0"/>
        </a:defRPr>
      </a:lvl7pPr>
      <a:lvl8pPr marL="1371600" algn="l" rtl="0" fontAlgn="base">
        <a:spcBef>
          <a:spcPct val="0"/>
        </a:spcBef>
        <a:spcAft>
          <a:spcPct val="0"/>
        </a:spcAft>
        <a:defRPr sz="2400">
          <a:solidFill>
            <a:schemeClr val="bg1"/>
          </a:solidFill>
          <a:latin typeface="Arial" charset="0"/>
          <a:cs typeface="Arial" charset="0"/>
        </a:defRPr>
      </a:lvl8pPr>
      <a:lvl9pPr marL="1828800" algn="l" rtl="0" fontAlgn="base">
        <a:spcBef>
          <a:spcPct val="0"/>
        </a:spcBef>
        <a:spcAft>
          <a:spcPct val="0"/>
        </a:spcAft>
        <a:defRPr sz="2400">
          <a:solidFill>
            <a:schemeClr val="bg1"/>
          </a:solidFill>
          <a:latin typeface="Arial"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12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12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12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7.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notesSlide" Target="../notesSlides/notesSlide7.xml"/><Relationship Id="rId7" Type="http://schemas.openxmlformats.org/officeDocument/2006/relationships/image" Target="../media/image34.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package" Target="../embeddings/Microsoft_Excel_Worksheet1.xlsx"/><Relationship Id="rId11" Type="http://schemas.microsoft.com/office/2007/relationships/hdphoto" Target="../media/hdphoto1.wdp"/><Relationship Id="rId5" Type="http://schemas.openxmlformats.org/officeDocument/2006/relationships/image" Target="../media/image33.emf"/><Relationship Id="rId10" Type="http://schemas.openxmlformats.org/officeDocument/2006/relationships/image" Target="../media/image37.png"/><Relationship Id="rId4" Type="http://schemas.openxmlformats.org/officeDocument/2006/relationships/package" Target="../embeddings/Microsoft_Excel_Worksheet.xlsx"/><Relationship Id="rId9" Type="http://schemas.openxmlformats.org/officeDocument/2006/relationships/image" Target="../media/image36.jpeg"/></Relationships>
</file>

<file path=ppt/slides/_rels/slide8.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54.jpeg"/><Relationship Id="rId3" Type="http://schemas.openxmlformats.org/officeDocument/2006/relationships/image" Target="../media/image44.jpeg"/><Relationship Id="rId7" Type="http://schemas.openxmlformats.org/officeDocument/2006/relationships/image" Target="../media/image48.jpeg"/><Relationship Id="rId12" Type="http://schemas.openxmlformats.org/officeDocument/2006/relationships/image" Target="../media/image5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7.jpeg"/><Relationship Id="rId11" Type="http://schemas.openxmlformats.org/officeDocument/2006/relationships/image" Target="../media/image52.jpeg"/><Relationship Id="rId5" Type="http://schemas.openxmlformats.org/officeDocument/2006/relationships/image" Target="../media/image46.jpeg"/><Relationship Id="rId10" Type="http://schemas.openxmlformats.org/officeDocument/2006/relationships/image" Target="../media/image51.jpeg"/><Relationship Id="rId4" Type="http://schemas.openxmlformats.org/officeDocument/2006/relationships/image" Target="../media/image45.jpeg"/><Relationship Id="rId9" Type="http://schemas.openxmlformats.org/officeDocument/2006/relationships/image" Target="../media/image50.jpeg"/><Relationship Id="rId14" Type="http://schemas.openxmlformats.org/officeDocument/2006/relationships/image" Target="../media/image55.tif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59.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8.jpeg"/><Relationship Id="rId5" Type="http://schemas.microsoft.com/office/2007/relationships/hdphoto" Target="../media/hdphoto2.wdp"/><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60.emf"/><Relationship Id="rId4" Type="http://schemas.openxmlformats.org/officeDocument/2006/relationships/package" Target="../embeddings/Microsoft_Excel_Worksheet2.xlsx"/></Relationships>
</file>

<file path=ppt/slides/_rels/slide1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jpeg"/></Relationships>
</file>

<file path=ppt/slides/_rels/slide14.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5.emf"/></Relationships>
</file>

<file path=ppt/slides/_rels/slide1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jpeg"/></Relationships>
</file>

<file path=ppt/slides/_rels/slide1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17.xml.rels><?xml version="1.0" encoding="UTF-8" standalone="yes"?>
<Relationships xmlns="http://schemas.openxmlformats.org/package/2006/relationships"><Relationship Id="rId8" Type="http://schemas.openxmlformats.org/officeDocument/2006/relationships/package" Target="../embeddings/Microsoft_Excel_Worksheet5.xlsx"/><Relationship Id="rId3" Type="http://schemas.openxmlformats.org/officeDocument/2006/relationships/notesSlide" Target="../notesSlides/notesSlide17.xml"/><Relationship Id="rId7" Type="http://schemas.openxmlformats.org/officeDocument/2006/relationships/image" Target="../media/image72.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package" Target="../embeddings/Microsoft_Excel_Worksheet4.xlsx"/><Relationship Id="rId11" Type="http://schemas.openxmlformats.org/officeDocument/2006/relationships/image" Target="../media/image74.emf"/><Relationship Id="rId5" Type="http://schemas.openxmlformats.org/officeDocument/2006/relationships/image" Target="../media/image71.emf"/><Relationship Id="rId10" Type="http://schemas.openxmlformats.org/officeDocument/2006/relationships/package" Target="../embeddings/Microsoft_Excel_Worksheet6.xlsx"/><Relationship Id="rId4" Type="http://schemas.openxmlformats.org/officeDocument/2006/relationships/package" Target="../embeddings/Microsoft_Excel_Worksheet3.xlsx"/><Relationship Id="rId9" Type="http://schemas.openxmlformats.org/officeDocument/2006/relationships/image" Target="../media/image73.emf"/></Relationships>
</file>

<file path=ppt/slides/_rels/slide1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7.jpeg"/><Relationship Id="rId4" Type="http://schemas.openxmlformats.org/officeDocument/2006/relationships/image" Target="../media/image76.jpeg"/></Relationships>
</file>

<file path=ppt/slides/_rels/slide1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8.jpeg"/><Relationship Id="rId7" Type="http://schemas.microsoft.com/office/2007/relationships/hdphoto" Target="../media/hdphoto4.wdp"/><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80.png"/><Relationship Id="rId5" Type="http://schemas.microsoft.com/office/2007/relationships/hdphoto" Target="../media/hdphoto3.wdp"/><Relationship Id="rId4" Type="http://schemas.openxmlformats.org/officeDocument/2006/relationships/image" Target="../media/image79.png"/><Relationship Id="rId9" Type="http://schemas.openxmlformats.org/officeDocument/2006/relationships/image" Target="../media/image82.jpeg"/></Relationships>
</file>

<file path=ppt/slides/_rels/slide2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21.xml.rels><?xml version="1.0" encoding="UTF-8" standalone="yes"?>
<Relationships xmlns="http://schemas.openxmlformats.org/package/2006/relationships"><Relationship Id="rId3" Type="http://schemas.openxmlformats.org/officeDocument/2006/relationships/image" Target="../media/image87.tif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2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jpeg"/></Relationships>
</file>

<file path=ppt/slides/_rels/slide2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3.jpeg"/></Relationships>
</file>

<file path=ppt/slides/_rels/slide2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95.jpeg"/></Relationships>
</file>

<file path=ppt/slides/_rels/slide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2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05.png"/><Relationship Id="rId4" Type="http://schemas.openxmlformats.org/officeDocument/2006/relationships/image" Target="../media/image104.png"/></Relationships>
</file>

<file path=ppt/slides/_rels/slide2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03.png"/><Relationship Id="rId4" Type="http://schemas.openxmlformats.org/officeDocument/2006/relationships/image" Target="../media/image107.jpeg"/></Relationships>
</file>

<file path=ppt/slides/_rels/slide3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3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32.x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12.jpeg"/><Relationship Id="rId5" Type="http://schemas.openxmlformats.org/officeDocument/2006/relationships/hyperlink" Target="http://images.search.yahoo.com/images/view;_ylt=A2KJkPukBqBQ8BYA.rujzbkF;_ylu=X3oDMTBsNXNqYzdwBHNlYwNmcC10aHVtYnMEc2xrA2ltZw--?back=http://search.yahoo.com/search?ei%3DUTF-8%26p%3DFloor%2BStripping%2BShoes%26vm%3Dr&amp;w=216&amp;h=187&amp;imgurl=www.etcpads.com/pics/GTRSHS.JPG&amp;rurl=http://www.etcpads.com/GATOR.HTML&amp;size=9.8+KB&amp;name=%3cb%3eStripping+Shoes%3c/b%3e&amp;p=Floor+Stripping+Shoes&amp;oid=1013460411c814220d1291bcc884e261&amp;fr2=&amp;fr=yfp-t-562-s&amp;tt=%3cb%3eStripping%2BShoes%3c/b%3e&amp;b=0&amp;ni=48&amp;no=4&amp;ts=&amp;tab=organic&amp;sigr=1112psvag&amp;sigb=124a4g5qf&amp;sigi=10v2ecde6&amp;.crumb=Oqukqp0acWf" TargetMode="External"/><Relationship Id="rId4" Type="http://schemas.openxmlformats.org/officeDocument/2006/relationships/image" Target="../media/image111.jpg"/></Relationships>
</file>

<file path=ppt/slides/_rels/slide3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jpeg"/></Relationships>
</file>

<file path=ppt/slides/_rels/slide34.xml.rels><?xml version="1.0" encoding="UTF-8" standalone="yes"?>
<Relationships xmlns="http://schemas.openxmlformats.org/package/2006/relationships"><Relationship Id="rId3" Type="http://schemas.openxmlformats.org/officeDocument/2006/relationships/image" Target="../media/image117.jpeg"/><Relationship Id="rId7" Type="http://schemas.openxmlformats.org/officeDocument/2006/relationships/image" Target="../media/image121.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8.jpeg"/></Relationships>
</file>

<file path=ppt/slides/_rels/slide35.xml.rels><?xml version="1.0" encoding="UTF-8" standalone="yes"?>
<Relationships xmlns="http://schemas.openxmlformats.org/package/2006/relationships"><Relationship Id="rId8" Type="http://schemas.openxmlformats.org/officeDocument/2006/relationships/image" Target="../media/image127.jpeg"/><Relationship Id="rId3" Type="http://schemas.openxmlformats.org/officeDocument/2006/relationships/image" Target="../media/image122.jpeg"/><Relationship Id="rId7" Type="http://schemas.openxmlformats.org/officeDocument/2006/relationships/image" Target="../media/image126.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jpeg"/><Relationship Id="rId9" Type="http://schemas.openxmlformats.org/officeDocument/2006/relationships/image" Target="../media/image128.jpeg"/></Relationships>
</file>

<file path=ppt/slides/_rels/slide36.xml.rels><?xml version="1.0" encoding="UTF-8" standalone="yes"?>
<Relationships xmlns="http://schemas.openxmlformats.org/package/2006/relationships"><Relationship Id="rId3" Type="http://schemas.openxmlformats.org/officeDocument/2006/relationships/image" Target="../media/image129.jpeg"/><Relationship Id="rId7" Type="http://schemas.openxmlformats.org/officeDocument/2006/relationships/image" Target="../media/image133.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32.jpeg"/><Relationship Id="rId5" Type="http://schemas.openxmlformats.org/officeDocument/2006/relationships/image" Target="../media/image131.emf"/><Relationship Id="rId4" Type="http://schemas.openxmlformats.org/officeDocument/2006/relationships/image" Target="../media/image130.jpeg"/></Relationships>
</file>

<file path=ppt/slides/_rels/slide37.xml.rels><?xml version="1.0" encoding="UTF-8" standalone="yes"?>
<Relationships xmlns="http://schemas.openxmlformats.org/package/2006/relationships"><Relationship Id="rId8" Type="http://schemas.openxmlformats.org/officeDocument/2006/relationships/image" Target="../media/image138.jpeg"/><Relationship Id="rId3" Type="http://schemas.openxmlformats.org/officeDocument/2006/relationships/image" Target="../media/image134.png"/><Relationship Id="rId7" Type="http://schemas.openxmlformats.org/officeDocument/2006/relationships/image" Target="../media/image137.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36.jpeg"/><Relationship Id="rId5" Type="http://schemas.openxmlformats.org/officeDocument/2006/relationships/image" Target="../media/image135.jpeg"/><Relationship Id="rId4" Type="http://schemas.microsoft.com/office/2007/relationships/hdphoto" Target="../media/hdphoto2.wdp"/><Relationship Id="rId9" Type="http://schemas.openxmlformats.org/officeDocument/2006/relationships/image" Target="../media/image139.jpeg"/></Relationships>
</file>

<file path=ppt/slides/_rels/slide38.xml.rels><?xml version="1.0" encoding="UTF-8" standalone="yes"?>
<Relationships xmlns="http://schemas.openxmlformats.org/package/2006/relationships"><Relationship Id="rId8" Type="http://schemas.openxmlformats.org/officeDocument/2006/relationships/image" Target="../media/image145.jpeg"/><Relationship Id="rId3" Type="http://schemas.openxmlformats.org/officeDocument/2006/relationships/image" Target="../media/image140.png"/><Relationship Id="rId7" Type="http://schemas.openxmlformats.org/officeDocument/2006/relationships/image" Target="../media/image144.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43.png"/><Relationship Id="rId5" Type="http://schemas.openxmlformats.org/officeDocument/2006/relationships/image" Target="../media/image142.png"/><Relationship Id="rId10" Type="http://schemas.openxmlformats.org/officeDocument/2006/relationships/image" Target="../media/image147.jpeg"/><Relationship Id="rId4" Type="http://schemas.openxmlformats.org/officeDocument/2006/relationships/image" Target="../media/image141.png"/><Relationship Id="rId9" Type="http://schemas.openxmlformats.org/officeDocument/2006/relationships/image" Target="../media/image146.jpeg"/></Relationships>
</file>

<file path=ppt/slides/_rels/slide39.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152.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149.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53.emf"/><Relationship Id="rId4" Type="http://schemas.openxmlformats.org/officeDocument/2006/relationships/package" Target="../embeddings/Microsoft_Excel_Worksheet7.xlsx"/></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155.e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package" Target="../embeddings/Microsoft_Excel_Worksheet9.xlsx"/><Relationship Id="rId5" Type="http://schemas.openxmlformats.org/officeDocument/2006/relationships/image" Target="../media/image154.emf"/><Relationship Id="rId4" Type="http://schemas.openxmlformats.org/officeDocument/2006/relationships/package" Target="../embeddings/Microsoft_Excel_Worksheet8.xlsx"/></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56.emf"/><Relationship Id="rId4" Type="http://schemas.openxmlformats.org/officeDocument/2006/relationships/package" Target="../embeddings/Microsoft_Excel_Worksheet10.xlsx"/></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158.e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package" Target="../embeddings/Microsoft_Excel_Worksheet12.xlsx"/><Relationship Id="rId5" Type="http://schemas.openxmlformats.org/officeDocument/2006/relationships/image" Target="../media/image157.emf"/><Relationship Id="rId4" Type="http://schemas.openxmlformats.org/officeDocument/2006/relationships/package" Target="../embeddings/Microsoft_Excel_Worksheet11.xlsx"/></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image" Target="../media/image160.jpeg"/></Relationships>
</file>

<file path=ppt/slides/_rels/slide47.xml.rels><?xml version="1.0" encoding="UTF-8" standalone="yes"?>
<Relationships xmlns="http://schemas.openxmlformats.org/package/2006/relationships"><Relationship Id="rId8" Type="http://schemas.openxmlformats.org/officeDocument/2006/relationships/image" Target="../media/image167.jpeg"/><Relationship Id="rId3" Type="http://schemas.openxmlformats.org/officeDocument/2006/relationships/image" Target="../media/image163.jpeg"/><Relationship Id="rId7" Type="http://schemas.openxmlformats.org/officeDocument/2006/relationships/image" Target="../media/image166.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65.jpeg"/><Relationship Id="rId5" Type="http://schemas.openxmlformats.org/officeDocument/2006/relationships/image" Target="../media/image137.jpeg"/><Relationship Id="rId4" Type="http://schemas.openxmlformats.org/officeDocument/2006/relationships/image" Target="../media/image164.jpeg"/></Relationships>
</file>

<file path=ppt/slides/_rels/slide48.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159.png"/><Relationship Id="rId4" Type="http://schemas.openxmlformats.org/officeDocument/2006/relationships/image" Target="../media/image66.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69.emf"/><Relationship Id="rId4" Type="http://schemas.openxmlformats.org/officeDocument/2006/relationships/package" Target="../embeddings/Microsoft_Excel_Worksheet13.xlsx"/></Relationships>
</file>

<file path=ppt/slides/_rels/slide50.xml.rels><?xml version="1.0" encoding="UTF-8" standalone="yes"?>
<Relationships xmlns="http://schemas.openxmlformats.org/package/2006/relationships"><Relationship Id="rId3" Type="http://schemas.openxmlformats.org/officeDocument/2006/relationships/image" Target="../media/image170.emf"/><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73.jpeg"/><Relationship Id="rId5" Type="http://schemas.openxmlformats.org/officeDocument/2006/relationships/image" Target="../media/image172.emf"/><Relationship Id="rId4" Type="http://schemas.openxmlformats.org/officeDocument/2006/relationships/image" Target="../media/image171.emf"/></Relationships>
</file>

<file path=ppt/slides/_rels/slide5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normAutofit/>
          </a:bodyPr>
          <a:lstStyle/>
          <a:p>
            <a:pPr eaLnBrk="1" hangingPunct="1"/>
            <a:r>
              <a:rPr lang="en-US" altLang="en-US" dirty="0"/>
              <a:t>Product Guide (PAS Guide)</a:t>
            </a:r>
          </a:p>
        </p:txBody>
      </p:sp>
      <p:sp>
        <p:nvSpPr>
          <p:cNvPr id="4100" name="Content Placeholder 2"/>
          <p:cNvSpPr>
            <a:spLocks noGrp="1"/>
          </p:cNvSpPr>
          <p:nvPr>
            <p:ph idx="1"/>
          </p:nvPr>
        </p:nvSpPr>
        <p:spPr>
          <a:xfrm>
            <a:off x="457200" y="1781173"/>
            <a:ext cx="8056485" cy="2773071"/>
          </a:xfrm>
        </p:spPr>
        <p:txBody>
          <a:bodyPr>
            <a:normAutofit/>
          </a:bodyPr>
          <a:lstStyle/>
          <a:p>
            <a:pPr>
              <a:spcBef>
                <a:spcPts val="300"/>
              </a:spcBef>
            </a:pPr>
            <a:r>
              <a:rPr lang="en-US" dirty="0"/>
              <a:t>Purpose of this internal product guide: Self-train and educate on T500/T500e</a:t>
            </a:r>
          </a:p>
          <a:p>
            <a:pPr>
              <a:spcBef>
                <a:spcPts val="300"/>
              </a:spcBef>
            </a:pPr>
            <a:endParaRPr lang="en-US" sz="1050" dirty="0"/>
          </a:p>
          <a:p>
            <a:pPr>
              <a:spcBef>
                <a:spcPts val="300"/>
              </a:spcBef>
            </a:pPr>
            <a:r>
              <a:rPr lang="en-US" dirty="0"/>
              <a:t>Other helpful sources for understanding these products:</a:t>
            </a:r>
          </a:p>
          <a:p>
            <a:pPr marL="346075" indent="-169863">
              <a:buClr>
                <a:srgbClr val="009AC7"/>
              </a:buClr>
              <a:buFont typeface="Wingdings" panose="05000000000000000000" pitchFamily="2" charset="2"/>
              <a:buChar char="§"/>
            </a:pPr>
            <a:r>
              <a:rPr lang="en-US" sz="1600" dirty="0"/>
              <a:t>Operator’s manual </a:t>
            </a:r>
          </a:p>
          <a:p>
            <a:pPr marL="346075" indent="-169863">
              <a:buClr>
                <a:srgbClr val="009AC7"/>
              </a:buClr>
              <a:buFont typeface="Wingdings" panose="05000000000000000000" pitchFamily="2" charset="2"/>
              <a:buChar char="§"/>
            </a:pPr>
            <a:r>
              <a:rPr lang="en-US" sz="1600" dirty="0"/>
              <a:t>Brochure</a:t>
            </a:r>
          </a:p>
          <a:p>
            <a:pPr marL="346075" indent="-169863">
              <a:buClr>
                <a:srgbClr val="009AC7"/>
              </a:buClr>
              <a:buFont typeface="Wingdings" panose="05000000000000000000" pitchFamily="2" charset="2"/>
              <a:buChar char="§"/>
            </a:pPr>
            <a:r>
              <a:rPr lang="en-US" sz="1600" dirty="0"/>
              <a:t>Public Website (videos available)</a:t>
            </a:r>
          </a:p>
        </p:txBody>
      </p:sp>
      <p:sp>
        <p:nvSpPr>
          <p:cNvPr id="4102" name="TextBox 10"/>
          <p:cNvSpPr txBox="1">
            <a:spLocks noChangeArrowheads="1"/>
          </p:cNvSpPr>
          <p:nvPr/>
        </p:nvSpPr>
        <p:spPr bwMode="auto">
          <a:xfrm>
            <a:off x="1858502" y="6078007"/>
            <a:ext cx="710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b="1" dirty="0"/>
              <a:t>T500</a:t>
            </a:r>
          </a:p>
        </p:txBody>
      </p:sp>
      <p:sp>
        <p:nvSpPr>
          <p:cNvPr id="4103" name="TextBox 10"/>
          <p:cNvSpPr txBox="1">
            <a:spLocks noChangeArrowheads="1"/>
          </p:cNvSpPr>
          <p:nvPr/>
        </p:nvSpPr>
        <p:spPr bwMode="auto">
          <a:xfrm>
            <a:off x="6367250" y="6078007"/>
            <a:ext cx="8386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b="1" dirty="0"/>
              <a:t>T500e</a:t>
            </a:r>
          </a:p>
        </p:txBody>
      </p:sp>
      <p:sp>
        <p:nvSpPr>
          <p:cNvPr id="13"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0"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1</a:t>
            </a:fld>
            <a:endParaRPr lang="en-US" altLang="en-US"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56136" y="4209411"/>
            <a:ext cx="1555423" cy="1658719"/>
          </a:xfrm>
          <a:prstGeom prst="rect">
            <a:avLst/>
          </a:prstGeom>
        </p:spPr>
      </p:pic>
      <p:pic>
        <p:nvPicPr>
          <p:cNvPr id="16" name="Picture 1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75456" y="4209411"/>
            <a:ext cx="1622528" cy="1670084"/>
          </a:xfrm>
          <a:prstGeom prst="rect">
            <a:avLst/>
          </a:prstGeom>
        </p:spPr>
      </p:pic>
      <p:pic>
        <p:nvPicPr>
          <p:cNvPr id="2" name="Picture 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49973" y="4062954"/>
            <a:ext cx="1189818" cy="1709144"/>
          </a:xfrm>
          <a:prstGeom prst="rect">
            <a:avLst/>
          </a:prstGeom>
        </p:spPr>
      </p:pic>
      <p:pic>
        <p:nvPicPr>
          <p:cNvPr id="5" name="Picture 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717589" y="4204228"/>
            <a:ext cx="1610804" cy="1614150"/>
          </a:xfrm>
          <a:prstGeom prst="rect">
            <a:avLst/>
          </a:prstGeom>
        </p:spPr>
      </p:pic>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1273" y="4174927"/>
            <a:ext cx="1523101" cy="1650851"/>
          </a:xfrm>
          <a:prstGeom prst="rect">
            <a:avLst/>
          </a:prstGeom>
        </p:spPr>
      </p:pic>
      <p:pic>
        <p:nvPicPr>
          <p:cNvPr id="8" name="Picture 7"/>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605004" y="4129357"/>
            <a:ext cx="1138195" cy="158823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T500/T500e Sales Tools and Locations</a:t>
            </a:r>
          </a:p>
        </p:txBody>
      </p:sp>
      <p:sp>
        <p:nvSpPr>
          <p:cNvPr id="5"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6"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9658" y="1666412"/>
            <a:ext cx="1284952" cy="724073"/>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3229" y="3639711"/>
            <a:ext cx="1354371" cy="761729"/>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23500" y="1639113"/>
            <a:ext cx="1327615" cy="745759"/>
          </a:xfrm>
          <a:prstGeom prst="rect">
            <a:avLst/>
          </a:prstGeom>
        </p:spPr>
      </p:pic>
      <p:pic>
        <p:nvPicPr>
          <p:cNvPr id="9" name="Picture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95919" y="1644116"/>
            <a:ext cx="1288291" cy="753078"/>
          </a:xfrm>
          <a:prstGeom prst="rect">
            <a:avLst/>
          </a:prstGeom>
        </p:spPr>
      </p:pic>
      <p:pic>
        <p:nvPicPr>
          <p:cNvPr id="14" name="Picture 1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98760" y="1541925"/>
            <a:ext cx="996309" cy="1290673"/>
          </a:xfrm>
          <a:prstGeom prst="rect">
            <a:avLst/>
          </a:prstGeom>
        </p:spPr>
      </p:pic>
      <p:pic>
        <p:nvPicPr>
          <p:cNvPr id="15" name="Picture 14"/>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18756" y="3306020"/>
            <a:ext cx="1027001" cy="1330433"/>
          </a:xfrm>
          <a:prstGeom prst="rect">
            <a:avLst/>
          </a:prstGeom>
        </p:spPr>
      </p:pic>
      <p:pic>
        <p:nvPicPr>
          <p:cNvPr id="17" name="Picture 1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043831" y="1559751"/>
            <a:ext cx="986122" cy="1275613"/>
          </a:xfrm>
          <a:prstGeom prst="rect">
            <a:avLst/>
          </a:prstGeom>
        </p:spPr>
      </p:pic>
      <p:pic>
        <p:nvPicPr>
          <p:cNvPr id="18" name="Picture 17"/>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807839" y="1525198"/>
            <a:ext cx="1010183" cy="1309597"/>
          </a:xfrm>
          <a:prstGeom prst="rect">
            <a:avLst/>
          </a:prstGeom>
        </p:spPr>
      </p:pic>
      <p:sp>
        <p:nvSpPr>
          <p:cNvPr id="20" name="TextBox 10"/>
          <p:cNvSpPr txBox="1">
            <a:spLocks noChangeArrowheads="1"/>
          </p:cNvSpPr>
          <p:nvPr/>
        </p:nvSpPr>
        <p:spPr bwMode="auto">
          <a:xfrm>
            <a:off x="1420908" y="2355106"/>
            <a:ext cx="12702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T500 Demo </a:t>
            </a:r>
          </a:p>
          <a:p>
            <a:pPr algn="ctr" eaLnBrk="1" hangingPunct="1">
              <a:spcBef>
                <a:spcPct val="0"/>
              </a:spcBef>
              <a:buFontTx/>
              <a:buNone/>
            </a:pPr>
            <a:r>
              <a:rPr lang="en-US" altLang="en-US" sz="1200" b="1" dirty="0">
                <a:solidFill>
                  <a:srgbClr val="00B0F0"/>
                </a:solidFill>
              </a:rPr>
              <a:t>Video – 3:40</a:t>
            </a:r>
          </a:p>
        </p:txBody>
      </p:sp>
      <p:sp>
        <p:nvSpPr>
          <p:cNvPr id="21" name="TextBox 10"/>
          <p:cNvSpPr txBox="1">
            <a:spLocks noChangeArrowheads="1"/>
          </p:cNvSpPr>
          <p:nvPr/>
        </p:nvSpPr>
        <p:spPr bwMode="auto">
          <a:xfrm>
            <a:off x="0" y="2353907"/>
            <a:ext cx="14658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T500 Overview </a:t>
            </a:r>
          </a:p>
          <a:p>
            <a:pPr algn="ctr" eaLnBrk="1" hangingPunct="1">
              <a:spcBef>
                <a:spcPct val="0"/>
              </a:spcBef>
              <a:buFontTx/>
              <a:buNone/>
            </a:pPr>
            <a:r>
              <a:rPr lang="en-US" altLang="en-US" sz="1200" b="1" dirty="0">
                <a:solidFill>
                  <a:srgbClr val="00B0F0"/>
                </a:solidFill>
              </a:rPr>
              <a:t>Video – 0:40</a:t>
            </a:r>
          </a:p>
        </p:txBody>
      </p:sp>
      <p:sp>
        <p:nvSpPr>
          <p:cNvPr id="22" name="TextBox 10"/>
          <p:cNvSpPr txBox="1">
            <a:spLocks noChangeArrowheads="1"/>
          </p:cNvSpPr>
          <p:nvPr/>
        </p:nvSpPr>
        <p:spPr bwMode="auto">
          <a:xfrm>
            <a:off x="2581884" y="2397194"/>
            <a:ext cx="18190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T500 Smart-Fill™</a:t>
            </a:r>
          </a:p>
          <a:p>
            <a:pPr algn="ctr" eaLnBrk="1" hangingPunct="1">
              <a:spcBef>
                <a:spcPct val="0"/>
              </a:spcBef>
              <a:buFontTx/>
              <a:buNone/>
            </a:pPr>
            <a:r>
              <a:rPr lang="en-US" altLang="en-US" sz="1200" b="1" dirty="0">
                <a:solidFill>
                  <a:srgbClr val="00B0F0"/>
                </a:solidFill>
              </a:rPr>
              <a:t>“How-it-Works” Animation</a:t>
            </a:r>
          </a:p>
        </p:txBody>
      </p:sp>
      <p:sp>
        <p:nvSpPr>
          <p:cNvPr id="19" name="TextBox 10"/>
          <p:cNvSpPr txBox="1">
            <a:spLocks noChangeArrowheads="1"/>
          </p:cNvSpPr>
          <p:nvPr/>
        </p:nvSpPr>
        <p:spPr bwMode="auto">
          <a:xfrm>
            <a:off x="78727" y="4386036"/>
            <a:ext cx="13988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T500e Demo </a:t>
            </a:r>
          </a:p>
          <a:p>
            <a:pPr algn="ctr" eaLnBrk="1" hangingPunct="1">
              <a:spcBef>
                <a:spcPct val="0"/>
              </a:spcBef>
              <a:buFontTx/>
              <a:buNone/>
            </a:pPr>
            <a:r>
              <a:rPr lang="en-US" altLang="en-US" sz="1200" b="1" dirty="0">
                <a:solidFill>
                  <a:srgbClr val="00B0F0"/>
                </a:solidFill>
              </a:rPr>
              <a:t>Video – 3:00</a:t>
            </a:r>
          </a:p>
        </p:txBody>
      </p:sp>
      <p:sp>
        <p:nvSpPr>
          <p:cNvPr id="23" name="TextBox 10"/>
          <p:cNvSpPr txBox="1">
            <a:spLocks noChangeArrowheads="1"/>
          </p:cNvSpPr>
          <p:nvPr/>
        </p:nvSpPr>
        <p:spPr bwMode="auto">
          <a:xfrm>
            <a:off x="4290774" y="2784215"/>
            <a:ext cx="9856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T500 </a:t>
            </a:r>
          </a:p>
          <a:p>
            <a:pPr algn="ctr" eaLnBrk="1" hangingPunct="1">
              <a:spcBef>
                <a:spcPct val="0"/>
              </a:spcBef>
              <a:buFontTx/>
              <a:buNone/>
            </a:pPr>
            <a:r>
              <a:rPr lang="en-US" altLang="en-US" sz="1200" b="1" dirty="0">
                <a:solidFill>
                  <a:srgbClr val="00B0F0"/>
                </a:solidFill>
              </a:rPr>
              <a:t>Brochure</a:t>
            </a:r>
          </a:p>
        </p:txBody>
      </p:sp>
      <p:sp>
        <p:nvSpPr>
          <p:cNvPr id="24" name="TextBox 10"/>
          <p:cNvSpPr txBox="1">
            <a:spLocks noChangeArrowheads="1"/>
          </p:cNvSpPr>
          <p:nvPr/>
        </p:nvSpPr>
        <p:spPr bwMode="auto">
          <a:xfrm>
            <a:off x="3262991" y="4607440"/>
            <a:ext cx="10277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T500e </a:t>
            </a:r>
          </a:p>
          <a:p>
            <a:pPr algn="ctr" eaLnBrk="1" hangingPunct="1">
              <a:spcBef>
                <a:spcPct val="0"/>
              </a:spcBef>
              <a:buFontTx/>
              <a:buNone/>
            </a:pPr>
            <a:r>
              <a:rPr lang="en-US" altLang="en-US" sz="1200" b="1" dirty="0">
                <a:solidFill>
                  <a:srgbClr val="00B0F0"/>
                </a:solidFill>
              </a:rPr>
              <a:t>Brochure</a:t>
            </a:r>
          </a:p>
        </p:txBody>
      </p:sp>
      <p:sp>
        <p:nvSpPr>
          <p:cNvPr id="25" name="TextBox 10"/>
          <p:cNvSpPr txBox="1">
            <a:spLocks noChangeArrowheads="1"/>
          </p:cNvSpPr>
          <p:nvPr/>
        </p:nvSpPr>
        <p:spPr bwMode="auto">
          <a:xfrm>
            <a:off x="7985782" y="2819008"/>
            <a:ext cx="10913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T500 / T500e </a:t>
            </a:r>
          </a:p>
          <a:p>
            <a:pPr algn="ctr" eaLnBrk="1" hangingPunct="1">
              <a:spcBef>
                <a:spcPct val="0"/>
              </a:spcBef>
              <a:buFontTx/>
              <a:buNone/>
            </a:pPr>
            <a:r>
              <a:rPr lang="en-US" altLang="en-US" sz="1200" b="1" dirty="0">
                <a:solidFill>
                  <a:srgbClr val="00B0F0"/>
                </a:solidFill>
              </a:rPr>
              <a:t>P&amp;C Guide</a:t>
            </a:r>
          </a:p>
        </p:txBody>
      </p:sp>
      <p:sp>
        <p:nvSpPr>
          <p:cNvPr id="26" name="TextBox 10"/>
          <p:cNvSpPr txBox="1">
            <a:spLocks noChangeArrowheads="1"/>
          </p:cNvSpPr>
          <p:nvPr/>
        </p:nvSpPr>
        <p:spPr bwMode="auto">
          <a:xfrm>
            <a:off x="5253397" y="2834809"/>
            <a:ext cx="14524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T500 Pro-Panel™ </a:t>
            </a:r>
          </a:p>
          <a:p>
            <a:pPr algn="ctr" eaLnBrk="1" hangingPunct="1">
              <a:spcBef>
                <a:spcPct val="0"/>
              </a:spcBef>
              <a:buFontTx/>
              <a:buNone/>
            </a:pPr>
            <a:r>
              <a:rPr lang="en-US" altLang="en-US" sz="1200" b="1" dirty="0">
                <a:solidFill>
                  <a:srgbClr val="00B0F0"/>
                </a:solidFill>
              </a:rPr>
              <a:t>Flyer</a:t>
            </a:r>
          </a:p>
        </p:txBody>
      </p:sp>
      <p:sp>
        <p:nvSpPr>
          <p:cNvPr id="27" name="TextBox 10"/>
          <p:cNvSpPr txBox="1">
            <a:spLocks noChangeArrowheads="1"/>
          </p:cNvSpPr>
          <p:nvPr/>
        </p:nvSpPr>
        <p:spPr bwMode="auto">
          <a:xfrm>
            <a:off x="6584545" y="2818439"/>
            <a:ext cx="14492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T500/T500e Smart-Fill™ Flyer</a:t>
            </a:r>
          </a:p>
        </p:txBody>
      </p:sp>
      <p:sp>
        <p:nvSpPr>
          <p:cNvPr id="30" name="TextBox 10"/>
          <p:cNvSpPr txBox="1">
            <a:spLocks noChangeArrowheads="1"/>
          </p:cNvSpPr>
          <p:nvPr/>
        </p:nvSpPr>
        <p:spPr bwMode="auto">
          <a:xfrm>
            <a:off x="1439574" y="4416814"/>
            <a:ext cx="18053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b="1" dirty="0">
                <a:solidFill>
                  <a:srgbClr val="00B0F0"/>
                </a:solidFill>
              </a:rPr>
              <a:t>T500e Smart-Fill™</a:t>
            </a:r>
          </a:p>
          <a:p>
            <a:pPr algn="ctr" eaLnBrk="1" hangingPunct="1">
              <a:spcBef>
                <a:spcPct val="0"/>
              </a:spcBef>
              <a:buFontTx/>
              <a:buNone/>
            </a:pPr>
            <a:r>
              <a:rPr lang="en-US" altLang="en-US" sz="1200" b="1" dirty="0">
                <a:solidFill>
                  <a:srgbClr val="00B0F0"/>
                </a:solidFill>
              </a:rPr>
              <a:t>“How-it-Works” Animation</a:t>
            </a:r>
          </a:p>
        </p:txBody>
      </p:sp>
      <p:sp>
        <p:nvSpPr>
          <p:cNvPr id="37" name="Content Placeholder 2"/>
          <p:cNvSpPr>
            <a:spLocks noGrp="1"/>
          </p:cNvSpPr>
          <p:nvPr>
            <p:ph idx="1"/>
          </p:nvPr>
        </p:nvSpPr>
        <p:spPr>
          <a:xfrm>
            <a:off x="345153" y="5168060"/>
            <a:ext cx="4585066" cy="1268374"/>
          </a:xfrm>
          <a:ln w="19050">
            <a:solidFill>
              <a:schemeClr val="tx1"/>
            </a:solidFill>
          </a:ln>
        </p:spPr>
        <p:txBody>
          <a:bodyPr>
            <a:normAutofit/>
          </a:bodyPr>
          <a:lstStyle/>
          <a:p>
            <a:pPr>
              <a:spcBef>
                <a:spcPts val="300"/>
              </a:spcBef>
            </a:pPr>
            <a:r>
              <a:rPr lang="en-US" sz="1600" u="sng" dirty="0"/>
              <a:t>Sales Tools Locations:</a:t>
            </a:r>
          </a:p>
          <a:p>
            <a:pPr marL="346075" indent="-169863">
              <a:buClr>
                <a:srgbClr val="009AC7"/>
              </a:buClr>
              <a:buFont typeface="Wingdings" panose="05000000000000000000" pitchFamily="2" charset="2"/>
              <a:buChar char="§"/>
            </a:pPr>
            <a:r>
              <a:rPr lang="en-US" sz="1400" dirty="0"/>
              <a:t>Sales Tools Hub – folder on your desktop</a:t>
            </a:r>
          </a:p>
          <a:p>
            <a:pPr marL="346075" indent="-169863">
              <a:buClr>
                <a:srgbClr val="009AC7"/>
              </a:buClr>
              <a:buFont typeface="Wingdings" panose="05000000000000000000" pitchFamily="2" charset="2"/>
              <a:buChar char="§"/>
            </a:pPr>
            <a:r>
              <a:rPr lang="en-US" sz="1400" dirty="0"/>
              <a:t>My Tennant – log-in through tennantco.com</a:t>
            </a:r>
          </a:p>
          <a:p>
            <a:pPr marL="346075" indent="-169863">
              <a:buClr>
                <a:srgbClr val="009AC7"/>
              </a:buClr>
              <a:buFont typeface="Wingdings" panose="05000000000000000000" pitchFamily="2" charset="2"/>
              <a:buChar char="§"/>
            </a:pPr>
            <a:r>
              <a:rPr lang="en-US" sz="1400" dirty="0"/>
              <a:t>Tennantco.com Public Website (videos &amp; photos)</a:t>
            </a:r>
          </a:p>
        </p:txBody>
      </p:sp>
      <p:sp>
        <p:nvSpPr>
          <p:cNvPr id="44" name="Content Placeholder 2"/>
          <p:cNvSpPr txBox="1">
            <a:spLocks/>
          </p:cNvSpPr>
          <p:nvPr/>
        </p:nvSpPr>
        <p:spPr bwMode="auto">
          <a:xfrm>
            <a:off x="5790574" y="3483321"/>
            <a:ext cx="3133292" cy="2955307"/>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300"/>
              </a:spcBef>
            </a:pPr>
            <a:r>
              <a:rPr lang="en-US" sz="1600" u="sng" dirty="0"/>
              <a:t>Full Sales Tools List:</a:t>
            </a:r>
          </a:p>
          <a:p>
            <a:pPr marL="346075" indent="-169863">
              <a:buClr>
                <a:srgbClr val="009AC7"/>
              </a:buClr>
              <a:buFont typeface="Wingdings" panose="05000000000000000000" pitchFamily="2" charset="2"/>
              <a:buChar char="§"/>
            </a:pPr>
            <a:r>
              <a:rPr lang="en-US" sz="1400" dirty="0"/>
              <a:t>PAS Guide (this PowerPoint file)</a:t>
            </a:r>
          </a:p>
          <a:p>
            <a:pPr marL="346075" indent="-169863">
              <a:buClr>
                <a:srgbClr val="009AC7"/>
              </a:buClr>
              <a:buFont typeface="Wingdings" panose="05000000000000000000" pitchFamily="2" charset="2"/>
              <a:buChar char="§"/>
            </a:pPr>
            <a:r>
              <a:rPr lang="en-US" sz="1400" dirty="0"/>
              <a:t>Spec Sheet</a:t>
            </a:r>
          </a:p>
          <a:p>
            <a:pPr marL="346075" indent="-169863">
              <a:buClr>
                <a:srgbClr val="009AC7"/>
              </a:buClr>
              <a:buFont typeface="Wingdings" panose="05000000000000000000" pitchFamily="2" charset="2"/>
              <a:buChar char="§"/>
            </a:pPr>
            <a:r>
              <a:rPr lang="en-US" sz="1400" dirty="0"/>
              <a:t>FAQ</a:t>
            </a:r>
          </a:p>
          <a:p>
            <a:pPr marL="346075" indent="-169863">
              <a:buClr>
                <a:srgbClr val="009AC7"/>
              </a:buClr>
              <a:buFont typeface="Wingdings" panose="05000000000000000000" pitchFamily="2" charset="2"/>
              <a:buChar char="§"/>
            </a:pPr>
            <a:r>
              <a:rPr lang="en-US" sz="1400" dirty="0"/>
              <a:t>Customer Presentation</a:t>
            </a:r>
          </a:p>
          <a:p>
            <a:pPr marL="346075" indent="-169863">
              <a:buClr>
                <a:srgbClr val="009AC7"/>
              </a:buClr>
              <a:buFont typeface="Wingdings" panose="05000000000000000000" pitchFamily="2" charset="2"/>
              <a:buChar char="§"/>
            </a:pPr>
            <a:r>
              <a:rPr lang="en-US" sz="1400" dirty="0"/>
              <a:t>Salient Characteristics</a:t>
            </a:r>
          </a:p>
          <a:p>
            <a:pPr marL="346075" indent="-169863">
              <a:buClr>
                <a:srgbClr val="009AC7"/>
              </a:buClr>
              <a:buFont typeface="Wingdings" panose="05000000000000000000" pitchFamily="2" charset="2"/>
              <a:buChar char="§"/>
            </a:pPr>
            <a:r>
              <a:rPr lang="en-US" sz="1400" dirty="0"/>
              <a:t>Orbital Brochure</a:t>
            </a:r>
          </a:p>
          <a:p>
            <a:pPr marL="346075" indent="-169863">
              <a:buClr>
                <a:srgbClr val="009AC7"/>
              </a:buClr>
              <a:buFont typeface="Wingdings" panose="05000000000000000000" pitchFamily="2" charset="2"/>
              <a:buChar char="§"/>
            </a:pPr>
            <a:r>
              <a:rPr lang="en-US" sz="1400" dirty="0"/>
              <a:t>Benefit Statements</a:t>
            </a:r>
          </a:p>
          <a:p>
            <a:pPr marL="346075" indent="-169863">
              <a:buClr>
                <a:srgbClr val="009AC7"/>
              </a:buClr>
              <a:buFont typeface="Wingdings" panose="05000000000000000000" pitchFamily="2" charset="2"/>
              <a:buChar char="§"/>
            </a:pPr>
            <a:r>
              <a:rPr lang="en-US" sz="1400" dirty="0"/>
              <a:t>Product Comparison</a:t>
            </a:r>
          </a:p>
          <a:p>
            <a:pPr marL="346075" indent="-169863">
              <a:buClr>
                <a:srgbClr val="009AC7"/>
              </a:buClr>
              <a:buFont typeface="Wingdings" panose="05000000000000000000" pitchFamily="2" charset="2"/>
              <a:buChar char="§"/>
            </a:pPr>
            <a:r>
              <a:rPr lang="en-US" sz="1400" dirty="0"/>
              <a:t>Competitive Comparisons</a:t>
            </a:r>
          </a:p>
          <a:p>
            <a:pPr marL="346075" indent="-169863">
              <a:buClr>
                <a:srgbClr val="009AC7"/>
              </a:buClr>
              <a:buFont typeface="Wingdings" panose="05000000000000000000" pitchFamily="2" charset="2"/>
              <a:buChar char="§"/>
            </a:pPr>
            <a:r>
              <a:rPr lang="en-US" sz="1400" dirty="0"/>
              <a:t>Short Feature Videos</a:t>
            </a:r>
          </a:p>
        </p:txBody>
      </p:sp>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334323" y="1544980"/>
            <a:ext cx="981228" cy="1271910"/>
          </a:xfrm>
          <a:prstGeom prst="rect">
            <a:avLst/>
          </a:prstGeom>
          <a:ln w="22225">
            <a:noFill/>
          </a:ln>
        </p:spPr>
      </p:pic>
      <p:sp>
        <p:nvSpPr>
          <p:cNvPr id="11" name="Slide Number Placeholder 10"/>
          <p:cNvSpPr>
            <a:spLocks noGrp="1"/>
          </p:cNvSpPr>
          <p:nvPr>
            <p:ph type="sldNum" sz="quarter" idx="12"/>
          </p:nvPr>
        </p:nvSpPr>
        <p:spPr/>
        <p:txBody>
          <a:bodyPr/>
          <a:lstStyle/>
          <a:p>
            <a:pPr>
              <a:defRPr/>
            </a:pPr>
            <a:fld id="{B1A9683B-B112-4496-A737-3130FD58388C}" type="slidenum">
              <a:rPr lang="en-US" altLang="en-US" smtClean="0"/>
              <a:pPr>
                <a:defRPr/>
              </a:pPr>
              <a:t>2</a:t>
            </a:fld>
            <a:endParaRPr lang="en-US" altLang="en-US" dirty="0"/>
          </a:p>
        </p:txBody>
      </p:sp>
      <p:pic>
        <p:nvPicPr>
          <p:cNvPr id="2" name="Picture 1"/>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657102" y="3636458"/>
            <a:ext cx="1408298" cy="780356"/>
          </a:xfrm>
          <a:prstGeom prst="rect">
            <a:avLst/>
          </a:prstGeom>
        </p:spPr>
      </p:pic>
    </p:spTree>
    <p:extLst>
      <p:ext uri="{BB962C8B-B14F-4D97-AF65-F5344CB8AC3E}">
        <p14:creationId xmlns:p14="http://schemas.microsoft.com/office/powerpoint/2010/main" val="504441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Product Strategy and Value Proposition </a:t>
            </a:r>
          </a:p>
        </p:txBody>
      </p:sp>
      <p:sp>
        <p:nvSpPr>
          <p:cNvPr id="7" name="Content Placeholder 2"/>
          <p:cNvSpPr>
            <a:spLocks noGrp="1"/>
          </p:cNvSpPr>
          <p:nvPr>
            <p:ph idx="1"/>
          </p:nvPr>
        </p:nvSpPr>
        <p:spPr>
          <a:xfrm>
            <a:off x="457200" y="1781174"/>
            <a:ext cx="8296183" cy="1500187"/>
          </a:xfrm>
        </p:spPr>
        <p:txBody>
          <a:bodyPr>
            <a:normAutofit/>
          </a:bodyPr>
          <a:lstStyle/>
          <a:p>
            <a:r>
              <a:rPr lang="en-US" sz="2000" b="1" dirty="0"/>
              <a:t>Maintain Market Presence with 2-Tiered Product Strategy</a:t>
            </a:r>
            <a:endParaRPr lang="en-US" sz="2000" dirty="0"/>
          </a:p>
          <a:p>
            <a:pPr marL="342900" indent="-342900">
              <a:buClr>
                <a:srgbClr val="009AC7"/>
              </a:buClr>
              <a:buFont typeface="Wingdings" panose="05000000000000000000" pitchFamily="2" charset="2"/>
              <a:buChar char="§"/>
            </a:pPr>
            <a:r>
              <a:rPr lang="en-US" sz="1600" dirty="0"/>
              <a:t>T500 – New technologies and features to grow new business and revenue per unit</a:t>
            </a:r>
          </a:p>
          <a:p>
            <a:pPr marL="342900" indent="-342900">
              <a:buClr>
                <a:srgbClr val="009AC7"/>
              </a:buClr>
              <a:buFont typeface="Wingdings" panose="05000000000000000000" pitchFamily="2" charset="2"/>
              <a:buChar char="§"/>
            </a:pPr>
            <a:r>
              <a:rPr lang="en-US" sz="1600" dirty="0"/>
              <a:t>T500e – Simple, rugged and just as affordable as previous “e” model</a:t>
            </a:r>
          </a:p>
        </p:txBody>
      </p:sp>
      <p:sp>
        <p:nvSpPr>
          <p:cNvPr id="9" name="TextBox 10"/>
          <p:cNvSpPr txBox="1">
            <a:spLocks noChangeArrowheads="1"/>
          </p:cNvSpPr>
          <p:nvPr/>
        </p:nvSpPr>
        <p:spPr bwMode="auto">
          <a:xfrm>
            <a:off x="6473386" y="4601921"/>
            <a:ext cx="8386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dirty="0"/>
              <a:t>T500e</a:t>
            </a:r>
          </a:p>
        </p:txBody>
      </p:sp>
      <p:sp>
        <p:nvSpPr>
          <p:cNvPr id="8" name="TextBox 10"/>
          <p:cNvSpPr txBox="1">
            <a:spLocks noChangeArrowheads="1"/>
          </p:cNvSpPr>
          <p:nvPr/>
        </p:nvSpPr>
        <p:spPr bwMode="auto">
          <a:xfrm>
            <a:off x="1802781" y="4616677"/>
            <a:ext cx="710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dirty="0"/>
              <a:t>T500</a:t>
            </a:r>
          </a:p>
        </p:txBody>
      </p:sp>
      <p:sp>
        <p:nvSpPr>
          <p:cNvPr id="6" name="TextBox 5"/>
          <p:cNvSpPr txBox="1"/>
          <p:nvPr/>
        </p:nvSpPr>
        <p:spPr>
          <a:xfrm>
            <a:off x="173963" y="5046669"/>
            <a:ext cx="4131703" cy="1477328"/>
          </a:xfrm>
          <a:prstGeom prst="rect">
            <a:avLst/>
          </a:prstGeom>
          <a:noFill/>
          <a:ln w="19050">
            <a:solidFill>
              <a:schemeClr val="tx1"/>
            </a:solidFill>
          </a:ln>
        </p:spPr>
        <p:txBody>
          <a:bodyPr wrap="square" rtlCol="0">
            <a:spAutoFit/>
          </a:bodyPr>
          <a:lstStyle/>
          <a:p>
            <a:pPr lvl="0" algn="ctr"/>
            <a:r>
              <a:rPr lang="en-US" sz="1500" b="1" dirty="0">
                <a:latin typeface="Arial" panose="020B0604020202020204" pitchFamily="34" charset="0"/>
              </a:rPr>
              <a:t>Value Proposition:</a:t>
            </a:r>
            <a:r>
              <a:rPr lang="en-US" sz="1500" dirty="0">
                <a:latin typeface="Arial" panose="020B0604020202020204" pitchFamily="34" charset="0"/>
              </a:rPr>
              <a:t> Tennant’s new T500 scrubber, with productivity enhancing features, provides high performance on virtually any hard floor surface condition, delivering unmatched versatility and consistent results while lowering cleaning costs.</a:t>
            </a:r>
          </a:p>
        </p:txBody>
      </p:sp>
      <p:sp>
        <p:nvSpPr>
          <p:cNvPr id="14" name="TextBox 13"/>
          <p:cNvSpPr txBox="1"/>
          <p:nvPr/>
        </p:nvSpPr>
        <p:spPr>
          <a:xfrm>
            <a:off x="5133667" y="5046669"/>
            <a:ext cx="3619716" cy="1015663"/>
          </a:xfrm>
          <a:prstGeom prst="rect">
            <a:avLst/>
          </a:prstGeom>
          <a:noFill/>
          <a:ln w="19050">
            <a:solidFill>
              <a:schemeClr val="tx1"/>
            </a:solidFill>
          </a:ln>
        </p:spPr>
        <p:txBody>
          <a:bodyPr wrap="square" rtlCol="0">
            <a:spAutoFit/>
          </a:bodyPr>
          <a:lstStyle/>
          <a:p>
            <a:pPr lvl="0" algn="ctr"/>
            <a:r>
              <a:rPr lang="en-US" sz="1500" b="1" dirty="0">
                <a:latin typeface="Arial" panose="020B0604020202020204" pitchFamily="34" charset="0"/>
              </a:rPr>
              <a:t>Value Proposition:</a:t>
            </a:r>
            <a:r>
              <a:rPr lang="en-US" sz="1500" dirty="0">
                <a:latin typeface="Arial" panose="020B0604020202020204" pitchFamily="34" charset="0"/>
              </a:rPr>
              <a:t> The new Tennant T500e and Nobles SS500 offer effective cleaning results in a no-nonsense, easy to use, rugged design.</a:t>
            </a:r>
          </a:p>
        </p:txBody>
      </p:sp>
      <p:sp>
        <p:nvSpPr>
          <p:cNvPr id="11"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2"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5" name="Slide Number Placeholder 14"/>
          <p:cNvSpPr>
            <a:spLocks noGrp="1"/>
          </p:cNvSpPr>
          <p:nvPr>
            <p:ph type="sldNum" sz="quarter" idx="12"/>
          </p:nvPr>
        </p:nvSpPr>
        <p:spPr/>
        <p:txBody>
          <a:bodyPr/>
          <a:lstStyle/>
          <a:p>
            <a:pPr>
              <a:defRPr/>
            </a:pPr>
            <a:fld id="{B1A9683B-B112-4496-A737-3130FD58388C}" type="slidenum">
              <a:rPr lang="en-US" altLang="en-US" smtClean="0"/>
              <a:pPr>
                <a:defRPr/>
              </a:pPr>
              <a:t>3</a:t>
            </a:fld>
            <a:endParaRPr lang="en-US" altLang="en-US" dirty="0"/>
          </a:p>
        </p:txBody>
      </p:sp>
      <p:pic>
        <p:nvPicPr>
          <p:cNvPr id="16" name="Picture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25722" y="3255736"/>
            <a:ext cx="1426334" cy="1397352"/>
          </a:xfrm>
          <a:prstGeom prst="rect">
            <a:avLst/>
          </a:prstGeom>
        </p:spPr>
      </p:pic>
      <p:pic>
        <p:nvPicPr>
          <p:cNvPr id="17" name="Picture 1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60134" y="3255737"/>
            <a:ext cx="1407131" cy="1397352"/>
          </a:xfrm>
          <a:prstGeom prst="rect">
            <a:avLst/>
          </a:prstGeom>
        </p:spPr>
      </p:pic>
      <p:pic>
        <p:nvPicPr>
          <p:cNvPr id="18" name="Picture 1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790978" y="3255737"/>
            <a:ext cx="1328114" cy="1397352"/>
          </a:xfrm>
          <a:prstGeom prst="rect">
            <a:avLst/>
          </a:prstGeom>
        </p:spPr>
      </p:pic>
      <p:pic>
        <p:nvPicPr>
          <p:cNvPr id="2" name="Picture 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558618" y="3295044"/>
            <a:ext cx="1236061" cy="1320666"/>
          </a:xfrm>
          <a:prstGeom prst="rect">
            <a:avLst/>
          </a:prstGeom>
        </p:spPr>
      </p:pic>
      <p:pic>
        <p:nvPicPr>
          <p:cNvPr id="4" name="Picture 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3015" y="3337012"/>
            <a:ext cx="1316241" cy="1302890"/>
          </a:xfrm>
          <a:prstGeom prst="rect">
            <a:avLst/>
          </a:prstGeom>
        </p:spPr>
      </p:pic>
      <p:pic>
        <p:nvPicPr>
          <p:cNvPr id="19" name="Picture 1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897708" y="3299381"/>
            <a:ext cx="1255288" cy="1360576"/>
          </a:xfrm>
          <a:prstGeom prst="rect">
            <a:avLst/>
          </a:prstGeom>
        </p:spPr>
      </p:pic>
    </p:spTree>
    <p:extLst>
      <p:ext uri="{BB962C8B-B14F-4D97-AF65-F5344CB8AC3E}">
        <p14:creationId xmlns:p14="http://schemas.microsoft.com/office/powerpoint/2010/main" val="1595440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38225" cy="685800"/>
          </a:xfrm>
        </p:spPr>
        <p:txBody>
          <a:bodyPr>
            <a:normAutofit/>
          </a:bodyPr>
          <a:lstStyle/>
          <a:p>
            <a:pPr eaLnBrk="1" hangingPunct="1"/>
            <a:r>
              <a:rPr lang="en-US" altLang="en-US" dirty="0"/>
              <a:t>T500/T500e New Key Highlights Summary</a:t>
            </a:r>
          </a:p>
        </p:txBody>
      </p:sp>
      <p:sp>
        <p:nvSpPr>
          <p:cNvPr id="4100" name="Content Placeholder 2"/>
          <p:cNvSpPr>
            <a:spLocks noGrp="1"/>
          </p:cNvSpPr>
          <p:nvPr>
            <p:ph idx="1"/>
          </p:nvPr>
        </p:nvSpPr>
        <p:spPr>
          <a:xfrm>
            <a:off x="334105" y="1570649"/>
            <a:ext cx="8561319" cy="4592760"/>
          </a:xfrm>
        </p:spPr>
        <p:txBody>
          <a:bodyPr>
            <a:noAutofit/>
          </a:bodyPr>
          <a:lstStyle/>
          <a:p>
            <a:pPr marL="169863" indent="-169863">
              <a:buClr>
                <a:srgbClr val="009AC7"/>
              </a:buClr>
              <a:buFont typeface="Wingdings" panose="05000000000000000000" pitchFamily="2" charset="2"/>
              <a:buChar char="§"/>
            </a:pPr>
            <a:r>
              <a:rPr lang="en-US" b="1" dirty="0"/>
              <a:t>New scrub head sizes &amp; technologies</a:t>
            </a:r>
          </a:p>
          <a:p>
            <a:pPr lvl="1" indent="-169863">
              <a:buClr>
                <a:srgbClr val="009AC7"/>
              </a:buClr>
              <a:buFont typeface="Wingdings" panose="05000000000000000000" pitchFamily="2" charset="2"/>
              <a:buChar char="§"/>
            </a:pPr>
            <a:r>
              <a:rPr lang="en-US" sz="1600" dirty="0"/>
              <a:t>Featuring new 28in/700mm orbital with one of the industry’s highest standard down pressures at 170lbs / 77kg, and best isolator warranties – 3 </a:t>
            </a:r>
            <a:r>
              <a:rPr lang="en-US" sz="1600" dirty="0" err="1"/>
              <a:t>yrs</a:t>
            </a:r>
            <a:r>
              <a:rPr lang="en-US" sz="1600" dirty="0"/>
              <a:t>/2000 </a:t>
            </a:r>
            <a:r>
              <a:rPr lang="en-US" sz="1600" dirty="0" err="1"/>
              <a:t>hrs</a:t>
            </a:r>
            <a:endParaRPr lang="en-US" sz="1600" dirty="0"/>
          </a:p>
          <a:p>
            <a:pPr marL="169863" indent="-169863">
              <a:buClr>
                <a:srgbClr val="009AC7"/>
              </a:buClr>
              <a:buFont typeface="Wingdings" panose="05000000000000000000" pitchFamily="2" charset="2"/>
              <a:buChar char="§"/>
            </a:pPr>
            <a:r>
              <a:rPr lang="en-US" b="1" dirty="0"/>
              <a:t>Increased average run-time even with smaller battery size – up to 20% </a:t>
            </a:r>
            <a:r>
              <a:rPr lang="en-US" sz="1200" dirty="0"/>
              <a:t>(T500)</a:t>
            </a:r>
            <a:endParaRPr lang="en-US" b="1" dirty="0"/>
          </a:p>
          <a:p>
            <a:pPr marL="169863" indent="-169863">
              <a:buClr>
                <a:srgbClr val="009AC7"/>
              </a:buClr>
              <a:buFont typeface="Wingdings" panose="05000000000000000000" pitchFamily="2" charset="2"/>
              <a:buChar char="§"/>
            </a:pPr>
            <a:r>
              <a:rPr lang="en-US" b="1" dirty="0"/>
              <a:t>New high-output battery size option – 260AH Wet</a:t>
            </a:r>
          </a:p>
          <a:p>
            <a:pPr marL="169863" indent="-169863">
              <a:buClr>
                <a:srgbClr val="009AC7"/>
              </a:buClr>
              <a:buFont typeface="Wingdings" panose="05000000000000000000" pitchFamily="2" charset="2"/>
              <a:buChar char="§"/>
            </a:pPr>
            <a:r>
              <a:rPr lang="en-US" b="1" dirty="0"/>
              <a:t>Improved water pick-up from redesigned, foot-activated squeegee </a:t>
            </a:r>
          </a:p>
          <a:p>
            <a:pPr marL="169863" indent="-169863">
              <a:buClr>
                <a:srgbClr val="009AC7"/>
              </a:buClr>
              <a:buFont typeface="Wingdings" panose="05000000000000000000" pitchFamily="2" charset="2"/>
              <a:buChar char="§"/>
            </a:pPr>
            <a:r>
              <a:rPr lang="en-US" b="1" dirty="0"/>
              <a:t>New controls and improved ergonomic steering grip design</a:t>
            </a:r>
          </a:p>
          <a:p>
            <a:pPr marL="169863" indent="-169863">
              <a:buClr>
                <a:srgbClr val="009AC7"/>
              </a:buClr>
              <a:buFont typeface="Wingdings" panose="05000000000000000000" pitchFamily="2" charset="2"/>
              <a:buChar char="§"/>
            </a:pPr>
            <a:r>
              <a:rPr lang="en-US" b="1" dirty="0"/>
              <a:t>New daily maintenance yellow touch points</a:t>
            </a:r>
          </a:p>
          <a:p>
            <a:pPr marL="169863" indent="-169863">
              <a:buClr>
                <a:srgbClr val="009AC7"/>
              </a:buClr>
              <a:buFont typeface="Wingdings" panose="05000000000000000000" pitchFamily="2" charset="2"/>
              <a:buChar char="§"/>
            </a:pPr>
            <a:r>
              <a:rPr lang="en-US" b="1" dirty="0"/>
              <a:t>New technologies for increased productivity and reduced costs</a:t>
            </a:r>
          </a:p>
          <a:p>
            <a:pPr lvl="1" indent="-169863">
              <a:buClr>
                <a:srgbClr val="009AC7"/>
              </a:buClr>
              <a:buFont typeface="Wingdings" panose="05000000000000000000" pitchFamily="2" charset="2"/>
              <a:buChar char="§"/>
            </a:pPr>
            <a:r>
              <a:rPr lang="en-US" sz="1600" dirty="0"/>
              <a:t>New exclusive Smart-Fill™ Automatic Battery Watering System option</a:t>
            </a:r>
          </a:p>
          <a:p>
            <a:pPr lvl="1" indent="-169863">
              <a:buClr>
                <a:srgbClr val="009AC7"/>
              </a:buClr>
              <a:buFont typeface="Wingdings" panose="05000000000000000000" pitchFamily="2" charset="2"/>
              <a:buChar char="§"/>
            </a:pPr>
            <a:r>
              <a:rPr lang="en-US" sz="1600" dirty="0"/>
              <a:t>IRIS</a:t>
            </a:r>
            <a:r>
              <a:rPr lang="en-US" sz="1600" baseline="30000" dirty="0"/>
              <a:t>®</a:t>
            </a:r>
            <a:r>
              <a:rPr lang="en-US" sz="1600" dirty="0"/>
              <a:t> Asset Manager option</a:t>
            </a:r>
          </a:p>
          <a:p>
            <a:pPr marL="169863" indent="-169863">
              <a:buClr>
                <a:srgbClr val="009AC7"/>
              </a:buClr>
              <a:buFont typeface="Wingdings" panose="05000000000000000000" pitchFamily="2" charset="2"/>
              <a:buChar char="§"/>
            </a:pPr>
            <a:r>
              <a:rPr lang="en-US" b="1" dirty="0"/>
              <a:t>T500 only new options:</a:t>
            </a:r>
          </a:p>
          <a:p>
            <a:pPr lvl="1" indent="-169863">
              <a:buClr>
                <a:srgbClr val="009AC7"/>
              </a:buClr>
              <a:buFont typeface="Wingdings" panose="05000000000000000000" pitchFamily="2" charset="2"/>
              <a:buChar char="§"/>
            </a:pPr>
            <a:r>
              <a:rPr lang="en-US" sz="1600" dirty="0"/>
              <a:t>Pro-Panel™ LCD Touch Panel Controls option</a:t>
            </a:r>
          </a:p>
          <a:p>
            <a:pPr lvl="1" indent="-169863">
              <a:buClr>
                <a:srgbClr val="009AC7"/>
              </a:buClr>
              <a:buFont typeface="Wingdings" panose="05000000000000000000" pitchFamily="2" charset="2"/>
              <a:buChar char="§"/>
            </a:pPr>
            <a:r>
              <a:rPr lang="en-US" sz="1600" dirty="0"/>
              <a:t>Severe Environment™ switch option for tackling trouble spots more efficiently</a:t>
            </a:r>
          </a:p>
          <a:p>
            <a:pPr lvl="1" indent="-169863">
              <a:buClr>
                <a:srgbClr val="009AC7"/>
              </a:buClr>
              <a:buFont typeface="Wingdings" panose="05000000000000000000" pitchFamily="2" charset="2"/>
              <a:buChar char="§"/>
            </a:pPr>
            <a:r>
              <a:rPr lang="en-US" sz="1600" dirty="0"/>
              <a:t>Solution Tank Auto-Fill option for reliable solution tank filling</a:t>
            </a:r>
          </a:p>
          <a:p>
            <a:pPr lvl="1" indent="-169863">
              <a:buClr>
                <a:srgbClr val="009AC7"/>
              </a:buClr>
              <a:buFont typeface="Wingdings" panose="05000000000000000000" pitchFamily="2" charset="2"/>
              <a:buChar char="§"/>
            </a:pPr>
            <a:r>
              <a:rPr lang="en-US" sz="1600" dirty="0"/>
              <a:t>Tank Rinse-Out option – Spray nozzle with hose for remote water access </a:t>
            </a:r>
            <a:endParaRPr lang="en-US" sz="2200" dirty="0"/>
          </a:p>
          <a:p>
            <a:pPr marL="169863" indent="-169863">
              <a:buClr>
                <a:srgbClr val="009AC7"/>
              </a:buClr>
              <a:buFont typeface="Wingdings" panose="05000000000000000000" pitchFamily="2" charset="2"/>
              <a:buChar char="§"/>
            </a:pPr>
            <a:endParaRPr lang="en-US" sz="1600" b="1" dirty="0"/>
          </a:p>
          <a:p>
            <a:endParaRPr lang="en-US" sz="1600" dirty="0"/>
          </a:p>
        </p:txBody>
      </p:sp>
      <p:sp>
        <p:nvSpPr>
          <p:cNvPr id="18"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4" name="Slide Number Placeholder 3"/>
          <p:cNvSpPr>
            <a:spLocks noGrp="1"/>
          </p:cNvSpPr>
          <p:nvPr>
            <p:ph type="sldNum" sz="quarter" idx="12"/>
          </p:nvPr>
        </p:nvSpPr>
        <p:spPr/>
        <p:txBody>
          <a:bodyPr/>
          <a:lstStyle/>
          <a:p>
            <a:pPr>
              <a:defRPr/>
            </a:pPr>
            <a:fld id="{B1A9683B-B112-4496-A737-3130FD58388C}" type="slidenum">
              <a:rPr lang="en-US" altLang="en-US" smtClean="0"/>
              <a:pPr>
                <a:defRPr/>
              </a:pPr>
              <a:t>4</a:t>
            </a:fld>
            <a:endParaRPr lang="en-US" altLang="en-US" dirty="0"/>
          </a:p>
        </p:txBody>
      </p:sp>
    </p:spTree>
    <p:extLst>
      <p:ext uri="{BB962C8B-B14F-4D97-AF65-F5344CB8AC3E}">
        <p14:creationId xmlns:p14="http://schemas.microsoft.com/office/powerpoint/2010/main" val="2973928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63538" y="949325"/>
            <a:ext cx="8229600" cy="606425"/>
          </a:xfrm>
        </p:spPr>
        <p:txBody>
          <a:bodyPr/>
          <a:lstStyle/>
          <a:p>
            <a:r>
              <a:rPr lang="en-US" altLang="en-US" dirty="0"/>
              <a:t>Markets and Applications</a:t>
            </a:r>
          </a:p>
        </p:txBody>
      </p:sp>
      <p:graphicFrame>
        <p:nvGraphicFramePr>
          <p:cNvPr id="10" name="Table 9"/>
          <p:cNvGraphicFramePr>
            <a:graphicFrameLocks noGrp="1"/>
          </p:cNvGraphicFramePr>
          <p:nvPr>
            <p:extLst>
              <p:ext uri="{D42A27DB-BD31-4B8C-83A1-F6EECF244321}">
                <p14:modId xmlns:p14="http://schemas.microsoft.com/office/powerpoint/2010/main" val="4168871555"/>
              </p:ext>
            </p:extLst>
          </p:nvPr>
        </p:nvGraphicFramePr>
        <p:xfrm>
          <a:off x="457200" y="1753149"/>
          <a:ext cx="8382000" cy="3147322"/>
        </p:xfrm>
        <a:graphic>
          <a:graphicData uri="http://schemas.openxmlformats.org/drawingml/2006/table">
            <a:tbl>
              <a:tblPr firstRow="1" bandRow="1">
                <a:tableStyleId>{073A0DAA-6AF3-43AB-8588-CEC1D06C72B9}</a:tableStyleId>
              </a:tblPr>
              <a:tblGrid>
                <a:gridCol w="1870982">
                  <a:extLst>
                    <a:ext uri="{9D8B030D-6E8A-4147-A177-3AD203B41FA5}">
                      <a16:colId xmlns:a16="http://schemas.microsoft.com/office/drawing/2014/main" val="20000"/>
                    </a:ext>
                  </a:extLst>
                </a:gridCol>
                <a:gridCol w="3068411">
                  <a:extLst>
                    <a:ext uri="{9D8B030D-6E8A-4147-A177-3AD203B41FA5}">
                      <a16:colId xmlns:a16="http://schemas.microsoft.com/office/drawing/2014/main" val="20001"/>
                    </a:ext>
                  </a:extLst>
                </a:gridCol>
                <a:gridCol w="3442607">
                  <a:extLst>
                    <a:ext uri="{9D8B030D-6E8A-4147-A177-3AD203B41FA5}">
                      <a16:colId xmlns:a16="http://schemas.microsoft.com/office/drawing/2014/main" val="20002"/>
                    </a:ext>
                  </a:extLst>
                </a:gridCol>
              </a:tblGrid>
              <a:tr h="342351">
                <a:tc>
                  <a:txBody>
                    <a:bodyPr/>
                    <a:lstStyle/>
                    <a:p>
                      <a:pPr algn="ctr"/>
                      <a:r>
                        <a:rPr lang="en-US" sz="1200" dirty="0">
                          <a:latin typeface="Arial" panose="020B0604020202020204" pitchFamily="34" charset="0"/>
                          <a:cs typeface="Arial" panose="020B0604020202020204" pitchFamily="34" charset="0"/>
                        </a:rPr>
                        <a:t>MARKET</a:t>
                      </a:r>
                      <a:endParaRPr lang="en-US" sz="1200" b="1" dirty="0">
                        <a:solidFill>
                          <a:schemeClr val="bg1"/>
                        </a:solidFill>
                        <a:latin typeface="Arial" pitchFamily="34" charset="0"/>
                        <a:cs typeface="Arial" pitchFamily="34" charset="0"/>
                      </a:endParaRPr>
                    </a:p>
                  </a:txBody>
                  <a:tcPr marL="91439" marR="91439" marT="45724" marB="45724">
                    <a:solidFill>
                      <a:srgbClr val="B4CC95"/>
                    </a:solidFill>
                  </a:tcPr>
                </a:tc>
                <a:tc>
                  <a:txBody>
                    <a:bodyPr/>
                    <a:lstStyle/>
                    <a:p>
                      <a:pPr algn="ctr"/>
                      <a:r>
                        <a:rPr lang="en-US" sz="1200" dirty="0">
                          <a:latin typeface="Arial" panose="020B0604020202020204" pitchFamily="34" charset="0"/>
                          <a:cs typeface="Arial" panose="020B0604020202020204" pitchFamily="34" charset="0"/>
                        </a:rPr>
                        <a:t>APPLICATION</a:t>
                      </a:r>
                      <a:endParaRPr lang="en-US" sz="1200" b="1" dirty="0">
                        <a:latin typeface="Arial" pitchFamily="34" charset="0"/>
                        <a:cs typeface="Arial" pitchFamily="34" charset="0"/>
                      </a:endParaRPr>
                    </a:p>
                  </a:txBody>
                  <a:tcPr marL="91439" marR="91439" marT="45724" marB="45724">
                    <a:solidFill>
                      <a:srgbClr val="B4CC95"/>
                    </a:solidFill>
                  </a:tcPr>
                </a:tc>
                <a:tc>
                  <a:txBody>
                    <a:bodyPr/>
                    <a:lstStyle/>
                    <a:p>
                      <a:pPr algn="ctr"/>
                      <a:r>
                        <a:rPr lang="en-US" sz="1200" dirty="0">
                          <a:latin typeface="Arial" panose="020B0604020202020204" pitchFamily="34" charset="0"/>
                          <a:cs typeface="Arial" panose="020B0604020202020204" pitchFamily="34" charset="0"/>
                        </a:rPr>
                        <a:t>FLOOR TYPES</a:t>
                      </a:r>
                      <a:endParaRPr lang="en-US" sz="1200" b="1" dirty="0">
                        <a:latin typeface="Arial" pitchFamily="34" charset="0"/>
                        <a:cs typeface="Arial" pitchFamily="34" charset="0"/>
                      </a:endParaRPr>
                    </a:p>
                  </a:txBody>
                  <a:tcPr marL="91439" marR="91439" marT="45724" marB="45724">
                    <a:solidFill>
                      <a:srgbClr val="B4CC95"/>
                    </a:solidFill>
                  </a:tcPr>
                </a:tc>
                <a:extLst>
                  <a:ext uri="{0D108BD9-81ED-4DB2-BD59-A6C34878D82A}">
                    <a16:rowId xmlns:a16="http://schemas.microsoft.com/office/drawing/2014/main" val="10000"/>
                  </a:ext>
                </a:extLst>
              </a:tr>
              <a:tr h="468073">
                <a:tc>
                  <a:txBody>
                    <a:bodyPr/>
                    <a:lstStyle/>
                    <a:p>
                      <a:r>
                        <a:rPr lang="en-US" sz="1200" dirty="0">
                          <a:latin typeface="Arial" panose="020B0604020202020204" pitchFamily="34" charset="0"/>
                          <a:cs typeface="Arial" panose="020B0604020202020204" pitchFamily="34" charset="0"/>
                        </a:rPr>
                        <a:t>Retail</a:t>
                      </a:r>
                    </a:p>
                  </a:txBody>
                  <a:tcPr marL="91439" marR="91439" marT="45730" marB="45730"/>
                </a:tc>
                <a:tc>
                  <a:txBody>
                    <a:bodyPr/>
                    <a:lstStyle/>
                    <a:p>
                      <a:r>
                        <a:rPr lang="en-US" sz="1200" dirty="0">
                          <a:latin typeface="Arial" panose="020B0604020202020204" pitchFamily="34" charset="0"/>
                          <a:cs typeface="Arial" panose="020B0604020202020204" pitchFamily="34" charset="0"/>
                        </a:rPr>
                        <a:t>Aisle</a:t>
                      </a:r>
                      <a:r>
                        <a:rPr lang="en-US" sz="1200" baseline="0" dirty="0">
                          <a:latin typeface="Arial" panose="020B0604020202020204" pitchFamily="34" charset="0"/>
                          <a:cs typeface="Arial" panose="020B0604020202020204" pitchFamily="34" charset="0"/>
                        </a:rPr>
                        <a:t> ways, check out counters, deli/cafeteria areas</a:t>
                      </a:r>
                      <a:endParaRPr lang="en-US" sz="1200" dirty="0">
                        <a:latin typeface="Arial" pitchFamily="34" charset="0"/>
                        <a:cs typeface="Arial" pitchFamily="34" charset="0"/>
                      </a:endParaRPr>
                    </a:p>
                  </a:txBody>
                  <a:tcPr marL="91439" marR="91439" marT="45730" marB="4573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VCT,</a:t>
                      </a:r>
                      <a:r>
                        <a:rPr lang="en-US" sz="1200" baseline="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polished stone, terrazzo, grouted ceramic</a:t>
                      </a:r>
                      <a:r>
                        <a:rPr lang="en-US" sz="1200" baseline="0" dirty="0">
                          <a:latin typeface="Arial" panose="020B0604020202020204" pitchFamily="34" charset="0"/>
                          <a:cs typeface="Arial" panose="020B0604020202020204" pitchFamily="34" charset="0"/>
                        </a:rPr>
                        <a:t> and porcelain tile, </a:t>
                      </a:r>
                      <a:r>
                        <a:rPr lang="en-US" sz="1200" dirty="0">
                          <a:latin typeface="Arial" panose="020B0604020202020204" pitchFamily="34" charset="0"/>
                          <a:cs typeface="Arial" panose="020B0604020202020204" pitchFamily="34" charset="0"/>
                        </a:rPr>
                        <a:t>polished concrete</a:t>
                      </a:r>
                    </a:p>
                  </a:txBody>
                  <a:tcPr marL="91439" marR="91439" marT="45730" marB="45730"/>
                </a:tc>
                <a:extLst>
                  <a:ext uri="{0D108BD9-81ED-4DB2-BD59-A6C34878D82A}">
                    <a16:rowId xmlns:a16="http://schemas.microsoft.com/office/drawing/2014/main" val="10001"/>
                  </a:ext>
                </a:extLst>
              </a:tr>
              <a:tr h="468073">
                <a:tc>
                  <a:txBody>
                    <a:bodyPr/>
                    <a:lstStyle/>
                    <a:p>
                      <a:r>
                        <a:rPr lang="en-US" sz="1200" dirty="0">
                          <a:latin typeface="Arial" pitchFamily="34" charset="0"/>
                          <a:cs typeface="Arial" pitchFamily="34" charset="0"/>
                        </a:rPr>
                        <a:t>Schools and Universities</a:t>
                      </a:r>
                    </a:p>
                  </a:txBody>
                  <a:tcPr marL="91439" marR="91439" marT="45730" marB="45730"/>
                </a:tc>
                <a:tc>
                  <a:txBody>
                    <a:bodyPr/>
                    <a:lstStyle/>
                    <a:p>
                      <a:r>
                        <a:rPr lang="en-US" sz="1200" dirty="0">
                          <a:latin typeface="Arial" panose="020B0604020202020204" pitchFamily="34" charset="0"/>
                          <a:cs typeface="Arial" panose="020B0604020202020204" pitchFamily="34" charset="0"/>
                        </a:rPr>
                        <a:t>Hallways,</a:t>
                      </a:r>
                      <a:r>
                        <a:rPr lang="en-US" sz="1200" baseline="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entryways, kitchens, </a:t>
                      </a:r>
                      <a:r>
                        <a:rPr lang="en-US" sz="1200" baseline="0" dirty="0">
                          <a:latin typeface="Arial" panose="020B0604020202020204" pitchFamily="34" charset="0"/>
                          <a:cs typeface="Arial" panose="020B0604020202020204" pitchFamily="34" charset="0"/>
                        </a:rPr>
                        <a:t>classrooms, cafeterias</a:t>
                      </a:r>
                      <a:endParaRPr lang="en-US" sz="1200" dirty="0">
                        <a:latin typeface="Arial" pitchFamily="34" charset="0"/>
                        <a:cs typeface="Arial" pitchFamily="34" charset="0"/>
                      </a:endParaRPr>
                    </a:p>
                  </a:txBody>
                  <a:tcPr marL="91439" marR="91439" marT="45730" marB="45730"/>
                </a:tc>
                <a:tc>
                  <a:txBody>
                    <a:bodyPr/>
                    <a:lstStyle/>
                    <a:p>
                      <a:r>
                        <a:rPr lang="en-US" sz="1200" dirty="0">
                          <a:latin typeface="Arial" panose="020B0604020202020204" pitchFamily="34" charset="0"/>
                          <a:cs typeface="Arial" panose="020B0604020202020204" pitchFamily="34" charset="0"/>
                        </a:rPr>
                        <a:t>VCT,</a:t>
                      </a:r>
                      <a:r>
                        <a:rPr lang="en-US" sz="1200" baseline="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polished stone, terrazzo, grouted ceramic</a:t>
                      </a:r>
                      <a:r>
                        <a:rPr lang="en-US" sz="1200" baseline="0" dirty="0">
                          <a:latin typeface="Arial" panose="020B0604020202020204" pitchFamily="34" charset="0"/>
                          <a:cs typeface="Arial" panose="020B0604020202020204" pitchFamily="34" charset="0"/>
                        </a:rPr>
                        <a:t> and porcelain tile</a:t>
                      </a:r>
                      <a:endParaRPr lang="en-US" sz="1200" dirty="0">
                        <a:latin typeface="Arial" pitchFamily="34" charset="0"/>
                        <a:cs typeface="Arial" pitchFamily="34" charset="0"/>
                      </a:endParaRPr>
                    </a:p>
                  </a:txBody>
                  <a:tcPr marL="91439" marR="91439" marT="45730" marB="45730"/>
                </a:tc>
                <a:extLst>
                  <a:ext uri="{0D108BD9-81ED-4DB2-BD59-A6C34878D82A}">
                    <a16:rowId xmlns:a16="http://schemas.microsoft.com/office/drawing/2014/main" val="10002"/>
                  </a:ext>
                </a:extLst>
              </a:tr>
              <a:tr h="448401">
                <a:tc>
                  <a:txBody>
                    <a:bodyPr/>
                    <a:lstStyle/>
                    <a:p>
                      <a:r>
                        <a:rPr lang="en-US" sz="1200" dirty="0">
                          <a:latin typeface="Arial" panose="020B0604020202020204" pitchFamily="34" charset="0"/>
                          <a:cs typeface="Arial" panose="020B0604020202020204" pitchFamily="34" charset="0"/>
                        </a:rPr>
                        <a:t>Healthcare</a:t>
                      </a:r>
                    </a:p>
                  </a:txBody>
                  <a:tcPr marL="91439" marR="91439" marT="45730" marB="45730"/>
                </a:tc>
                <a:tc>
                  <a:txBody>
                    <a:bodyPr/>
                    <a:lstStyle/>
                    <a:p>
                      <a:r>
                        <a:rPr lang="en-US" sz="1200" dirty="0">
                          <a:latin typeface="Arial" panose="020B0604020202020204" pitchFamily="34" charset="0"/>
                          <a:cs typeface="Arial" panose="020B0604020202020204" pitchFamily="34" charset="0"/>
                        </a:rPr>
                        <a:t>Hallways, entryways, patient</a:t>
                      </a:r>
                      <a:r>
                        <a:rPr lang="en-US" sz="1200" baseline="0" dirty="0">
                          <a:latin typeface="Arial" panose="020B0604020202020204" pitchFamily="34" charset="0"/>
                          <a:cs typeface="Arial" panose="020B0604020202020204" pitchFamily="34" charset="0"/>
                        </a:rPr>
                        <a:t> rooms, surgical suites, cafeterias, labs, handicapped ramps</a:t>
                      </a:r>
                      <a:endParaRPr lang="en-US" sz="1200" dirty="0">
                        <a:latin typeface="Arial" pitchFamily="34" charset="0"/>
                        <a:cs typeface="Arial" pitchFamily="34" charset="0"/>
                      </a:endParaRPr>
                    </a:p>
                  </a:txBody>
                  <a:tcPr marL="91439" marR="91439" marT="45730" marB="45730"/>
                </a:tc>
                <a:tc>
                  <a:txBody>
                    <a:bodyPr/>
                    <a:lstStyle/>
                    <a:p>
                      <a:r>
                        <a:rPr lang="en-US" sz="1200" dirty="0">
                          <a:latin typeface="Arial" panose="020B0604020202020204" pitchFamily="34" charset="0"/>
                          <a:cs typeface="Arial" panose="020B0604020202020204" pitchFamily="34" charset="0"/>
                        </a:rPr>
                        <a:t>VCT,</a:t>
                      </a:r>
                      <a:r>
                        <a:rPr lang="en-US" sz="1200" baseline="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polished stone, terrazzo, resilient</a:t>
                      </a:r>
                    </a:p>
                    <a:p>
                      <a:r>
                        <a:rPr lang="en-US" sz="1200" baseline="0" dirty="0">
                          <a:latin typeface="Arial" panose="020B0604020202020204" pitchFamily="34" charset="0"/>
                          <a:cs typeface="Arial" panose="020B0604020202020204" pitchFamily="34" charset="0"/>
                        </a:rPr>
                        <a:t>flooring, grouted </a:t>
                      </a:r>
                      <a:r>
                        <a:rPr lang="en-US" sz="1200" dirty="0">
                          <a:latin typeface="Arial" panose="020B0604020202020204" pitchFamily="34" charset="0"/>
                          <a:cs typeface="Arial" panose="020B0604020202020204" pitchFamily="34" charset="0"/>
                        </a:rPr>
                        <a:t>ceramic</a:t>
                      </a:r>
                      <a:r>
                        <a:rPr lang="en-US" sz="1200" baseline="0" dirty="0">
                          <a:latin typeface="Arial" panose="020B0604020202020204" pitchFamily="34" charset="0"/>
                          <a:cs typeface="Arial" panose="020B0604020202020204" pitchFamily="34" charset="0"/>
                        </a:rPr>
                        <a:t> and porcelain tile</a:t>
                      </a:r>
                      <a:endParaRPr lang="en-US" sz="1200" dirty="0">
                        <a:latin typeface="Arial" pitchFamily="34" charset="0"/>
                        <a:cs typeface="Arial" pitchFamily="34" charset="0"/>
                      </a:endParaRPr>
                    </a:p>
                  </a:txBody>
                  <a:tcPr marL="91439" marR="91439" marT="45730" marB="45730"/>
                </a:tc>
                <a:extLst>
                  <a:ext uri="{0D108BD9-81ED-4DB2-BD59-A6C34878D82A}">
                    <a16:rowId xmlns:a16="http://schemas.microsoft.com/office/drawing/2014/main" val="10003"/>
                  </a:ext>
                </a:extLst>
              </a:tr>
              <a:tr h="685800">
                <a:tc>
                  <a:txBody>
                    <a:bodyPr/>
                    <a:lstStyle/>
                    <a:p>
                      <a:r>
                        <a:rPr lang="en-US" sz="1200" dirty="0">
                          <a:latin typeface="Arial" panose="020B0604020202020204" pitchFamily="34" charset="0"/>
                          <a:cs typeface="Arial" panose="020B0604020202020204" pitchFamily="34" charset="0"/>
                        </a:rPr>
                        <a:t>Hospitality</a:t>
                      </a:r>
                    </a:p>
                  </a:txBody>
                  <a:tcPr marL="91439" marR="91439" marT="45730" marB="45730"/>
                </a:tc>
                <a:tc>
                  <a:txBody>
                    <a:bodyPr/>
                    <a:lstStyle/>
                    <a:p>
                      <a:r>
                        <a:rPr lang="en-US" sz="1200" dirty="0">
                          <a:latin typeface="Arial" panose="020B0604020202020204" pitchFamily="34" charset="0"/>
                          <a:cs typeface="Arial" panose="020B0604020202020204" pitchFamily="34" charset="0"/>
                        </a:rPr>
                        <a:t>Lobbies, hallways, elevator areas</a:t>
                      </a:r>
                    </a:p>
                  </a:txBody>
                  <a:tcPr marL="91439" marR="91439" marT="45730" marB="45730"/>
                </a:tc>
                <a:tc>
                  <a:txBody>
                    <a:bodyPr/>
                    <a:lstStyle/>
                    <a:p>
                      <a:r>
                        <a:rPr lang="en-US" sz="1200" dirty="0">
                          <a:latin typeface="Arial" panose="020B0604020202020204" pitchFamily="34" charset="0"/>
                          <a:cs typeface="Arial" panose="020B0604020202020204" pitchFamily="34" charset="0"/>
                        </a:rPr>
                        <a:t>VCT,</a:t>
                      </a:r>
                      <a:r>
                        <a:rPr lang="en-US" sz="1200" baseline="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polished stone, terrazzo, grouted ceramic</a:t>
                      </a:r>
                      <a:r>
                        <a:rPr lang="en-US" sz="1200" baseline="0" dirty="0">
                          <a:latin typeface="Arial" panose="020B0604020202020204" pitchFamily="34" charset="0"/>
                          <a:cs typeface="Arial" panose="020B0604020202020204" pitchFamily="34" charset="0"/>
                        </a:rPr>
                        <a:t> and porcelain tile</a:t>
                      </a:r>
                      <a:endParaRPr lang="en-US" sz="1200" dirty="0">
                        <a:latin typeface="Arial" pitchFamily="34" charset="0"/>
                        <a:cs typeface="Arial" pitchFamily="34" charset="0"/>
                      </a:endParaRPr>
                    </a:p>
                  </a:txBody>
                  <a:tcPr marL="91439" marR="91439" marT="45730" marB="45730"/>
                </a:tc>
                <a:extLst>
                  <a:ext uri="{0D108BD9-81ED-4DB2-BD59-A6C34878D82A}">
                    <a16:rowId xmlns:a16="http://schemas.microsoft.com/office/drawing/2014/main" val="10004"/>
                  </a:ext>
                </a:extLst>
              </a:tr>
              <a:tr h="542925">
                <a:tc>
                  <a:txBody>
                    <a:bodyPr/>
                    <a:lstStyle/>
                    <a:p>
                      <a:r>
                        <a:rPr lang="en-US" sz="1200" dirty="0">
                          <a:latin typeface="Arial" panose="020B0604020202020204" pitchFamily="34" charset="0"/>
                          <a:cs typeface="Arial" panose="020B0604020202020204" pitchFamily="34" charset="0"/>
                        </a:rPr>
                        <a:t>Logistics/Manufacturing</a:t>
                      </a:r>
                    </a:p>
                  </a:txBody>
                  <a:tcPr marL="91439" marR="91439" marT="45730" marB="457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Arial" panose="020B0604020202020204" pitchFamily="34" charset="0"/>
                          <a:cs typeface="Arial" panose="020B0604020202020204" pitchFamily="34" charset="0"/>
                        </a:rPr>
                        <a:t>Small spaces, congested aisles, in-and-around equipment, employee cafeterias</a:t>
                      </a:r>
                      <a:endParaRPr lang="en-US" sz="1200" dirty="0">
                        <a:latin typeface="Arial" pitchFamily="34" charset="0"/>
                        <a:cs typeface="Arial" pitchFamily="34" charset="0"/>
                      </a:endParaRPr>
                    </a:p>
                  </a:txBody>
                  <a:tcPr marL="91439" marR="91439" marT="45730" marB="45730"/>
                </a:tc>
                <a:tc>
                  <a:txBody>
                    <a:bodyPr/>
                    <a:lstStyle/>
                    <a:p>
                      <a:r>
                        <a:rPr lang="en-US" sz="1200" dirty="0">
                          <a:latin typeface="Arial" panose="020B0604020202020204" pitchFamily="34" charset="0"/>
                          <a:cs typeface="Arial" panose="020B0604020202020204" pitchFamily="34" charset="0"/>
                        </a:rPr>
                        <a:t>Sealed concrete,</a:t>
                      </a:r>
                      <a:r>
                        <a:rPr lang="en-US" sz="1200" baseline="0" dirty="0">
                          <a:latin typeface="Arial" panose="020B0604020202020204" pitchFamily="34" charset="0"/>
                          <a:cs typeface="Arial" panose="020B0604020202020204" pitchFamily="34" charset="0"/>
                        </a:rPr>
                        <a:t> polished concrete, coated floors</a:t>
                      </a:r>
                      <a:endParaRPr lang="en-US" sz="1200" dirty="0">
                        <a:latin typeface="Arial" pitchFamily="34" charset="0"/>
                        <a:cs typeface="Arial" pitchFamily="34" charset="0"/>
                      </a:endParaRPr>
                    </a:p>
                  </a:txBody>
                  <a:tcPr marL="91439" marR="91439" marT="45730" marB="45730"/>
                </a:tc>
                <a:extLst>
                  <a:ext uri="{0D108BD9-81ED-4DB2-BD59-A6C34878D82A}">
                    <a16:rowId xmlns:a16="http://schemas.microsoft.com/office/drawing/2014/main" val="10005"/>
                  </a:ext>
                </a:extLst>
              </a:tr>
            </a:tbl>
          </a:graphicData>
        </a:graphic>
      </p:graphicFrame>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15178" y="4939139"/>
            <a:ext cx="2058300" cy="1610317"/>
          </a:xfrm>
          <a:prstGeom prst="rect">
            <a:avLst/>
          </a:prstGeom>
        </p:spPr>
      </p:pic>
      <p:sp>
        <p:nvSpPr>
          <p:cNvPr id="9"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1"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49388" y="4953000"/>
            <a:ext cx="2099666" cy="1609724"/>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435185" y="4955003"/>
            <a:ext cx="2148079" cy="1607722"/>
          </a:xfrm>
          <a:prstGeom prst="rect">
            <a:avLst/>
          </a:prstGeom>
        </p:spPr>
      </p:pic>
      <p:pic>
        <p:nvPicPr>
          <p:cNvPr id="8" name="Picture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7200" y="4963615"/>
            <a:ext cx="1922889" cy="1605460"/>
          </a:xfrm>
          <a:prstGeom prst="rect">
            <a:avLst/>
          </a:prstGeom>
        </p:spPr>
      </p:pic>
      <p:sp>
        <p:nvSpPr>
          <p:cNvPr id="12" name="Slide Number Placeholder 11"/>
          <p:cNvSpPr>
            <a:spLocks noGrp="1"/>
          </p:cNvSpPr>
          <p:nvPr>
            <p:ph type="sldNum" sz="quarter" idx="12"/>
          </p:nvPr>
        </p:nvSpPr>
        <p:spPr/>
        <p:txBody>
          <a:bodyPr/>
          <a:lstStyle/>
          <a:p>
            <a:pPr>
              <a:defRPr/>
            </a:pPr>
            <a:fld id="{B1A9683B-B112-4496-A737-3130FD58388C}" type="slidenum">
              <a:rPr lang="en-US" altLang="en-US" smtClean="0"/>
              <a:pPr>
                <a:defRPr/>
              </a:pPr>
              <a:t>5</a:t>
            </a:fld>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Tennant Walk-Behind Battery Scrubber Context </a:t>
            </a:r>
          </a:p>
        </p:txBody>
      </p:sp>
      <p:graphicFrame>
        <p:nvGraphicFramePr>
          <p:cNvPr id="10" name="Table 9"/>
          <p:cNvGraphicFramePr>
            <a:graphicFrameLocks noGrp="1"/>
          </p:cNvGraphicFramePr>
          <p:nvPr>
            <p:extLst>
              <p:ext uri="{D42A27DB-BD31-4B8C-83A1-F6EECF244321}">
                <p14:modId xmlns:p14="http://schemas.microsoft.com/office/powerpoint/2010/main" val="1897560921"/>
              </p:ext>
            </p:extLst>
          </p:nvPr>
        </p:nvGraphicFramePr>
        <p:xfrm>
          <a:off x="26632" y="2314061"/>
          <a:ext cx="9099611" cy="4333115"/>
        </p:xfrm>
        <a:graphic>
          <a:graphicData uri="http://schemas.openxmlformats.org/drawingml/2006/table">
            <a:tbl>
              <a:tblPr firstRow="1" bandRow="1">
                <a:tableStyleId>{5C22544A-7EE6-4342-B048-85BDC9FD1C3A}</a:tableStyleId>
              </a:tblPr>
              <a:tblGrid>
                <a:gridCol w="1135216">
                  <a:extLst>
                    <a:ext uri="{9D8B030D-6E8A-4147-A177-3AD203B41FA5}">
                      <a16:colId xmlns:a16="http://schemas.microsoft.com/office/drawing/2014/main" val="20000"/>
                    </a:ext>
                  </a:extLst>
                </a:gridCol>
                <a:gridCol w="2574350">
                  <a:extLst>
                    <a:ext uri="{9D8B030D-6E8A-4147-A177-3AD203B41FA5}">
                      <a16:colId xmlns:a16="http://schemas.microsoft.com/office/drawing/2014/main" val="20001"/>
                    </a:ext>
                  </a:extLst>
                </a:gridCol>
                <a:gridCol w="3155367">
                  <a:extLst>
                    <a:ext uri="{9D8B030D-6E8A-4147-A177-3AD203B41FA5}">
                      <a16:colId xmlns:a16="http://schemas.microsoft.com/office/drawing/2014/main" val="20002"/>
                    </a:ext>
                  </a:extLst>
                </a:gridCol>
                <a:gridCol w="2234678">
                  <a:extLst>
                    <a:ext uri="{9D8B030D-6E8A-4147-A177-3AD203B41FA5}">
                      <a16:colId xmlns:a16="http://schemas.microsoft.com/office/drawing/2014/main" val="20003"/>
                    </a:ext>
                  </a:extLst>
                </a:gridCol>
              </a:tblGrid>
              <a:tr h="1403993">
                <a:tc>
                  <a:txBody>
                    <a:bodyPr/>
                    <a:lstStyle/>
                    <a:p>
                      <a:pPr algn="l"/>
                      <a:endParaRPr lang="en-US" sz="1400" b="1" dirty="0"/>
                    </a:p>
                  </a:txBody>
                  <a:tcPr anchor="ctr">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extLst>
                  <a:ext uri="{0D108BD9-81ED-4DB2-BD59-A6C34878D82A}">
                    <a16:rowId xmlns:a16="http://schemas.microsoft.com/office/drawing/2014/main" val="10000"/>
                  </a:ext>
                </a:extLst>
              </a:tr>
              <a:tr h="312405">
                <a:tc>
                  <a:txBody>
                    <a:bodyPr/>
                    <a:lstStyle/>
                    <a:p>
                      <a:pPr algn="ctr"/>
                      <a:endParaRPr lang="en-US" sz="1600" b="1" dirty="0">
                        <a:solidFill>
                          <a:schemeClr val="bg1"/>
                        </a:solidFill>
                      </a:endParaRPr>
                    </a:p>
                  </a:txBody>
                  <a:tcPr anchor="ctr">
                    <a:solidFill>
                      <a:schemeClr val="tx1">
                        <a:lumMod val="75000"/>
                        <a:lumOff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T300/T300e</a:t>
                      </a:r>
                    </a:p>
                  </a:txBody>
                  <a:tcPr anchor="ctr">
                    <a:solidFill>
                      <a:schemeClr val="tx1">
                        <a:lumMod val="75000"/>
                        <a:lumOff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T500           /           T500e</a:t>
                      </a:r>
                    </a:p>
                  </a:txBody>
                  <a:tcPr anchor="ctr">
                    <a:solidFill>
                      <a:schemeClr val="tx1">
                        <a:lumMod val="75000"/>
                        <a:lumOff val="25000"/>
                      </a:schemeClr>
                    </a:solidFill>
                  </a:tcPr>
                </a:tc>
                <a:tc>
                  <a:txBody>
                    <a:bodyPr/>
                    <a:lstStyle/>
                    <a:p>
                      <a:pPr algn="ctr"/>
                      <a:r>
                        <a:rPr lang="en-US" sz="1600" b="1" dirty="0">
                          <a:solidFill>
                            <a:schemeClr val="bg1"/>
                          </a:solidFill>
                        </a:rPr>
                        <a:t>5700/5680</a:t>
                      </a:r>
                    </a:p>
                  </a:txBody>
                  <a:tcPr anchor="ctr">
                    <a:solidFill>
                      <a:schemeClr val="tx1">
                        <a:lumMod val="75000"/>
                        <a:lumOff val="25000"/>
                      </a:schemeClr>
                    </a:solidFill>
                  </a:tcPr>
                </a:tc>
                <a:extLst>
                  <a:ext uri="{0D108BD9-81ED-4DB2-BD59-A6C34878D82A}">
                    <a16:rowId xmlns:a16="http://schemas.microsoft.com/office/drawing/2014/main" val="10001"/>
                  </a:ext>
                </a:extLst>
              </a:tr>
              <a:tr h="546611">
                <a:tc>
                  <a:txBody>
                    <a:bodyPr/>
                    <a:lstStyle/>
                    <a:p>
                      <a:pPr algn="ctr"/>
                      <a:r>
                        <a:rPr lang="en-US" sz="1400" b="1" dirty="0">
                          <a:solidFill>
                            <a:schemeClr val="tx1">
                              <a:lumMod val="75000"/>
                            </a:schemeClr>
                          </a:solidFill>
                        </a:rPr>
                        <a:t>Scrub Path</a:t>
                      </a:r>
                    </a:p>
                  </a:txBody>
                  <a:tcPr>
                    <a:solidFill>
                      <a:schemeClr val="accent5">
                        <a:lumMod val="20000"/>
                        <a:lumOff val="80000"/>
                      </a:schemeClr>
                    </a:solidFill>
                  </a:tcPr>
                </a:tc>
                <a:tc>
                  <a:txBody>
                    <a:bodyPr/>
                    <a:lstStyle/>
                    <a:p>
                      <a:pPr algn="ctr"/>
                      <a:r>
                        <a:rPr lang="en-US" sz="1150" b="1" dirty="0">
                          <a:solidFill>
                            <a:schemeClr val="tx1">
                              <a:lumMod val="75000"/>
                            </a:schemeClr>
                          </a:solidFill>
                        </a:rPr>
                        <a:t>Single Disk</a:t>
                      </a:r>
                      <a:r>
                        <a:rPr lang="en-US" sz="1150" dirty="0">
                          <a:solidFill>
                            <a:schemeClr val="tx1">
                              <a:lumMod val="75000"/>
                            </a:schemeClr>
                          </a:solidFill>
                        </a:rPr>
                        <a:t>: 17in/430mm, 20in/500mm </a:t>
                      </a:r>
                    </a:p>
                    <a:p>
                      <a:pPr algn="ctr"/>
                      <a:r>
                        <a:rPr lang="en-US" sz="1200" b="1" dirty="0">
                          <a:solidFill>
                            <a:schemeClr val="tx1">
                              <a:lumMod val="75000"/>
                            </a:schemeClr>
                          </a:solidFill>
                        </a:rPr>
                        <a:t>Dual Disk: </a:t>
                      </a:r>
                      <a:r>
                        <a:rPr lang="en-US" sz="1200" dirty="0">
                          <a:solidFill>
                            <a:schemeClr val="tx1">
                              <a:lumMod val="75000"/>
                            </a:schemeClr>
                          </a:solidFill>
                        </a:rPr>
                        <a:t>24in/600mm</a:t>
                      </a:r>
                    </a:p>
                    <a:p>
                      <a:pPr algn="ctr"/>
                      <a:r>
                        <a:rPr lang="en-US" sz="1200" b="1" dirty="0">
                          <a:solidFill>
                            <a:schemeClr val="tx1">
                              <a:lumMod val="75000"/>
                            </a:schemeClr>
                          </a:solidFill>
                        </a:rPr>
                        <a:t>Cylindrical</a:t>
                      </a:r>
                      <a:r>
                        <a:rPr lang="en-US" sz="1200" dirty="0">
                          <a:solidFill>
                            <a:schemeClr val="tx1">
                              <a:lumMod val="75000"/>
                            </a:schemeClr>
                          </a:solidFill>
                        </a:rPr>
                        <a:t>: 20in/500mm</a:t>
                      </a:r>
                    </a:p>
                    <a:p>
                      <a:pPr algn="ctr"/>
                      <a:r>
                        <a:rPr lang="en-US" sz="1200" b="1" dirty="0">
                          <a:solidFill>
                            <a:schemeClr val="tx1">
                              <a:lumMod val="75000"/>
                            </a:schemeClr>
                          </a:solidFill>
                        </a:rPr>
                        <a:t>Orbital</a:t>
                      </a:r>
                      <a:r>
                        <a:rPr lang="en-US" sz="1200" dirty="0">
                          <a:solidFill>
                            <a:schemeClr val="tx1">
                              <a:lumMod val="75000"/>
                            </a:schemeClr>
                          </a:solidFill>
                        </a:rPr>
                        <a:t>: 20in/500mm</a:t>
                      </a:r>
                    </a:p>
                  </a:txBody>
                  <a:tcPr>
                    <a:solidFill>
                      <a:schemeClr val="accent5">
                        <a:lumMod val="20000"/>
                        <a:lumOff val="80000"/>
                      </a:schemeClr>
                    </a:solidFill>
                  </a:tcPr>
                </a:tc>
                <a:tc>
                  <a:txBody>
                    <a:bodyPr/>
                    <a:lstStyle/>
                    <a:p>
                      <a:pPr algn="ctr"/>
                      <a:r>
                        <a:rPr lang="en-US" sz="1200" b="1" dirty="0">
                          <a:solidFill>
                            <a:schemeClr val="tx1">
                              <a:lumMod val="75000"/>
                            </a:schemeClr>
                          </a:solidFill>
                        </a:rPr>
                        <a:t>Disk</a:t>
                      </a:r>
                      <a:r>
                        <a:rPr lang="en-US" sz="1200" b="1" kern="1200" dirty="0">
                          <a:solidFill>
                            <a:schemeClr val="tx1">
                              <a:lumMod val="75000"/>
                            </a:schemeClr>
                          </a:solidFill>
                          <a:latin typeface="+mn-lt"/>
                          <a:ea typeface="+mn-ea"/>
                          <a:cs typeface="+mn-cs"/>
                        </a:rPr>
                        <a:t>: </a:t>
                      </a:r>
                      <a:r>
                        <a:rPr lang="en-US" sz="1200" kern="1200" dirty="0">
                          <a:solidFill>
                            <a:schemeClr val="tx1">
                              <a:lumMod val="75000"/>
                            </a:schemeClr>
                          </a:solidFill>
                          <a:latin typeface="+mn-lt"/>
                          <a:ea typeface="+mn-ea"/>
                          <a:cs typeface="+mn-cs"/>
                        </a:rPr>
                        <a:t>26in/650mm, 28in/700mm, 32in/800mm</a:t>
                      </a:r>
                    </a:p>
                    <a:p>
                      <a:pPr algn="ctr"/>
                      <a:r>
                        <a:rPr lang="en-US" sz="1200" b="1" dirty="0">
                          <a:solidFill>
                            <a:schemeClr val="tx1">
                              <a:lumMod val="75000"/>
                            </a:schemeClr>
                          </a:solidFill>
                        </a:rPr>
                        <a:t>Cylindrical: </a:t>
                      </a:r>
                      <a:r>
                        <a:rPr lang="en-US" sz="1200" kern="1200" dirty="0">
                          <a:solidFill>
                            <a:schemeClr val="tx1">
                              <a:lumMod val="75000"/>
                            </a:schemeClr>
                          </a:solidFill>
                          <a:latin typeface="+mn-lt"/>
                          <a:ea typeface="+mn-ea"/>
                          <a:cs typeface="+mn-cs"/>
                        </a:rPr>
                        <a:t>28in/700mm</a:t>
                      </a:r>
                      <a:endParaRPr lang="en-US" sz="1200" dirty="0">
                        <a:solidFill>
                          <a:schemeClr val="tx1">
                            <a:lumMod val="75000"/>
                          </a:schemeClr>
                        </a:solidFill>
                      </a:endParaRPr>
                    </a:p>
                    <a:p>
                      <a:pPr algn="ctr"/>
                      <a:r>
                        <a:rPr lang="en-US" sz="1200" b="1" dirty="0">
                          <a:solidFill>
                            <a:schemeClr val="tx1">
                              <a:lumMod val="75000"/>
                            </a:schemeClr>
                          </a:solidFill>
                        </a:rPr>
                        <a:t>Orbital</a:t>
                      </a:r>
                      <a:r>
                        <a:rPr lang="en-US" sz="1200" dirty="0">
                          <a:solidFill>
                            <a:schemeClr val="tx1">
                              <a:lumMod val="75000"/>
                            </a:schemeClr>
                          </a:solidFill>
                        </a:rPr>
                        <a:t>: </a:t>
                      </a:r>
                      <a:r>
                        <a:rPr lang="en-US" sz="1200" kern="1200" dirty="0">
                          <a:solidFill>
                            <a:schemeClr val="tx1">
                              <a:lumMod val="75000"/>
                            </a:schemeClr>
                          </a:solidFill>
                          <a:latin typeface="+mn-lt"/>
                          <a:ea typeface="+mn-ea"/>
                          <a:cs typeface="+mn-cs"/>
                        </a:rPr>
                        <a:t>28in/700mm</a:t>
                      </a:r>
                      <a:endParaRPr lang="en-US" sz="1200" dirty="0">
                        <a:solidFill>
                          <a:schemeClr val="tx1">
                            <a:lumMod val="75000"/>
                          </a:schemeClr>
                        </a:solidFill>
                      </a:endParaRP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lumMod val="75000"/>
                            </a:schemeClr>
                          </a:solidFill>
                        </a:rPr>
                        <a:t>Disk/Cylindrical: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lumMod val="75000"/>
                            </a:schemeClr>
                          </a:solidFill>
                          <a:latin typeface="+mn-lt"/>
                          <a:ea typeface="+mn-ea"/>
                          <a:cs typeface="+mn-cs"/>
                        </a:rPr>
                        <a:t>28in/700mm, 32in/800mm, 36in/900mm</a:t>
                      </a:r>
                      <a:endParaRPr lang="en-US" sz="1200" dirty="0">
                        <a:solidFill>
                          <a:schemeClr val="tx1">
                            <a:lumMod val="75000"/>
                          </a:schemeClr>
                        </a:solidFill>
                      </a:endParaRPr>
                    </a:p>
                  </a:txBody>
                  <a:tcPr>
                    <a:solidFill>
                      <a:schemeClr val="accent5">
                        <a:lumMod val="20000"/>
                        <a:lumOff val="80000"/>
                      </a:schemeClr>
                    </a:solidFill>
                  </a:tcPr>
                </a:tc>
                <a:extLst>
                  <a:ext uri="{0D108BD9-81ED-4DB2-BD59-A6C34878D82A}">
                    <a16:rowId xmlns:a16="http://schemas.microsoft.com/office/drawing/2014/main" val="10002"/>
                  </a:ext>
                </a:extLst>
              </a:tr>
              <a:tr h="483102">
                <a:tc>
                  <a:txBody>
                    <a:bodyPr/>
                    <a:lstStyle/>
                    <a:p>
                      <a:pPr algn="ctr"/>
                      <a:r>
                        <a:rPr lang="en-US" sz="1400" b="1" dirty="0">
                          <a:solidFill>
                            <a:schemeClr val="tx1">
                              <a:lumMod val="75000"/>
                            </a:schemeClr>
                          </a:solidFill>
                        </a:rPr>
                        <a:t>Tank Size</a:t>
                      </a:r>
                    </a:p>
                  </a:txBody>
                  <a:tcPr>
                    <a:solidFill>
                      <a:srgbClr val="9FEAFF"/>
                    </a:solidFill>
                  </a:tcPr>
                </a:tc>
                <a:tc>
                  <a:txBody>
                    <a:bodyPr/>
                    <a:lstStyle/>
                    <a:p>
                      <a:pPr algn="ctr"/>
                      <a:r>
                        <a:rPr lang="en-US" sz="1200" dirty="0">
                          <a:solidFill>
                            <a:schemeClr val="tx1">
                              <a:lumMod val="75000"/>
                            </a:schemeClr>
                          </a:solidFill>
                        </a:rPr>
                        <a:t>Solution: 11</a:t>
                      </a:r>
                      <a:r>
                        <a:rPr lang="en-US" sz="1200" baseline="0" dirty="0">
                          <a:solidFill>
                            <a:schemeClr val="tx1">
                              <a:lumMod val="75000"/>
                            </a:schemeClr>
                          </a:solidFill>
                        </a:rPr>
                        <a:t>g / 42 L</a:t>
                      </a:r>
                    </a:p>
                    <a:p>
                      <a:pPr algn="ctr"/>
                      <a:r>
                        <a:rPr lang="en-US" sz="1200" baseline="0" dirty="0">
                          <a:solidFill>
                            <a:schemeClr val="tx1">
                              <a:lumMod val="75000"/>
                            </a:schemeClr>
                          </a:solidFill>
                        </a:rPr>
                        <a:t>Recovery: 14g / 53 L</a:t>
                      </a:r>
                      <a:endParaRPr lang="en-US" sz="1200" dirty="0">
                        <a:solidFill>
                          <a:schemeClr val="tx1">
                            <a:lumMod val="75000"/>
                          </a:schemeClr>
                        </a:solidFill>
                      </a:endParaRPr>
                    </a:p>
                  </a:txBody>
                  <a:tcPr>
                    <a:solidFill>
                      <a:srgbClr val="9FEAFF"/>
                    </a:solidFill>
                  </a:tcPr>
                </a:tc>
                <a:tc>
                  <a:txBody>
                    <a:bodyPr/>
                    <a:lstStyle/>
                    <a:p>
                      <a:pPr algn="ctr"/>
                      <a:r>
                        <a:rPr lang="en-US" sz="1200" dirty="0">
                          <a:solidFill>
                            <a:schemeClr val="tx1">
                              <a:lumMod val="75000"/>
                            </a:schemeClr>
                          </a:solidFill>
                        </a:rPr>
                        <a:t>Solution: 22.5g</a:t>
                      </a:r>
                      <a:r>
                        <a:rPr lang="en-US" sz="1200" baseline="0" dirty="0">
                          <a:solidFill>
                            <a:schemeClr val="tx1">
                              <a:lumMod val="75000"/>
                            </a:schemeClr>
                          </a:solidFill>
                        </a:rPr>
                        <a:t> / 85 L</a:t>
                      </a:r>
                    </a:p>
                    <a:p>
                      <a:pPr algn="ctr"/>
                      <a:r>
                        <a:rPr lang="en-US" sz="1200" baseline="0" dirty="0">
                          <a:solidFill>
                            <a:schemeClr val="tx1">
                              <a:lumMod val="75000"/>
                            </a:schemeClr>
                          </a:solidFill>
                        </a:rPr>
                        <a:t>Recovery:</a:t>
                      </a:r>
                      <a:r>
                        <a:rPr lang="en-US" sz="1200" baseline="0" dirty="0">
                          <a:solidFill>
                            <a:schemeClr val="tx1"/>
                          </a:solidFill>
                        </a:rPr>
                        <a:t> 27 g / 102 L</a:t>
                      </a:r>
                      <a:endParaRPr lang="en-US" sz="1200" dirty="0">
                        <a:solidFill>
                          <a:schemeClr val="tx1"/>
                        </a:solidFill>
                      </a:endParaRPr>
                    </a:p>
                  </a:txBody>
                  <a:tcPr>
                    <a:solidFill>
                      <a:srgbClr val="9FEAFF"/>
                    </a:solidFill>
                  </a:tcPr>
                </a:tc>
                <a:tc>
                  <a:txBody>
                    <a:bodyPr/>
                    <a:lstStyle/>
                    <a:p>
                      <a:pPr algn="ctr"/>
                      <a:r>
                        <a:rPr lang="en-US" sz="1200" dirty="0">
                          <a:solidFill>
                            <a:schemeClr val="tx1">
                              <a:lumMod val="75000"/>
                            </a:schemeClr>
                          </a:solidFill>
                        </a:rPr>
                        <a:t>Solution:</a:t>
                      </a:r>
                      <a:r>
                        <a:rPr lang="en-US" sz="1200" baseline="0" dirty="0">
                          <a:solidFill>
                            <a:schemeClr val="tx1">
                              <a:lumMod val="75000"/>
                            </a:schemeClr>
                          </a:solidFill>
                        </a:rPr>
                        <a:t> 30 g / 114 L</a:t>
                      </a:r>
                    </a:p>
                    <a:p>
                      <a:pPr algn="ctr"/>
                      <a:r>
                        <a:rPr lang="en-US" sz="1200" baseline="0" dirty="0">
                          <a:solidFill>
                            <a:schemeClr val="tx1">
                              <a:lumMod val="75000"/>
                            </a:schemeClr>
                          </a:solidFill>
                        </a:rPr>
                        <a:t>Recovery: 40 g / 151 L</a:t>
                      </a:r>
                      <a:endParaRPr lang="en-US" sz="1200" dirty="0">
                        <a:solidFill>
                          <a:schemeClr val="tx1">
                            <a:lumMod val="75000"/>
                          </a:schemeClr>
                        </a:solidFill>
                      </a:endParaRPr>
                    </a:p>
                  </a:txBody>
                  <a:tcPr>
                    <a:solidFill>
                      <a:srgbClr val="9FEAFF"/>
                    </a:solidFill>
                  </a:tcPr>
                </a:tc>
                <a:extLst>
                  <a:ext uri="{0D108BD9-81ED-4DB2-BD59-A6C34878D82A}">
                    <a16:rowId xmlns:a16="http://schemas.microsoft.com/office/drawing/2014/main" val="10003"/>
                  </a:ext>
                </a:extLst>
              </a:tr>
              <a:tr h="546611">
                <a:tc>
                  <a:txBody>
                    <a:bodyPr/>
                    <a:lstStyle/>
                    <a:p>
                      <a:pPr algn="ctr"/>
                      <a:r>
                        <a:rPr lang="en-US" sz="1400" b="1" dirty="0">
                          <a:solidFill>
                            <a:schemeClr val="tx1">
                              <a:lumMod val="75000"/>
                            </a:schemeClr>
                          </a:solidFill>
                        </a:rPr>
                        <a:t>Productivity</a:t>
                      </a:r>
                    </a:p>
                    <a:p>
                      <a:pPr marL="0" algn="ctr" defTabSz="914400" rtl="0" eaLnBrk="1" latinLnBrk="0" hangingPunct="1"/>
                      <a:r>
                        <a:rPr lang="en-US" sz="1150" kern="1200" baseline="0" dirty="0">
                          <a:solidFill>
                            <a:schemeClr val="tx1">
                              <a:lumMod val="75000"/>
                            </a:schemeClr>
                          </a:solidFill>
                          <a:latin typeface="+mn-lt"/>
                          <a:ea typeface="+mn-ea"/>
                          <a:cs typeface="+mn-cs"/>
                        </a:rPr>
                        <a:t>Lowest to Highest</a:t>
                      </a:r>
                    </a:p>
                  </a:txBody>
                  <a:tcPr>
                    <a:solidFill>
                      <a:schemeClr val="accent5">
                        <a:lumMod val="20000"/>
                        <a:lumOff val="80000"/>
                      </a:schemeClr>
                    </a:solidFill>
                  </a:tcPr>
                </a:tc>
                <a:tc>
                  <a:txBody>
                    <a:bodyPr/>
                    <a:lstStyle/>
                    <a:p>
                      <a:pPr algn="ctr"/>
                      <a:r>
                        <a:rPr lang="en-US" sz="1200" baseline="0" dirty="0">
                          <a:solidFill>
                            <a:schemeClr val="tx1">
                              <a:lumMod val="75000"/>
                            </a:schemeClr>
                          </a:solidFill>
                        </a:rPr>
                        <a:t>ec-H2O </a:t>
                      </a:r>
                      <a:r>
                        <a:rPr lang="en-US" sz="1200" baseline="0" dirty="0" err="1">
                          <a:solidFill>
                            <a:schemeClr val="tx1">
                              <a:lumMod val="75000"/>
                            </a:schemeClr>
                          </a:solidFill>
                        </a:rPr>
                        <a:t>NanoClean</a:t>
                      </a:r>
                      <a:endParaRPr lang="en-US" sz="1200" baseline="0" dirty="0">
                        <a:solidFill>
                          <a:schemeClr val="tx1">
                            <a:lumMod val="75000"/>
                          </a:schemeClr>
                        </a:solidFill>
                      </a:endParaRPr>
                    </a:p>
                    <a:p>
                      <a:pPr algn="ctr"/>
                      <a:r>
                        <a:rPr lang="en-US" sz="1150" baseline="0" dirty="0">
                          <a:solidFill>
                            <a:schemeClr val="tx1">
                              <a:lumMod val="75000"/>
                            </a:schemeClr>
                          </a:solidFill>
                        </a:rPr>
                        <a:t>9,668 ft</a:t>
                      </a:r>
                      <a:r>
                        <a:rPr lang="en-US" sz="1150" baseline="30000" dirty="0">
                          <a:solidFill>
                            <a:schemeClr val="tx1">
                              <a:lumMod val="75000"/>
                            </a:schemeClr>
                          </a:solidFill>
                        </a:rPr>
                        <a:t>2 </a:t>
                      </a:r>
                      <a:r>
                        <a:rPr lang="en-US" sz="1150" baseline="0" dirty="0">
                          <a:solidFill>
                            <a:schemeClr val="tx1">
                              <a:lumMod val="75000"/>
                            </a:schemeClr>
                          </a:solidFill>
                        </a:rPr>
                        <a:t>/ 898 m</a:t>
                      </a:r>
                      <a:r>
                        <a:rPr lang="en-US" sz="1150" baseline="30000" dirty="0">
                          <a:solidFill>
                            <a:schemeClr val="tx1">
                              <a:lumMod val="75000"/>
                            </a:schemeClr>
                          </a:solidFill>
                        </a:rPr>
                        <a:t>2</a:t>
                      </a:r>
                      <a:r>
                        <a:rPr lang="en-US" sz="1150" baseline="0" dirty="0">
                          <a:solidFill>
                            <a:schemeClr val="tx1">
                              <a:lumMod val="75000"/>
                            </a:schemeClr>
                          </a:solidFill>
                        </a:rPr>
                        <a:t> – </a:t>
                      </a:r>
                    </a:p>
                    <a:p>
                      <a:pPr algn="ctr"/>
                      <a:r>
                        <a:rPr lang="en-US" sz="1150" baseline="0" dirty="0">
                          <a:solidFill>
                            <a:schemeClr val="tx1">
                              <a:lumMod val="75000"/>
                            </a:schemeClr>
                          </a:solidFill>
                        </a:rPr>
                        <a:t>18,906 ft</a:t>
                      </a:r>
                      <a:r>
                        <a:rPr lang="en-US" sz="1150" baseline="30000" dirty="0">
                          <a:solidFill>
                            <a:schemeClr val="tx1">
                              <a:lumMod val="75000"/>
                            </a:schemeClr>
                          </a:solidFill>
                        </a:rPr>
                        <a:t>2 </a:t>
                      </a:r>
                      <a:r>
                        <a:rPr lang="en-US" sz="1150" baseline="0" dirty="0">
                          <a:solidFill>
                            <a:schemeClr val="tx1">
                              <a:lumMod val="75000"/>
                            </a:schemeClr>
                          </a:solidFill>
                        </a:rPr>
                        <a:t>/ 1,756 m</a:t>
                      </a:r>
                      <a:r>
                        <a:rPr lang="en-US" sz="1150" baseline="30000" dirty="0">
                          <a:solidFill>
                            <a:schemeClr val="tx1">
                              <a:lumMod val="75000"/>
                            </a:schemeClr>
                          </a:solidFill>
                        </a:rPr>
                        <a:t>2</a:t>
                      </a:r>
                      <a:endParaRPr lang="en-US" sz="1150" baseline="0" dirty="0">
                        <a:solidFill>
                          <a:schemeClr val="tx1">
                            <a:lumMod val="75000"/>
                          </a:schemeClr>
                        </a:solidFill>
                      </a:endParaRPr>
                    </a:p>
                  </a:txBody>
                  <a:tcPr>
                    <a:solidFill>
                      <a:schemeClr val="accent5">
                        <a:lumMod val="20000"/>
                        <a:lumOff val="80000"/>
                      </a:schemeClr>
                    </a:solidFill>
                  </a:tcPr>
                </a:tc>
                <a:tc>
                  <a:txBody>
                    <a:bodyPr/>
                    <a:lstStyle/>
                    <a:p>
                      <a:pPr algn="ctr"/>
                      <a:r>
                        <a:rPr lang="en-US" sz="1200" baseline="0" dirty="0">
                          <a:solidFill>
                            <a:schemeClr val="tx1">
                              <a:lumMod val="75000"/>
                            </a:schemeClr>
                          </a:solidFill>
                        </a:rPr>
                        <a:t>ec-H2O </a:t>
                      </a:r>
                      <a:r>
                        <a:rPr lang="en-US" sz="1200" baseline="0" dirty="0" err="1">
                          <a:solidFill>
                            <a:schemeClr val="tx1">
                              <a:lumMod val="75000"/>
                            </a:schemeClr>
                          </a:solidFill>
                        </a:rPr>
                        <a:t>NanoClean</a:t>
                      </a:r>
                      <a:endParaRPr lang="en-US" sz="1200" baseline="0" dirty="0">
                        <a:solidFill>
                          <a:schemeClr val="tx1">
                            <a:lumMod val="75000"/>
                          </a:schemeClr>
                        </a:solidFill>
                      </a:endParaRPr>
                    </a:p>
                    <a:p>
                      <a:pPr algn="ctr"/>
                      <a:r>
                        <a:rPr lang="en-US" sz="1200" baseline="0" dirty="0">
                          <a:solidFill>
                            <a:schemeClr val="tx1">
                              <a:lumMod val="75000"/>
                            </a:schemeClr>
                          </a:solidFill>
                        </a:rPr>
                        <a:t>23,124 ft</a:t>
                      </a:r>
                      <a:r>
                        <a:rPr lang="en-US" sz="1200" baseline="30000" dirty="0">
                          <a:solidFill>
                            <a:schemeClr val="tx1">
                              <a:lumMod val="75000"/>
                            </a:schemeClr>
                          </a:solidFill>
                        </a:rPr>
                        <a:t>2 </a:t>
                      </a:r>
                      <a:r>
                        <a:rPr lang="en-US" sz="1200" baseline="0" dirty="0">
                          <a:solidFill>
                            <a:schemeClr val="tx1">
                              <a:lumMod val="75000"/>
                            </a:schemeClr>
                          </a:solidFill>
                        </a:rPr>
                        <a:t>/ 2,148 m</a:t>
                      </a:r>
                      <a:r>
                        <a:rPr lang="en-US" sz="1200" baseline="30000" dirty="0">
                          <a:solidFill>
                            <a:schemeClr val="tx1">
                              <a:lumMod val="75000"/>
                            </a:schemeClr>
                          </a:solidFill>
                        </a:rPr>
                        <a:t>2</a:t>
                      </a:r>
                      <a:r>
                        <a:rPr lang="en-US" sz="1200" baseline="0" dirty="0">
                          <a:solidFill>
                            <a:schemeClr val="tx1">
                              <a:lumMod val="75000"/>
                            </a:schemeClr>
                          </a:solidFill>
                        </a:rPr>
                        <a:t> –</a:t>
                      </a:r>
                    </a:p>
                    <a:p>
                      <a:pPr algn="ctr"/>
                      <a:r>
                        <a:rPr lang="en-US" sz="1200" baseline="0" dirty="0">
                          <a:solidFill>
                            <a:schemeClr val="tx1">
                              <a:lumMod val="75000"/>
                            </a:schemeClr>
                          </a:solidFill>
                        </a:rPr>
                        <a:t> 27,323 ft</a:t>
                      </a:r>
                      <a:r>
                        <a:rPr lang="en-US" sz="1200" baseline="30000" dirty="0">
                          <a:solidFill>
                            <a:schemeClr val="tx1">
                              <a:lumMod val="75000"/>
                            </a:schemeClr>
                          </a:solidFill>
                        </a:rPr>
                        <a:t>2 </a:t>
                      </a:r>
                      <a:r>
                        <a:rPr lang="en-US" sz="1200" baseline="0" dirty="0">
                          <a:solidFill>
                            <a:schemeClr val="tx1">
                              <a:lumMod val="75000"/>
                            </a:schemeClr>
                          </a:solidFill>
                        </a:rPr>
                        <a:t>/ 2,538 m</a:t>
                      </a:r>
                      <a:r>
                        <a:rPr lang="en-US" sz="1200" baseline="30000" dirty="0">
                          <a:solidFill>
                            <a:schemeClr val="tx1">
                              <a:lumMod val="75000"/>
                            </a:schemeClr>
                          </a:solidFill>
                        </a:rPr>
                        <a:t>2</a:t>
                      </a:r>
                      <a:endParaRPr lang="en-US" sz="1200" baseline="0" dirty="0">
                        <a:solidFill>
                          <a:schemeClr val="tx1">
                            <a:lumMod val="75000"/>
                          </a:schemeClr>
                        </a:solidFill>
                      </a:endParaRPr>
                    </a:p>
                  </a:txBody>
                  <a:tcPr>
                    <a:solidFill>
                      <a:schemeClr val="accent5">
                        <a:lumMod val="20000"/>
                        <a:lumOff val="80000"/>
                      </a:schemeClr>
                    </a:solidFill>
                  </a:tcPr>
                </a:tc>
                <a:tc>
                  <a:txBody>
                    <a:bodyPr/>
                    <a:lstStyle/>
                    <a:p>
                      <a:pPr algn="ctr"/>
                      <a:r>
                        <a:rPr lang="en-US" sz="1200" baseline="0" dirty="0">
                          <a:solidFill>
                            <a:schemeClr val="tx1"/>
                          </a:solidFill>
                        </a:rPr>
                        <a:t>ec-H2O </a:t>
                      </a:r>
                      <a:r>
                        <a:rPr lang="en-US" sz="1200" baseline="0" dirty="0" err="1">
                          <a:solidFill>
                            <a:schemeClr val="tx1"/>
                          </a:solidFill>
                        </a:rPr>
                        <a:t>NanoClean</a:t>
                      </a:r>
                      <a:endParaRPr lang="en-US" sz="1200" baseline="0" dirty="0">
                        <a:solidFill>
                          <a:schemeClr val="tx1"/>
                        </a:solidFill>
                      </a:endParaRPr>
                    </a:p>
                    <a:p>
                      <a:pPr algn="ctr"/>
                      <a:r>
                        <a:rPr lang="en-US" sz="1200" baseline="0" dirty="0">
                          <a:solidFill>
                            <a:schemeClr val="tx1"/>
                          </a:solidFill>
                        </a:rPr>
                        <a:t>23,400 ft</a:t>
                      </a:r>
                      <a:r>
                        <a:rPr lang="en-US" sz="1200" baseline="30000" dirty="0">
                          <a:solidFill>
                            <a:schemeClr val="tx1"/>
                          </a:solidFill>
                        </a:rPr>
                        <a:t>2 </a:t>
                      </a:r>
                      <a:r>
                        <a:rPr lang="en-US" sz="1200" baseline="0" dirty="0">
                          <a:solidFill>
                            <a:schemeClr val="tx1"/>
                          </a:solidFill>
                        </a:rPr>
                        <a:t>/  2,175 m</a:t>
                      </a:r>
                      <a:r>
                        <a:rPr lang="en-US" sz="1200" baseline="30000" dirty="0">
                          <a:solidFill>
                            <a:schemeClr val="tx1"/>
                          </a:solidFill>
                        </a:rPr>
                        <a:t>2</a:t>
                      </a:r>
                      <a:r>
                        <a:rPr lang="en-US" sz="1200" baseline="0" dirty="0">
                          <a:solidFill>
                            <a:schemeClr val="tx1"/>
                          </a:solidFill>
                        </a:rPr>
                        <a:t> – </a:t>
                      </a:r>
                    </a:p>
                    <a:p>
                      <a:pPr algn="ctr"/>
                      <a:r>
                        <a:rPr lang="en-US" sz="1200" baseline="0" dirty="0">
                          <a:solidFill>
                            <a:schemeClr val="tx1"/>
                          </a:solidFill>
                        </a:rPr>
                        <a:t>30,600 ft</a:t>
                      </a:r>
                      <a:r>
                        <a:rPr lang="en-US" sz="1200" baseline="30000" dirty="0">
                          <a:solidFill>
                            <a:schemeClr val="tx1"/>
                          </a:solidFill>
                        </a:rPr>
                        <a:t>2 </a:t>
                      </a:r>
                      <a:r>
                        <a:rPr lang="en-US" sz="1200" baseline="0" dirty="0">
                          <a:solidFill>
                            <a:schemeClr val="tx1"/>
                          </a:solidFill>
                        </a:rPr>
                        <a:t>/ 2,845 m</a:t>
                      </a:r>
                      <a:r>
                        <a:rPr lang="en-US" sz="1200" baseline="30000" dirty="0">
                          <a:solidFill>
                            <a:schemeClr val="tx1"/>
                          </a:solidFill>
                        </a:rPr>
                        <a:t>2</a:t>
                      </a:r>
                      <a:endParaRPr lang="en-US" sz="1200" baseline="0" dirty="0">
                        <a:solidFill>
                          <a:schemeClr val="tx1"/>
                        </a:solidFill>
                      </a:endParaRPr>
                    </a:p>
                  </a:txBody>
                  <a:tcPr>
                    <a:solidFill>
                      <a:schemeClr val="accent5">
                        <a:lumMod val="20000"/>
                        <a:lumOff val="80000"/>
                      </a:schemeClr>
                    </a:solidFill>
                  </a:tcPr>
                </a:tc>
                <a:extLst>
                  <a:ext uri="{0D108BD9-81ED-4DB2-BD59-A6C34878D82A}">
                    <a16:rowId xmlns:a16="http://schemas.microsoft.com/office/drawing/2014/main" val="10004"/>
                  </a:ext>
                </a:extLst>
              </a:tr>
              <a:tr h="622003">
                <a:tc>
                  <a:txBody>
                    <a:bodyPr/>
                    <a:lstStyle/>
                    <a:p>
                      <a:pPr algn="ctr"/>
                      <a:r>
                        <a:rPr lang="en-US" sz="1400" b="1" dirty="0">
                          <a:solidFill>
                            <a:schemeClr val="tx1">
                              <a:lumMod val="75000"/>
                            </a:schemeClr>
                          </a:solidFill>
                        </a:rPr>
                        <a:t>Tool Attachment</a:t>
                      </a:r>
                    </a:p>
                  </a:txBody>
                  <a:tcPr>
                    <a:solidFill>
                      <a:srgbClr val="9FEAFF"/>
                    </a:solidFill>
                  </a:tcPr>
                </a:tc>
                <a:tc>
                  <a:txBody>
                    <a:bodyPr/>
                    <a:lstStyle/>
                    <a:p>
                      <a:pPr algn="ctr"/>
                      <a:r>
                        <a:rPr lang="en-US" sz="1200" dirty="0">
                          <a:solidFill>
                            <a:schemeClr val="tx1">
                              <a:lumMod val="75000"/>
                            </a:schemeClr>
                          </a:solidFill>
                        </a:rPr>
                        <a:t>Single/Dual</a:t>
                      </a:r>
                      <a:r>
                        <a:rPr lang="en-US" sz="1200" baseline="0" dirty="0">
                          <a:solidFill>
                            <a:schemeClr val="tx1">
                              <a:lumMod val="75000"/>
                            </a:schemeClr>
                          </a:solidFill>
                        </a:rPr>
                        <a:t> Disk: </a:t>
                      </a:r>
                    </a:p>
                    <a:p>
                      <a:pPr algn="ctr"/>
                      <a:r>
                        <a:rPr lang="en-US" sz="1200" dirty="0">
                          <a:solidFill>
                            <a:schemeClr val="tx1">
                              <a:lumMod val="75000"/>
                            </a:schemeClr>
                          </a:solidFill>
                        </a:rPr>
                        <a:t>3-Lug</a:t>
                      </a:r>
                      <a:r>
                        <a:rPr lang="en-US" sz="1200" baseline="0" dirty="0">
                          <a:solidFill>
                            <a:schemeClr val="tx1">
                              <a:lumMod val="75000"/>
                            </a:schemeClr>
                          </a:solidFill>
                        </a:rPr>
                        <a:t> Standard</a:t>
                      </a:r>
                    </a:p>
                    <a:p>
                      <a:pPr algn="ctr"/>
                      <a:r>
                        <a:rPr lang="en-US" sz="1200" baseline="0" dirty="0" err="1">
                          <a:solidFill>
                            <a:schemeClr val="tx1">
                              <a:lumMod val="75000"/>
                            </a:schemeClr>
                          </a:solidFill>
                        </a:rPr>
                        <a:t>Insta</a:t>
                      </a:r>
                      <a:r>
                        <a:rPr lang="en-US" sz="1200" baseline="0" dirty="0">
                          <a:solidFill>
                            <a:schemeClr val="tx1">
                              <a:lumMod val="75000"/>
                            </a:schemeClr>
                          </a:solidFill>
                        </a:rPr>
                        <a:t>-Click™ Optional</a:t>
                      </a:r>
                      <a:endParaRPr lang="en-US" sz="1100" dirty="0">
                        <a:solidFill>
                          <a:schemeClr val="tx1">
                            <a:lumMod val="75000"/>
                          </a:schemeClr>
                        </a:solidFill>
                      </a:endParaRPr>
                    </a:p>
                  </a:txBody>
                  <a:tcPr>
                    <a:solidFill>
                      <a:srgbClr val="9FEAFF"/>
                    </a:solidFill>
                  </a:tcPr>
                </a:tc>
                <a:tc>
                  <a:txBody>
                    <a:bodyPr/>
                    <a:lstStyle/>
                    <a:p>
                      <a:pPr algn="ctr"/>
                      <a:r>
                        <a:rPr lang="en-US" sz="1200" dirty="0">
                          <a:solidFill>
                            <a:schemeClr val="tx1">
                              <a:lumMod val="75000"/>
                            </a:schemeClr>
                          </a:solidFill>
                        </a:rPr>
                        <a:t>Dual Disk:</a:t>
                      </a:r>
                    </a:p>
                    <a:p>
                      <a:pPr algn="ctr"/>
                      <a:r>
                        <a:rPr lang="en-US" sz="1200" dirty="0">
                          <a:solidFill>
                            <a:schemeClr val="tx1">
                              <a:lumMod val="75000"/>
                            </a:schemeClr>
                          </a:solidFill>
                        </a:rPr>
                        <a:t>Gimbal Mount</a:t>
                      </a:r>
                    </a:p>
                    <a:p>
                      <a:pPr algn="ctr"/>
                      <a:endParaRPr lang="en-US" sz="1200" dirty="0">
                        <a:solidFill>
                          <a:schemeClr val="tx1">
                            <a:lumMod val="75000"/>
                          </a:schemeClr>
                        </a:solidFill>
                      </a:endParaRPr>
                    </a:p>
                  </a:txBody>
                  <a:tcPr>
                    <a:solidFill>
                      <a:srgbClr val="9FEAFF"/>
                    </a:solidFill>
                  </a:tcPr>
                </a:tc>
                <a:tc>
                  <a:txBody>
                    <a:bodyPr/>
                    <a:lstStyle/>
                    <a:p>
                      <a:pPr algn="ctr"/>
                      <a:r>
                        <a:rPr lang="en-US" sz="1200" dirty="0">
                          <a:solidFill>
                            <a:schemeClr val="tx1">
                              <a:lumMod val="75000"/>
                            </a:schemeClr>
                          </a:solidFill>
                        </a:rPr>
                        <a:t>Dual Disk:</a:t>
                      </a:r>
                    </a:p>
                    <a:p>
                      <a:pPr algn="ctr"/>
                      <a:r>
                        <a:rPr lang="en-US" sz="1200" dirty="0">
                          <a:solidFill>
                            <a:schemeClr val="tx1">
                              <a:lumMod val="75000"/>
                            </a:schemeClr>
                          </a:solidFill>
                        </a:rPr>
                        <a:t>Gimbal Mount</a:t>
                      </a:r>
                    </a:p>
                  </a:txBody>
                  <a:tcPr>
                    <a:solidFill>
                      <a:srgbClr val="9FEAFF"/>
                    </a:solidFill>
                  </a:tcPr>
                </a:tc>
                <a:extLst>
                  <a:ext uri="{0D108BD9-81ED-4DB2-BD59-A6C34878D82A}">
                    <a16:rowId xmlns:a16="http://schemas.microsoft.com/office/drawing/2014/main" val="10005"/>
                  </a:ext>
                </a:extLst>
              </a:tr>
            </a:tbl>
          </a:graphicData>
        </a:graphic>
      </p:graphicFrame>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06729" y="1761066"/>
            <a:ext cx="858787" cy="1921030"/>
          </a:xfrm>
          <a:prstGeom prst="rect">
            <a:avLst/>
          </a:prstGeom>
        </p:spPr>
      </p:pic>
      <p:pic>
        <p:nvPicPr>
          <p:cNvPr id="13" name="Picture 1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332330" y="1500326"/>
            <a:ext cx="1339228" cy="2207171"/>
          </a:xfrm>
          <a:prstGeom prst="rect">
            <a:avLst/>
          </a:prstGeom>
        </p:spPr>
      </p:pic>
      <p:grpSp>
        <p:nvGrpSpPr>
          <p:cNvPr id="8" name="Group 7"/>
          <p:cNvGrpSpPr/>
          <p:nvPr/>
        </p:nvGrpSpPr>
        <p:grpSpPr>
          <a:xfrm>
            <a:off x="3781887" y="1499916"/>
            <a:ext cx="3062796" cy="2224926"/>
            <a:chOff x="3781887" y="1562473"/>
            <a:chExt cx="3062796" cy="2224926"/>
          </a:xfrm>
        </p:grpSpPr>
        <p:pic>
          <p:nvPicPr>
            <p:cNvPr id="6" name="Picture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781887" y="1562473"/>
              <a:ext cx="3062796" cy="2216048"/>
            </a:xfrm>
            <a:prstGeom prst="rect">
              <a:avLst/>
            </a:prstGeom>
          </p:spPr>
        </p:pic>
        <p:pic>
          <p:nvPicPr>
            <p:cNvPr id="16" name="Picture 1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781887" y="1571350"/>
              <a:ext cx="292962" cy="2216049"/>
            </a:xfrm>
            <a:prstGeom prst="rect">
              <a:avLst/>
            </a:prstGeom>
          </p:spPr>
        </p:pic>
        <p:pic>
          <p:nvPicPr>
            <p:cNvPr id="17" name="Picture 1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989250" y="1562473"/>
              <a:ext cx="275208" cy="2216048"/>
            </a:xfrm>
            <a:prstGeom prst="rect">
              <a:avLst/>
            </a:prstGeom>
          </p:spPr>
        </p:pic>
      </p:grpSp>
      <p:sp>
        <p:nvSpPr>
          <p:cNvPr id="11"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5"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6</a:t>
            </a:fld>
            <a:endParaRPr lang="en-US" altLang="en-US" dirty="0"/>
          </a:p>
        </p:txBody>
      </p:sp>
    </p:spTree>
    <p:extLst>
      <p:ext uri="{BB962C8B-B14F-4D97-AF65-F5344CB8AC3E}">
        <p14:creationId xmlns:p14="http://schemas.microsoft.com/office/powerpoint/2010/main" val="2840192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38225" cy="685800"/>
          </a:xfrm>
        </p:spPr>
        <p:txBody>
          <a:bodyPr>
            <a:normAutofit/>
          </a:bodyPr>
          <a:lstStyle/>
          <a:p>
            <a:pPr eaLnBrk="1" hangingPunct="1"/>
            <a:r>
              <a:rPr lang="en-US" altLang="en-US" dirty="0"/>
              <a:t>NEW Product Offering – High-Level Configuration Overview</a:t>
            </a:r>
          </a:p>
        </p:txBody>
      </p:sp>
      <p:sp>
        <p:nvSpPr>
          <p:cNvPr id="4100" name="Content Placeholder 2"/>
          <p:cNvSpPr>
            <a:spLocks noGrp="1"/>
          </p:cNvSpPr>
          <p:nvPr>
            <p:ph idx="1"/>
          </p:nvPr>
        </p:nvSpPr>
        <p:spPr>
          <a:xfrm>
            <a:off x="593132" y="1506296"/>
            <a:ext cx="5397265" cy="4924339"/>
          </a:xfrm>
        </p:spPr>
        <p:txBody>
          <a:bodyPr>
            <a:noAutofit/>
          </a:bodyPr>
          <a:lstStyle/>
          <a:p>
            <a:pPr marL="169863" indent="-169863">
              <a:buClr>
                <a:srgbClr val="009AC7"/>
              </a:buClr>
              <a:buFont typeface="Wingdings" panose="05000000000000000000" pitchFamily="2" charset="2"/>
              <a:buChar char="§"/>
            </a:pPr>
            <a:r>
              <a:rPr lang="en-US" sz="1600" b="1" dirty="0"/>
              <a:t>Scrub deck changes:</a:t>
            </a:r>
          </a:p>
          <a:p>
            <a:pPr marL="398463" lvl="1" indent="-165100">
              <a:buClr>
                <a:srgbClr val="009AC7"/>
              </a:buClr>
              <a:buFont typeface="Wingdings" panose="05000000000000000000" pitchFamily="2" charset="2"/>
              <a:buChar char="§"/>
            </a:pPr>
            <a:r>
              <a:rPr lang="en-US" dirty="0"/>
              <a:t>New 26in/650mm </a:t>
            </a:r>
            <a:r>
              <a:rPr lang="en-US" b="1" dirty="0"/>
              <a:t>DUAL DISK </a:t>
            </a:r>
            <a:r>
              <a:rPr lang="en-US" dirty="0"/>
              <a:t>replaces 24in/600mm</a:t>
            </a:r>
          </a:p>
          <a:p>
            <a:pPr marL="398463" lvl="1" indent="-165100">
              <a:buClr>
                <a:srgbClr val="009AC7"/>
              </a:buClr>
              <a:buFont typeface="Wingdings" panose="05000000000000000000" pitchFamily="2" charset="2"/>
              <a:buChar char="§"/>
            </a:pPr>
            <a:r>
              <a:rPr lang="en-US" dirty="0"/>
              <a:t>New 28in/700mm </a:t>
            </a:r>
            <a:r>
              <a:rPr lang="en-US" b="1" dirty="0"/>
              <a:t>CYLINDRICAL</a:t>
            </a:r>
            <a:r>
              <a:rPr lang="en-US" dirty="0"/>
              <a:t> replaces 26in/650mm &amp; 32in/800mm</a:t>
            </a:r>
          </a:p>
          <a:p>
            <a:pPr marL="398463" lvl="1" indent="-165100">
              <a:buClr>
                <a:srgbClr val="009AC7"/>
              </a:buClr>
              <a:buFont typeface="Wingdings" panose="05000000000000000000" pitchFamily="2" charset="2"/>
              <a:buChar char="§"/>
            </a:pPr>
            <a:r>
              <a:rPr lang="en-US" dirty="0"/>
              <a:t>New 28in/700mm </a:t>
            </a:r>
            <a:r>
              <a:rPr lang="en-US" b="1" dirty="0"/>
              <a:t>ORBITAL</a:t>
            </a:r>
            <a:r>
              <a:rPr lang="en-US" dirty="0"/>
              <a:t> head</a:t>
            </a:r>
          </a:p>
          <a:p>
            <a:pPr>
              <a:buClr>
                <a:srgbClr val="009AC7"/>
              </a:buClr>
            </a:pPr>
            <a:endParaRPr lang="en-US" b="1" dirty="0"/>
          </a:p>
          <a:p>
            <a:pPr>
              <a:buClr>
                <a:srgbClr val="009AC7"/>
              </a:buClr>
            </a:pPr>
            <a:endParaRPr lang="en-US" sz="1600" b="1" dirty="0"/>
          </a:p>
          <a:p>
            <a:pPr>
              <a:buClr>
                <a:srgbClr val="009AC7"/>
              </a:buClr>
            </a:pPr>
            <a:endParaRPr lang="en-US" b="1" dirty="0"/>
          </a:p>
          <a:p>
            <a:pPr>
              <a:buClr>
                <a:srgbClr val="009AC7"/>
              </a:buClr>
            </a:pPr>
            <a:endParaRPr lang="en-US" sz="1600" b="1" dirty="0"/>
          </a:p>
          <a:p>
            <a:pPr>
              <a:buClr>
                <a:srgbClr val="009AC7"/>
              </a:buClr>
            </a:pPr>
            <a:endParaRPr lang="en-US" sz="1600" b="1" dirty="0"/>
          </a:p>
          <a:p>
            <a:pPr>
              <a:buClr>
                <a:srgbClr val="009AC7"/>
              </a:buClr>
            </a:pPr>
            <a:endParaRPr lang="en-US" sz="1600" b="1" dirty="0"/>
          </a:p>
          <a:p>
            <a:pPr>
              <a:buClr>
                <a:srgbClr val="009AC7"/>
              </a:buClr>
            </a:pPr>
            <a:endParaRPr lang="en-US" sz="1600" b="1" dirty="0"/>
          </a:p>
          <a:p>
            <a:pPr marL="169863" indent="-169863">
              <a:buClr>
                <a:srgbClr val="009AC7"/>
              </a:buClr>
              <a:buFont typeface="Wingdings" panose="05000000000000000000" pitchFamily="2" charset="2"/>
              <a:buChar char="§"/>
            </a:pPr>
            <a:endParaRPr lang="en-US" b="1" dirty="0"/>
          </a:p>
          <a:p>
            <a:pPr marL="169863" indent="-169863">
              <a:buClr>
                <a:srgbClr val="009AC7"/>
              </a:buClr>
              <a:buFont typeface="Wingdings" panose="05000000000000000000" pitchFamily="2" charset="2"/>
              <a:buChar char="§"/>
            </a:pPr>
            <a:r>
              <a:rPr lang="en-US" sz="1600" b="1" dirty="0"/>
              <a:t>Battery Offering:</a:t>
            </a:r>
          </a:p>
          <a:p>
            <a:pPr marL="398463" lvl="1" indent="-165100">
              <a:buClr>
                <a:srgbClr val="009AC7"/>
              </a:buClr>
              <a:buFont typeface="Wingdings" panose="05000000000000000000" pitchFamily="2" charset="2"/>
              <a:buChar char="§"/>
            </a:pPr>
            <a:r>
              <a:rPr lang="en-US" dirty="0"/>
              <a:t>New standard </a:t>
            </a:r>
            <a:r>
              <a:rPr lang="en-US" b="1" dirty="0"/>
              <a:t>225AH</a:t>
            </a:r>
            <a:r>
              <a:rPr lang="en-US" dirty="0"/>
              <a:t> wet battery replaces 240AH </a:t>
            </a:r>
          </a:p>
          <a:p>
            <a:pPr marL="398463" lvl="1" indent="-165100">
              <a:buClr>
                <a:srgbClr val="009AC7"/>
              </a:buClr>
              <a:buFont typeface="Wingdings" panose="05000000000000000000" pitchFamily="2" charset="2"/>
              <a:buChar char="§"/>
            </a:pPr>
            <a:r>
              <a:rPr lang="en-US" dirty="0"/>
              <a:t>New optional </a:t>
            </a:r>
            <a:r>
              <a:rPr lang="en-US" b="1" dirty="0"/>
              <a:t>260AH</a:t>
            </a:r>
            <a:r>
              <a:rPr lang="en-US" dirty="0"/>
              <a:t> wet battery </a:t>
            </a:r>
          </a:p>
          <a:p>
            <a:pPr marL="398463" lvl="1" indent="-165100">
              <a:buClr>
                <a:srgbClr val="009AC7"/>
              </a:buClr>
              <a:buFont typeface="Wingdings" panose="05000000000000000000" pitchFamily="2" charset="2"/>
              <a:buChar char="§"/>
            </a:pPr>
            <a:r>
              <a:rPr lang="en-US" dirty="0"/>
              <a:t>New optional </a:t>
            </a:r>
            <a:r>
              <a:rPr lang="en-US" b="1" dirty="0"/>
              <a:t>220AH</a:t>
            </a:r>
            <a:r>
              <a:rPr lang="en-US" dirty="0"/>
              <a:t> sealed AGM replaces 200AH</a:t>
            </a:r>
            <a:endParaRPr lang="en-US" sz="1600" b="1" dirty="0"/>
          </a:p>
          <a:p>
            <a:pPr marL="169863" indent="-169863">
              <a:buClr>
                <a:srgbClr val="009AC7"/>
              </a:buClr>
              <a:buFont typeface="Wingdings" panose="05000000000000000000" pitchFamily="2" charset="2"/>
              <a:buChar char="§"/>
            </a:pPr>
            <a:endParaRPr lang="en-US" sz="800" b="1" dirty="0"/>
          </a:p>
          <a:p>
            <a:pPr marL="169863" indent="-169863">
              <a:buClr>
                <a:srgbClr val="009AC7"/>
              </a:buClr>
              <a:buFont typeface="Wingdings" panose="05000000000000000000" pitchFamily="2" charset="2"/>
              <a:buChar char="§"/>
            </a:pPr>
            <a:r>
              <a:rPr lang="en-US" sz="1600" b="1" dirty="0"/>
              <a:t>Cleaning Technology:</a:t>
            </a:r>
          </a:p>
          <a:p>
            <a:pPr marL="398463" lvl="1" indent="-165100">
              <a:buClr>
                <a:srgbClr val="009AC7"/>
              </a:buClr>
              <a:buFont typeface="Wingdings" panose="05000000000000000000" pitchFamily="2" charset="2"/>
              <a:buChar char="§"/>
            </a:pPr>
            <a:r>
              <a:rPr lang="en-US" dirty="0" err="1"/>
              <a:t>FaST</a:t>
            </a:r>
            <a:r>
              <a:rPr lang="en-US" dirty="0"/>
              <a:t> technology is no longer available</a:t>
            </a:r>
          </a:p>
          <a:p>
            <a:endParaRPr lang="en-US" sz="1600" dirty="0"/>
          </a:p>
        </p:txBody>
      </p:sp>
      <p:sp>
        <p:nvSpPr>
          <p:cNvPr id="8" name="TextBox 7"/>
          <p:cNvSpPr txBox="1"/>
          <p:nvPr/>
        </p:nvSpPr>
        <p:spPr>
          <a:xfrm>
            <a:off x="6555121" y="2485771"/>
            <a:ext cx="1491392" cy="830997"/>
          </a:xfrm>
          <a:prstGeom prst="rect">
            <a:avLst/>
          </a:prstGeom>
          <a:noFill/>
        </p:spPr>
        <p:txBody>
          <a:bodyPr wrap="square" rtlCol="0">
            <a:spAutoFit/>
          </a:bodyPr>
          <a:lstStyle/>
          <a:p>
            <a:pPr algn="ctr"/>
            <a:r>
              <a:rPr lang="en-US" sz="1200" b="1" dirty="0">
                <a:latin typeface="Arial" panose="020B0604020202020204" pitchFamily="34" charset="0"/>
              </a:rPr>
              <a:t>Dual Disk</a:t>
            </a:r>
            <a:br>
              <a:rPr lang="en-US" sz="1200" b="1" dirty="0">
                <a:latin typeface="Arial" panose="020B0604020202020204" pitchFamily="34" charset="0"/>
              </a:rPr>
            </a:br>
            <a:r>
              <a:rPr lang="en-US" sz="1200" dirty="0">
                <a:latin typeface="Arial" panose="020B0604020202020204" pitchFamily="34" charset="0"/>
              </a:rPr>
              <a:t>26 in / 650 mm</a:t>
            </a:r>
          </a:p>
          <a:p>
            <a:pPr algn="ctr"/>
            <a:r>
              <a:rPr lang="en-US" sz="1200" dirty="0">
                <a:latin typeface="Arial" panose="020B0604020202020204" pitchFamily="34" charset="0"/>
              </a:rPr>
              <a:t>28 in / 700 mm</a:t>
            </a:r>
          </a:p>
          <a:p>
            <a:pPr algn="ctr"/>
            <a:r>
              <a:rPr lang="en-US" sz="1200" dirty="0">
                <a:latin typeface="Arial" panose="020B0604020202020204" pitchFamily="34" charset="0"/>
              </a:rPr>
              <a:t>32 in / 800 mm</a:t>
            </a:r>
          </a:p>
        </p:txBody>
      </p:sp>
      <p:sp>
        <p:nvSpPr>
          <p:cNvPr id="10" name="TextBox 9"/>
          <p:cNvSpPr txBox="1"/>
          <p:nvPr/>
        </p:nvSpPr>
        <p:spPr>
          <a:xfrm>
            <a:off x="6674527" y="6005144"/>
            <a:ext cx="1435218" cy="461665"/>
          </a:xfrm>
          <a:prstGeom prst="rect">
            <a:avLst/>
          </a:prstGeom>
          <a:noFill/>
        </p:spPr>
        <p:txBody>
          <a:bodyPr wrap="square" rtlCol="0">
            <a:spAutoFit/>
          </a:bodyPr>
          <a:lstStyle/>
          <a:p>
            <a:pPr algn="ctr"/>
            <a:r>
              <a:rPr lang="en-US" sz="1200" b="1" dirty="0">
                <a:latin typeface="Arial" panose="020B0604020202020204" pitchFamily="34" charset="0"/>
              </a:rPr>
              <a:t>Orbital</a:t>
            </a:r>
            <a:br>
              <a:rPr lang="en-US" sz="1200" dirty="0">
                <a:latin typeface="Arial" panose="020B0604020202020204" pitchFamily="34" charset="0"/>
              </a:rPr>
            </a:br>
            <a:r>
              <a:rPr lang="en-US" sz="1200" dirty="0">
                <a:latin typeface="Arial" panose="020B0604020202020204" pitchFamily="34" charset="0"/>
              </a:rPr>
              <a:t>28 in / 700 mm</a:t>
            </a:r>
          </a:p>
        </p:txBody>
      </p:sp>
      <p:sp>
        <p:nvSpPr>
          <p:cNvPr id="12" name="TextBox 11"/>
          <p:cNvSpPr txBox="1"/>
          <p:nvPr/>
        </p:nvSpPr>
        <p:spPr>
          <a:xfrm>
            <a:off x="6524357" y="4362596"/>
            <a:ext cx="1670268" cy="461665"/>
          </a:xfrm>
          <a:prstGeom prst="rect">
            <a:avLst/>
          </a:prstGeom>
          <a:noFill/>
        </p:spPr>
        <p:txBody>
          <a:bodyPr wrap="square" rtlCol="0">
            <a:spAutoFit/>
          </a:bodyPr>
          <a:lstStyle/>
          <a:p>
            <a:pPr algn="ctr"/>
            <a:r>
              <a:rPr lang="en-US" sz="1200" b="1" dirty="0">
                <a:latin typeface="Arial" panose="020B0604020202020204" pitchFamily="34" charset="0"/>
              </a:rPr>
              <a:t>Dual Cylindrical</a:t>
            </a:r>
            <a:br>
              <a:rPr lang="en-US" sz="1200" dirty="0">
                <a:latin typeface="Arial" panose="020B0604020202020204" pitchFamily="34" charset="0"/>
              </a:rPr>
            </a:br>
            <a:r>
              <a:rPr lang="en-US" sz="1200" dirty="0">
                <a:latin typeface="Arial" panose="020B0604020202020204" pitchFamily="34" charset="0"/>
              </a:rPr>
              <a:t>28 in / 700 mm</a:t>
            </a:r>
          </a:p>
        </p:txBody>
      </p:sp>
      <p:sp>
        <p:nvSpPr>
          <p:cNvPr id="13" name="TextBox 12"/>
          <p:cNvSpPr txBox="1"/>
          <p:nvPr/>
        </p:nvSpPr>
        <p:spPr>
          <a:xfrm>
            <a:off x="7909466" y="4495265"/>
            <a:ext cx="709683" cy="338554"/>
          </a:xfrm>
          <a:prstGeom prst="rect">
            <a:avLst/>
          </a:prstGeom>
          <a:noFill/>
        </p:spPr>
        <p:txBody>
          <a:bodyPr wrap="square" rtlCol="0">
            <a:spAutoFit/>
          </a:bodyPr>
          <a:lstStyle/>
          <a:p>
            <a:pPr algn="ctr"/>
            <a:r>
              <a:rPr lang="en-US" sz="1600" b="1" i="1" dirty="0">
                <a:solidFill>
                  <a:srgbClr val="0070C0"/>
                </a:solidFill>
              </a:rPr>
              <a:t>New</a:t>
            </a:r>
          </a:p>
        </p:txBody>
      </p:sp>
      <p:graphicFrame>
        <p:nvGraphicFramePr>
          <p:cNvPr id="2" name="Object 1"/>
          <p:cNvGraphicFramePr>
            <a:graphicFrameLocks noChangeAspect="1"/>
          </p:cNvGraphicFramePr>
          <p:nvPr>
            <p:extLst>
              <p:ext uri="{D42A27DB-BD31-4B8C-83A1-F6EECF244321}">
                <p14:modId xmlns:p14="http://schemas.microsoft.com/office/powerpoint/2010/main" val="4037529143"/>
              </p:ext>
            </p:extLst>
          </p:nvPr>
        </p:nvGraphicFramePr>
        <p:xfrm>
          <a:off x="1096398" y="2524047"/>
          <a:ext cx="2706964" cy="906463"/>
        </p:xfrm>
        <a:graphic>
          <a:graphicData uri="http://schemas.openxmlformats.org/presentationml/2006/ole">
            <mc:AlternateContent xmlns:mc="http://schemas.openxmlformats.org/markup-compatibility/2006">
              <mc:Choice xmlns:v="urn:schemas-microsoft-com:vml" Requires="v">
                <p:oleObj spid="_x0000_s18532" name="Worksheet" r:id="rId4" imgW="3070871" imgH="906768" progId="Excel.Sheet.12">
                  <p:embed/>
                </p:oleObj>
              </mc:Choice>
              <mc:Fallback>
                <p:oleObj name="Worksheet" r:id="rId4" imgW="3070871" imgH="906768" progId="Excel.Sheet.12">
                  <p:embed/>
                  <p:pic>
                    <p:nvPicPr>
                      <p:cNvPr id="0" name=""/>
                      <p:cNvPicPr/>
                      <p:nvPr/>
                    </p:nvPicPr>
                    <p:blipFill>
                      <a:blip r:embed="rId5"/>
                      <a:stretch>
                        <a:fillRect/>
                      </a:stretch>
                    </p:blipFill>
                    <p:spPr>
                      <a:xfrm>
                        <a:off x="1096398" y="2524047"/>
                        <a:ext cx="2706964" cy="906463"/>
                      </a:xfrm>
                      <a:prstGeom prst="rect">
                        <a:avLst/>
                      </a:prstGeom>
                    </p:spPr>
                  </p:pic>
                </p:oleObj>
              </mc:Fallback>
            </mc:AlternateContent>
          </a:graphicData>
        </a:graphic>
      </p:graphicFrame>
      <p:sp>
        <p:nvSpPr>
          <p:cNvPr id="16" name="TextBox 15"/>
          <p:cNvSpPr txBox="1"/>
          <p:nvPr/>
        </p:nvSpPr>
        <p:spPr>
          <a:xfrm>
            <a:off x="7909466" y="6163870"/>
            <a:ext cx="709683" cy="338554"/>
          </a:xfrm>
          <a:prstGeom prst="rect">
            <a:avLst/>
          </a:prstGeom>
          <a:noFill/>
        </p:spPr>
        <p:txBody>
          <a:bodyPr wrap="square" rtlCol="0">
            <a:spAutoFit/>
          </a:bodyPr>
          <a:lstStyle/>
          <a:p>
            <a:pPr algn="ctr"/>
            <a:r>
              <a:rPr lang="en-US" sz="1600" b="1" i="1" dirty="0">
                <a:solidFill>
                  <a:srgbClr val="0070C0"/>
                </a:solidFill>
              </a:rPr>
              <a:t>New</a:t>
            </a:r>
          </a:p>
        </p:txBody>
      </p:sp>
      <p:sp>
        <p:nvSpPr>
          <p:cNvPr id="21" name="TextBox 20"/>
          <p:cNvSpPr txBox="1"/>
          <p:nvPr/>
        </p:nvSpPr>
        <p:spPr>
          <a:xfrm>
            <a:off x="7854225" y="2638947"/>
            <a:ext cx="709683" cy="338554"/>
          </a:xfrm>
          <a:prstGeom prst="rect">
            <a:avLst/>
          </a:prstGeom>
          <a:noFill/>
        </p:spPr>
        <p:txBody>
          <a:bodyPr wrap="square" rtlCol="0">
            <a:spAutoFit/>
          </a:bodyPr>
          <a:lstStyle/>
          <a:p>
            <a:pPr algn="ctr"/>
            <a:r>
              <a:rPr lang="en-US" sz="1600" b="1" i="1" dirty="0">
                <a:solidFill>
                  <a:srgbClr val="0070C0"/>
                </a:solidFill>
              </a:rPr>
              <a:t>New</a:t>
            </a:r>
          </a:p>
        </p:txBody>
      </p:sp>
      <p:sp>
        <p:nvSpPr>
          <p:cNvPr id="18"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graphicFrame>
        <p:nvGraphicFramePr>
          <p:cNvPr id="6" name="Object 5"/>
          <p:cNvGraphicFramePr>
            <a:graphicFrameLocks noChangeAspect="1"/>
          </p:cNvGraphicFramePr>
          <p:nvPr>
            <p:extLst>
              <p:ext uri="{D42A27DB-BD31-4B8C-83A1-F6EECF244321}">
                <p14:modId xmlns:p14="http://schemas.microsoft.com/office/powerpoint/2010/main" val="1692607935"/>
              </p:ext>
            </p:extLst>
          </p:nvPr>
        </p:nvGraphicFramePr>
        <p:xfrm>
          <a:off x="1096290" y="3473936"/>
          <a:ext cx="4060825" cy="1425575"/>
        </p:xfrm>
        <a:graphic>
          <a:graphicData uri="http://schemas.openxmlformats.org/presentationml/2006/ole">
            <mc:AlternateContent xmlns:mc="http://schemas.openxmlformats.org/markup-compatibility/2006">
              <mc:Choice xmlns:v="urn:schemas-microsoft-com:vml" Requires="v">
                <p:oleObj spid="_x0000_s18533" name="Worksheet" r:id="rId6" imgW="4061540" imgH="1425043" progId="Excel.Sheet.12">
                  <p:embed/>
                </p:oleObj>
              </mc:Choice>
              <mc:Fallback>
                <p:oleObj name="Worksheet" r:id="rId6" imgW="4061540" imgH="1425043" progId="Excel.Sheet.12">
                  <p:embed/>
                  <p:pic>
                    <p:nvPicPr>
                      <p:cNvPr id="0" name=""/>
                      <p:cNvPicPr/>
                      <p:nvPr/>
                    </p:nvPicPr>
                    <p:blipFill>
                      <a:blip r:embed="rId7"/>
                      <a:stretch>
                        <a:fillRect/>
                      </a:stretch>
                    </p:blipFill>
                    <p:spPr>
                      <a:xfrm>
                        <a:off x="1096290" y="3473936"/>
                        <a:ext cx="4060825" cy="1425575"/>
                      </a:xfrm>
                      <a:prstGeom prst="rect">
                        <a:avLst/>
                      </a:prstGeom>
                    </p:spPr>
                  </p:pic>
                </p:oleObj>
              </mc:Fallback>
            </mc:AlternateContent>
          </a:graphicData>
        </a:graphic>
      </p:graphicFrame>
      <p:sp>
        <p:nvSpPr>
          <p:cNvPr id="7" name="Slide Number Placeholder 6"/>
          <p:cNvSpPr>
            <a:spLocks noGrp="1"/>
          </p:cNvSpPr>
          <p:nvPr>
            <p:ph type="sldNum" sz="quarter" idx="12"/>
          </p:nvPr>
        </p:nvSpPr>
        <p:spPr/>
        <p:txBody>
          <a:bodyPr/>
          <a:lstStyle/>
          <a:p>
            <a:pPr>
              <a:defRPr/>
            </a:pPr>
            <a:fld id="{B1A9683B-B112-4496-A737-3130FD58388C}" type="slidenum">
              <a:rPr lang="en-US" altLang="en-US" smtClean="0"/>
              <a:pPr>
                <a:defRPr/>
              </a:pPr>
              <a:t>7</a:t>
            </a:fld>
            <a:endParaRPr lang="en-US" altLang="en-US" dirty="0"/>
          </a:p>
        </p:txBody>
      </p:sp>
      <p:pic>
        <p:nvPicPr>
          <p:cNvPr id="20" name="Picture 19"/>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415388" y="5191612"/>
            <a:ext cx="2055045" cy="884220"/>
          </a:xfrm>
          <a:prstGeom prst="rect">
            <a:avLst/>
          </a:prstGeom>
        </p:spPr>
      </p:pic>
      <p:pic>
        <p:nvPicPr>
          <p:cNvPr id="3" name="Picture 2"/>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447690" y="1646914"/>
            <a:ext cx="1906021" cy="877133"/>
          </a:xfrm>
          <a:prstGeom prst="rect">
            <a:avLst/>
          </a:prstGeom>
        </p:spPr>
      </p:pic>
      <p:pic>
        <p:nvPicPr>
          <p:cNvPr id="24" name="Picture 23"/>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0" b="93893" l="0" r="89868"/>
                    </a14:imgEffect>
                  </a14:imgLayer>
                </a14:imgProps>
              </a:ext>
              <a:ext uri="{28A0092B-C50C-407E-A947-70E740481C1C}">
                <a14:useLocalDpi xmlns:a14="http://schemas.microsoft.com/office/drawing/2010/main"/>
              </a:ext>
            </a:extLst>
          </a:blip>
          <a:srcRect/>
          <a:stretch/>
        </p:blipFill>
        <p:spPr>
          <a:xfrm>
            <a:off x="6565359" y="3419034"/>
            <a:ext cx="1852051" cy="1069092"/>
          </a:xfrm>
          <a:prstGeom prst="rect">
            <a:avLst/>
          </a:prstGeom>
        </p:spPr>
      </p:pic>
    </p:spTree>
    <p:extLst>
      <p:ext uri="{BB962C8B-B14F-4D97-AF65-F5344CB8AC3E}">
        <p14:creationId xmlns:p14="http://schemas.microsoft.com/office/powerpoint/2010/main" val="4165089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Changes from Old T5/T5e to New T500/T500e</a:t>
            </a:r>
          </a:p>
        </p:txBody>
      </p:sp>
      <p:sp>
        <p:nvSpPr>
          <p:cNvPr id="7" name="Content Placeholder 2"/>
          <p:cNvSpPr txBox="1">
            <a:spLocks/>
          </p:cNvSpPr>
          <p:nvPr/>
        </p:nvSpPr>
        <p:spPr bwMode="auto">
          <a:xfrm>
            <a:off x="45780" y="1537758"/>
            <a:ext cx="7082607" cy="4888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1600" b="1" dirty="0"/>
              <a:t>List of T500/T500e Updates from T5/T5e</a:t>
            </a:r>
          </a:p>
          <a:p>
            <a:pPr marL="284163" lvl="1" indent="-169863">
              <a:buClr>
                <a:srgbClr val="009AC7"/>
              </a:buClr>
              <a:buFont typeface="Wingdings" panose="05000000000000000000" pitchFamily="2" charset="2"/>
              <a:buChar char="§"/>
              <a:defRPr/>
            </a:pPr>
            <a:r>
              <a:rPr lang="en-US" altLang="en-US" sz="1400" dirty="0"/>
              <a:t>Same tank sizes – Solution = 22.5g / 85 L Recovery = 27.0g / 102 L</a:t>
            </a:r>
          </a:p>
          <a:p>
            <a:pPr marL="284163" lvl="1" indent="-169863">
              <a:buClr>
                <a:srgbClr val="009AC7"/>
              </a:buClr>
              <a:buFont typeface="Wingdings" panose="05000000000000000000" pitchFamily="2" charset="2"/>
              <a:buChar char="§"/>
              <a:defRPr/>
            </a:pPr>
            <a:r>
              <a:rPr lang="en-US" altLang="en-US" sz="1400" dirty="0"/>
              <a:t>New Scrub Heads – 5 total configurations</a:t>
            </a:r>
          </a:p>
          <a:p>
            <a:pPr marL="627063" lvl="2" indent="-169863">
              <a:spcBef>
                <a:spcPts val="0"/>
              </a:spcBef>
              <a:buClr>
                <a:srgbClr val="009AC7"/>
              </a:buClr>
              <a:buFont typeface="Wingdings" panose="05000000000000000000" pitchFamily="2" charset="2"/>
              <a:buChar char="§"/>
              <a:defRPr/>
            </a:pPr>
            <a:r>
              <a:rPr lang="en-US" altLang="en-US" dirty="0"/>
              <a:t>New Dual Disk – 26in/650mm (replaces 24in/600mm)  </a:t>
            </a:r>
          </a:p>
          <a:p>
            <a:pPr marL="630238" lvl="4" indent="-169863">
              <a:spcBef>
                <a:spcPts val="0"/>
              </a:spcBef>
              <a:buClr>
                <a:srgbClr val="009AC7"/>
              </a:buClr>
              <a:buFont typeface="Wingdings" panose="05000000000000000000" pitchFamily="2" charset="2"/>
              <a:buChar char="§"/>
              <a:defRPr/>
            </a:pPr>
            <a:r>
              <a:rPr lang="en-US" altLang="en-US" dirty="0"/>
              <a:t>New Cylindrical – 28in/700mm (replaces 26in/650mm, 32in/800mm)</a:t>
            </a:r>
          </a:p>
          <a:p>
            <a:pPr marL="627063" lvl="2" indent="-169863">
              <a:spcBef>
                <a:spcPts val="0"/>
              </a:spcBef>
              <a:buClr>
                <a:srgbClr val="009AC7"/>
              </a:buClr>
              <a:buFont typeface="Wingdings" panose="05000000000000000000" pitchFamily="2" charset="2"/>
              <a:buChar char="§"/>
              <a:defRPr/>
            </a:pPr>
            <a:r>
              <a:rPr lang="en-US" altLang="en-US" dirty="0"/>
              <a:t>New Orbital – 28in/700mm</a:t>
            </a:r>
          </a:p>
          <a:p>
            <a:pPr marL="284163" lvl="1" indent="-169863">
              <a:buClr>
                <a:srgbClr val="009AC7"/>
              </a:buClr>
              <a:buFont typeface="Wingdings" panose="05000000000000000000" pitchFamily="2" charset="2"/>
              <a:buChar char="§"/>
              <a:defRPr/>
            </a:pPr>
            <a:r>
              <a:rPr lang="en-US" altLang="en-US" sz="1400" dirty="0"/>
              <a:t>Controls – New ergonomic controls – </a:t>
            </a:r>
            <a:r>
              <a:rPr lang="en-US" altLang="en-US" dirty="0"/>
              <a:t>Speed dial and propel direction switch in easy reach</a:t>
            </a:r>
          </a:p>
          <a:p>
            <a:pPr marL="627063" lvl="2" indent="-169863">
              <a:spcBef>
                <a:spcPts val="0"/>
              </a:spcBef>
              <a:buClr>
                <a:srgbClr val="009AC7"/>
              </a:buClr>
              <a:buFont typeface="Wingdings" panose="05000000000000000000" pitchFamily="2" charset="2"/>
              <a:buChar char="§"/>
              <a:defRPr/>
            </a:pPr>
            <a:r>
              <a:rPr lang="en-US" altLang="en-US" dirty="0"/>
              <a:t>T500e = New base membrane control panel with electronic water flow control</a:t>
            </a:r>
          </a:p>
          <a:p>
            <a:pPr marL="627063" lvl="2" indent="-169863">
              <a:spcBef>
                <a:spcPts val="0"/>
              </a:spcBef>
              <a:buClr>
                <a:srgbClr val="009AC7"/>
              </a:buClr>
              <a:buFont typeface="Wingdings" panose="05000000000000000000" pitchFamily="2" charset="2"/>
              <a:buChar char="§"/>
              <a:defRPr/>
            </a:pPr>
            <a:r>
              <a:rPr lang="en-US" altLang="en-US" dirty="0"/>
              <a:t>T500 = Pro-Membrane™ controls standard. Optional Pro-Panel™ LCD touch screen</a:t>
            </a:r>
          </a:p>
          <a:p>
            <a:pPr marL="284163" lvl="1" indent="-169863">
              <a:buClr>
                <a:srgbClr val="009AC7"/>
              </a:buClr>
              <a:buFont typeface="Wingdings" panose="05000000000000000000" pitchFamily="2" charset="2"/>
              <a:buChar char="§"/>
              <a:defRPr/>
            </a:pPr>
            <a:r>
              <a:rPr lang="en-US" altLang="en-US" sz="1400" dirty="0"/>
              <a:t>New redesigned squeegee with improved water pick-up, improved squeegee blade replace/rotate, and foot activated with integrated P-trap</a:t>
            </a:r>
          </a:p>
          <a:p>
            <a:pPr marL="284163" lvl="1" indent="-169863">
              <a:buClr>
                <a:srgbClr val="009AC7"/>
              </a:buClr>
              <a:buFont typeface="Wingdings" panose="05000000000000000000" pitchFamily="2" charset="2"/>
              <a:buChar char="§"/>
              <a:defRPr/>
            </a:pPr>
            <a:r>
              <a:rPr lang="en-US" sz="1400" dirty="0"/>
              <a:t>Eliminated 240AH, shift to 225AH (</a:t>
            </a:r>
            <a:r>
              <a:rPr lang="en-US" sz="1400" dirty="0" err="1"/>
              <a:t>std</a:t>
            </a:r>
            <a:r>
              <a:rPr lang="en-US" sz="1400" dirty="0"/>
              <a:t>); Added 260AH (opt) and 220AH AGM (opt)</a:t>
            </a:r>
            <a:endParaRPr lang="en-US" altLang="en-US" sz="1400" dirty="0"/>
          </a:p>
          <a:p>
            <a:pPr marL="284163" lvl="1" indent="-169863">
              <a:buClr>
                <a:srgbClr val="009AC7"/>
              </a:buClr>
              <a:buFont typeface="Wingdings" panose="05000000000000000000" pitchFamily="2" charset="2"/>
              <a:buChar char="§"/>
              <a:defRPr/>
            </a:pPr>
            <a:r>
              <a:rPr lang="en-US" altLang="en-US" sz="1400" dirty="0"/>
              <a:t>New yellow touch points</a:t>
            </a:r>
          </a:p>
          <a:p>
            <a:pPr marL="284163" lvl="1" indent="-169863">
              <a:buClr>
                <a:srgbClr val="009AC7"/>
              </a:buClr>
              <a:buFont typeface="Wingdings" panose="05000000000000000000" pitchFamily="2" charset="2"/>
              <a:buChar char="§"/>
              <a:defRPr/>
            </a:pPr>
            <a:r>
              <a:rPr lang="en-US" altLang="en-US" sz="1400" dirty="0"/>
              <a:t>T500 = New easy-access front bucket-fill location, integrated side rails</a:t>
            </a:r>
          </a:p>
          <a:p>
            <a:pPr marL="284163" lvl="1" indent="-169863">
              <a:buClr>
                <a:srgbClr val="009AC7"/>
              </a:buClr>
              <a:buFont typeface="Wingdings" panose="05000000000000000000" pitchFamily="2" charset="2"/>
              <a:buChar char="§"/>
              <a:defRPr/>
            </a:pPr>
            <a:r>
              <a:rPr lang="en-US" altLang="en-US" sz="1400" dirty="0"/>
              <a:t>T500 Only = New debris basket location and easy accessibility</a:t>
            </a:r>
          </a:p>
          <a:p>
            <a:pPr marL="284163" lvl="1" indent="-169863">
              <a:buClr>
                <a:srgbClr val="009AC7"/>
              </a:buClr>
              <a:buFont typeface="Wingdings" panose="05000000000000000000" pitchFamily="2" charset="2"/>
              <a:buChar char="§"/>
              <a:defRPr/>
            </a:pPr>
            <a:r>
              <a:rPr lang="en-US" altLang="en-US" sz="1400" dirty="0"/>
              <a:t>T500 Only = New Standard Quiet-Mode™ lowers sound level on the fly – 62 </a:t>
            </a:r>
            <a:r>
              <a:rPr lang="en-US" altLang="en-US" sz="1400" dirty="0" err="1"/>
              <a:t>dBA</a:t>
            </a:r>
            <a:endParaRPr lang="en-US" altLang="en-US" sz="1400" dirty="0"/>
          </a:p>
          <a:p>
            <a:pPr marL="284163" lvl="1" indent="-169863">
              <a:buClr>
                <a:srgbClr val="009AC7"/>
              </a:buClr>
              <a:buFont typeface="Wingdings" panose="05000000000000000000" pitchFamily="2" charset="2"/>
              <a:buChar char="§"/>
              <a:defRPr/>
            </a:pPr>
            <a:r>
              <a:rPr lang="en-US" altLang="en-US" sz="1400" dirty="0"/>
              <a:t>Removed solution tank large drain port access (previously on rear of T5)</a:t>
            </a:r>
          </a:p>
          <a:p>
            <a:pPr marL="284163" lvl="1" indent="-169863">
              <a:buClr>
                <a:srgbClr val="009AC7"/>
              </a:buClr>
              <a:buFont typeface="Wingdings" panose="05000000000000000000" pitchFamily="2" charset="2"/>
              <a:buChar char="§"/>
              <a:defRPr/>
            </a:pPr>
            <a:r>
              <a:rPr lang="en-US" altLang="en-US" sz="1400" dirty="0"/>
              <a:t>New optional features – overview list on slide 10</a:t>
            </a:r>
          </a:p>
          <a:p>
            <a:pPr marL="284163" lvl="1" indent="-169863">
              <a:buClr>
                <a:srgbClr val="009AC7"/>
              </a:buClr>
              <a:buFont typeface="Wingdings" panose="05000000000000000000" pitchFamily="2" charset="2"/>
              <a:buChar char="§"/>
              <a:defRPr/>
            </a:pPr>
            <a:r>
              <a:rPr lang="en-US" altLang="en-US" sz="1400" dirty="0"/>
              <a:t>Removed </a:t>
            </a:r>
            <a:r>
              <a:rPr lang="en-US" altLang="en-US" sz="1400" dirty="0" err="1"/>
              <a:t>FaST</a:t>
            </a:r>
            <a:r>
              <a:rPr lang="en-US" altLang="en-US" sz="1400" dirty="0"/>
              <a:t> Technology, Power Wand, Pneumatic and Foam-Filled Tires</a:t>
            </a:r>
          </a:p>
          <a:p>
            <a:pPr marL="284163" lvl="1" indent="-169863">
              <a:buClr>
                <a:srgbClr val="009AC7"/>
              </a:buClr>
              <a:buFont typeface="Wingdings" panose="05000000000000000000" pitchFamily="2" charset="2"/>
              <a:buChar char="§"/>
              <a:defRPr/>
            </a:pPr>
            <a:endParaRPr lang="en-US" altLang="en-US" sz="1400"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14885" y="5637320"/>
            <a:ext cx="1082595" cy="824835"/>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51122" y="4321515"/>
            <a:ext cx="949171" cy="1116671"/>
          </a:xfrm>
          <a:prstGeom prst="rect">
            <a:avLst/>
          </a:prstGeom>
        </p:spPr>
      </p:pic>
      <p:pic>
        <p:nvPicPr>
          <p:cNvPr id="21" name="Picture 2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27431" y="4321515"/>
            <a:ext cx="949171" cy="1116671"/>
          </a:xfrm>
          <a:prstGeom prst="rect">
            <a:avLst/>
          </a:prstGeom>
        </p:spPr>
      </p:pic>
      <p:pic>
        <p:nvPicPr>
          <p:cNvPr id="3" name="Picture 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150024" y="5729645"/>
            <a:ext cx="967392" cy="732510"/>
          </a:xfrm>
          <a:prstGeom prst="rect">
            <a:avLst/>
          </a:prstGeom>
        </p:spPr>
      </p:pic>
      <p:sp>
        <p:nvSpPr>
          <p:cNvPr id="13"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6"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9" name="Slide Number Placeholder 8"/>
          <p:cNvSpPr>
            <a:spLocks noGrp="1"/>
          </p:cNvSpPr>
          <p:nvPr>
            <p:ph type="sldNum" sz="quarter" idx="12"/>
          </p:nvPr>
        </p:nvSpPr>
        <p:spPr/>
        <p:txBody>
          <a:bodyPr/>
          <a:lstStyle/>
          <a:p>
            <a:pPr>
              <a:defRPr/>
            </a:pPr>
            <a:fld id="{B1A9683B-B112-4496-A737-3130FD58388C}" type="slidenum">
              <a:rPr lang="en-US" altLang="en-US" smtClean="0"/>
              <a:pPr>
                <a:defRPr/>
              </a:pPr>
              <a:t>8</a:t>
            </a:fld>
            <a:endParaRPr lang="en-US" altLang="en-US" dirty="0"/>
          </a:p>
        </p:txBody>
      </p:sp>
      <p:pic>
        <p:nvPicPr>
          <p:cNvPr id="5" name="Picture 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307308" y="2846457"/>
            <a:ext cx="1545996" cy="1289021"/>
          </a:xfrm>
          <a:prstGeom prst="rect">
            <a:avLst/>
          </a:prstGeom>
        </p:spPr>
      </p:pic>
      <p:pic>
        <p:nvPicPr>
          <p:cNvPr id="6" name="Picture 5"/>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319884" y="1541427"/>
            <a:ext cx="1511649" cy="1272396"/>
          </a:xfrm>
          <a:prstGeom prst="rect">
            <a:avLst/>
          </a:prstGeom>
        </p:spPr>
      </p:pic>
    </p:spTree>
    <p:extLst>
      <p:ext uri="{BB962C8B-B14F-4D97-AF65-F5344CB8AC3E}">
        <p14:creationId xmlns:p14="http://schemas.microsoft.com/office/powerpoint/2010/main" val="1256914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Visual Changes from Old T5/T5e to New T500/T500e</a:t>
            </a:r>
          </a:p>
        </p:txBody>
      </p:sp>
      <p:sp>
        <p:nvSpPr>
          <p:cNvPr id="7" name="Content Placeholder 2"/>
          <p:cNvSpPr txBox="1">
            <a:spLocks/>
          </p:cNvSpPr>
          <p:nvPr/>
        </p:nvSpPr>
        <p:spPr bwMode="auto">
          <a:xfrm>
            <a:off x="162343" y="1787387"/>
            <a:ext cx="3559012" cy="4139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1600" b="1" dirty="0"/>
              <a:t>Changes shown in photos…</a:t>
            </a:r>
          </a:p>
          <a:p>
            <a:pPr marL="284163" lvl="1" indent="-169863">
              <a:buClr>
                <a:srgbClr val="009AC7"/>
              </a:buClr>
              <a:buFont typeface="Wingdings" panose="05000000000000000000" pitchFamily="2" charset="2"/>
              <a:buChar char="§"/>
              <a:defRPr/>
            </a:pPr>
            <a:endParaRPr lang="en-US" altLang="en-US" sz="1400" dirty="0"/>
          </a:p>
          <a:p>
            <a:pPr marL="284163" lvl="1" indent="-169863">
              <a:buClr>
                <a:srgbClr val="009AC7"/>
              </a:buClr>
              <a:buFont typeface="Wingdings" panose="05000000000000000000" pitchFamily="2" charset="2"/>
              <a:buChar char="§"/>
              <a:defRPr/>
            </a:pPr>
            <a:r>
              <a:rPr lang="en-US" altLang="en-US" sz="1400" dirty="0"/>
              <a:t>Controls – New ergonomic controls</a:t>
            </a:r>
          </a:p>
          <a:p>
            <a:pPr marL="284163" lvl="1" indent="-169863">
              <a:buClr>
                <a:srgbClr val="009AC7"/>
              </a:buClr>
              <a:buFont typeface="Wingdings" panose="05000000000000000000" pitchFamily="2" charset="2"/>
              <a:buChar char="§"/>
              <a:defRPr/>
            </a:pPr>
            <a:endParaRPr lang="en-US" altLang="en-US" sz="1400" dirty="0"/>
          </a:p>
          <a:p>
            <a:pPr marL="284163" lvl="1" indent="-169863">
              <a:buClr>
                <a:srgbClr val="009AC7"/>
              </a:buClr>
              <a:buFont typeface="Wingdings" panose="05000000000000000000" pitchFamily="2" charset="2"/>
              <a:buChar char="§"/>
              <a:defRPr/>
            </a:pPr>
            <a:r>
              <a:rPr lang="en-US" altLang="en-US" sz="1400" dirty="0"/>
              <a:t>New redesigned squeegee </a:t>
            </a:r>
          </a:p>
          <a:p>
            <a:pPr marL="284163" lvl="1" indent="-169863">
              <a:buClr>
                <a:srgbClr val="009AC7"/>
              </a:buClr>
              <a:buFont typeface="Wingdings" panose="05000000000000000000" pitchFamily="2" charset="2"/>
              <a:buChar char="§"/>
              <a:defRPr/>
            </a:pPr>
            <a:endParaRPr lang="en-US" altLang="en-US" sz="1400" dirty="0"/>
          </a:p>
          <a:p>
            <a:pPr marL="284163" lvl="1" indent="-169863">
              <a:buClr>
                <a:srgbClr val="009AC7"/>
              </a:buClr>
              <a:buFont typeface="Wingdings" panose="05000000000000000000" pitchFamily="2" charset="2"/>
              <a:buChar char="§"/>
              <a:defRPr/>
            </a:pPr>
            <a:r>
              <a:rPr lang="en-US" altLang="en-US" sz="1400" dirty="0"/>
              <a:t>New yellow touch points</a:t>
            </a:r>
          </a:p>
          <a:p>
            <a:pPr marL="284163" lvl="1" indent="-169863">
              <a:buClr>
                <a:srgbClr val="009AC7"/>
              </a:buClr>
              <a:buFont typeface="Wingdings" panose="05000000000000000000" pitchFamily="2" charset="2"/>
              <a:buChar char="§"/>
              <a:defRPr/>
            </a:pPr>
            <a:endParaRPr lang="en-US" altLang="en-US" sz="1400" dirty="0"/>
          </a:p>
          <a:p>
            <a:pPr marL="284163" lvl="1" indent="-169863">
              <a:buClr>
                <a:srgbClr val="009AC7"/>
              </a:buClr>
              <a:buFont typeface="Wingdings" panose="05000000000000000000" pitchFamily="2" charset="2"/>
              <a:buChar char="§"/>
              <a:defRPr/>
            </a:pPr>
            <a:r>
              <a:rPr lang="en-US" altLang="en-US" sz="1400" dirty="0"/>
              <a:t>T500 New easy-access front bucket-fill location, integrated side rails</a:t>
            </a:r>
          </a:p>
          <a:p>
            <a:pPr marL="284163" lvl="1" indent="-169863">
              <a:buClr>
                <a:srgbClr val="009AC7"/>
              </a:buClr>
              <a:buFont typeface="Wingdings" panose="05000000000000000000" pitchFamily="2" charset="2"/>
              <a:buChar char="§"/>
              <a:defRPr/>
            </a:pPr>
            <a:endParaRPr lang="en-US" altLang="en-US" sz="1400" dirty="0"/>
          </a:p>
          <a:p>
            <a:pPr marL="284163" lvl="1" indent="-169863">
              <a:buClr>
                <a:srgbClr val="009AC7"/>
              </a:buClr>
              <a:buFont typeface="Wingdings" panose="05000000000000000000" pitchFamily="2" charset="2"/>
              <a:buChar char="§"/>
              <a:defRPr/>
            </a:pPr>
            <a:r>
              <a:rPr lang="en-US" altLang="en-US" sz="1400" dirty="0"/>
              <a:t>T500 New debris basket location and easy accessibility</a:t>
            </a:r>
          </a:p>
          <a:p>
            <a:pPr marL="284163" lvl="1" indent="-169863">
              <a:buClr>
                <a:srgbClr val="009AC7"/>
              </a:buClr>
              <a:buFont typeface="Wingdings" panose="05000000000000000000" pitchFamily="2" charset="2"/>
              <a:buChar char="§"/>
              <a:defRPr/>
            </a:pPr>
            <a:endParaRPr lang="en-US" altLang="en-US" sz="1400" dirty="0"/>
          </a:p>
          <a:p>
            <a:pPr marL="284163" lvl="1" indent="-169863">
              <a:buClr>
                <a:srgbClr val="009AC7"/>
              </a:buClr>
              <a:buFont typeface="Wingdings" panose="05000000000000000000" pitchFamily="2" charset="2"/>
              <a:buChar char="§"/>
              <a:defRPr/>
            </a:pPr>
            <a:r>
              <a:rPr lang="en-US" altLang="en-US" sz="1400" dirty="0"/>
              <a:t>Removed solution tank large drain port access (previously on rear of T5)</a:t>
            </a:r>
          </a:p>
          <a:p>
            <a:pPr marL="284163" lvl="1" indent="-169863">
              <a:buClr>
                <a:srgbClr val="009AC7"/>
              </a:buClr>
              <a:buFont typeface="Wingdings" panose="05000000000000000000" pitchFamily="2" charset="2"/>
              <a:buChar char="§"/>
              <a:defRPr/>
            </a:pPr>
            <a:endParaRPr lang="en-US" altLang="en-US" sz="1400" dirty="0"/>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90184" y="1652117"/>
            <a:ext cx="1314304" cy="1761250"/>
          </a:xfrm>
          <a:prstGeom prst="rect">
            <a:avLst/>
          </a:prstGeom>
        </p:spPr>
      </p:pic>
      <p:pic>
        <p:nvPicPr>
          <p:cNvPr id="12" name="Picture 1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43672" y="4997602"/>
            <a:ext cx="932065" cy="1164956"/>
          </a:xfrm>
          <a:prstGeom prst="rect">
            <a:avLst/>
          </a:prstGeom>
        </p:spPr>
      </p:pic>
      <p:pic>
        <p:nvPicPr>
          <p:cNvPr id="13" name="Picture 1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38561" y="4997602"/>
            <a:ext cx="857577" cy="1164956"/>
          </a:xfrm>
          <a:prstGeom prst="rect">
            <a:avLst/>
          </a:prstGeom>
        </p:spPr>
      </p:pic>
      <p:pic>
        <p:nvPicPr>
          <p:cNvPr id="15" name="Picture 1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524605" y="5074375"/>
            <a:ext cx="1229361" cy="1055858"/>
          </a:xfrm>
          <a:prstGeom prst="rect">
            <a:avLst/>
          </a:prstGeom>
        </p:spPr>
      </p:pic>
      <p:pic>
        <p:nvPicPr>
          <p:cNvPr id="16" name="Picture 15"/>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812217" y="5074376"/>
            <a:ext cx="1166746" cy="1055858"/>
          </a:xfrm>
          <a:prstGeom prst="rect">
            <a:avLst/>
          </a:prstGeom>
        </p:spPr>
      </p:pic>
      <p:pic>
        <p:nvPicPr>
          <p:cNvPr id="17" name="Picture 16"/>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138137" y="3920370"/>
            <a:ext cx="924746" cy="638852"/>
          </a:xfrm>
          <a:prstGeom prst="rect">
            <a:avLst/>
          </a:prstGeom>
        </p:spPr>
      </p:pic>
      <p:pic>
        <p:nvPicPr>
          <p:cNvPr id="18" name="Picture 17"/>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062374" y="3920370"/>
            <a:ext cx="1701883" cy="638853"/>
          </a:xfrm>
          <a:prstGeom prst="rect">
            <a:avLst/>
          </a:prstGeom>
        </p:spPr>
      </p:pic>
      <p:pic>
        <p:nvPicPr>
          <p:cNvPr id="19" name="Picture 18"/>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7104646" y="3903045"/>
            <a:ext cx="946100" cy="633277"/>
          </a:xfrm>
          <a:prstGeom prst="rect">
            <a:avLst/>
          </a:prstGeom>
        </p:spPr>
      </p:pic>
      <p:pic>
        <p:nvPicPr>
          <p:cNvPr id="20" name="Picture 19"/>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5840084" y="3892356"/>
            <a:ext cx="1188324" cy="590550"/>
          </a:xfrm>
          <a:prstGeom prst="rect">
            <a:avLst/>
          </a:prstGeom>
        </p:spPr>
      </p:pic>
      <p:sp>
        <p:nvSpPr>
          <p:cNvPr id="23"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24"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9</a:t>
            </a:fld>
            <a:endParaRPr lang="en-US" altLang="en-US" dirty="0"/>
          </a:p>
        </p:txBody>
      </p:sp>
      <p:pic>
        <p:nvPicPr>
          <p:cNvPr id="2" name="Picture 1"/>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7700246" y="1722430"/>
            <a:ext cx="1390687" cy="1615877"/>
          </a:xfrm>
          <a:prstGeom prst="rect">
            <a:avLst/>
          </a:prstGeom>
        </p:spPr>
      </p:pic>
      <p:pic>
        <p:nvPicPr>
          <p:cNvPr id="3" name="Picture 2"/>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4813915" y="1755556"/>
            <a:ext cx="1417304" cy="1582751"/>
          </a:xfrm>
          <a:prstGeom prst="rect">
            <a:avLst/>
          </a:prstGeom>
        </p:spPr>
      </p:pic>
      <p:sp>
        <p:nvSpPr>
          <p:cNvPr id="22" name="TextBox 10"/>
          <p:cNvSpPr txBox="1">
            <a:spLocks noChangeArrowheads="1"/>
          </p:cNvSpPr>
          <p:nvPr/>
        </p:nvSpPr>
        <p:spPr bwMode="auto">
          <a:xfrm>
            <a:off x="5167341" y="3302134"/>
            <a:ext cx="710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b="1" dirty="0"/>
              <a:t>T500</a:t>
            </a:r>
          </a:p>
        </p:txBody>
      </p:sp>
      <p:sp>
        <p:nvSpPr>
          <p:cNvPr id="25" name="TextBox 10"/>
          <p:cNvSpPr txBox="1">
            <a:spLocks noChangeArrowheads="1"/>
          </p:cNvSpPr>
          <p:nvPr/>
        </p:nvSpPr>
        <p:spPr bwMode="auto">
          <a:xfrm>
            <a:off x="8085175" y="3306232"/>
            <a:ext cx="8386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b="1" dirty="0"/>
              <a:t>T500e</a:t>
            </a:r>
          </a:p>
        </p:txBody>
      </p:sp>
      <p:sp>
        <p:nvSpPr>
          <p:cNvPr id="26" name="TextBox 10"/>
          <p:cNvSpPr txBox="1">
            <a:spLocks noChangeArrowheads="1"/>
          </p:cNvSpPr>
          <p:nvPr/>
        </p:nvSpPr>
        <p:spPr bwMode="auto">
          <a:xfrm>
            <a:off x="3935627" y="3302134"/>
            <a:ext cx="453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b="1" dirty="0"/>
              <a:t>T5</a:t>
            </a:r>
          </a:p>
        </p:txBody>
      </p:sp>
      <p:sp>
        <p:nvSpPr>
          <p:cNvPr id="27" name="TextBox 10"/>
          <p:cNvSpPr txBox="1">
            <a:spLocks noChangeArrowheads="1"/>
          </p:cNvSpPr>
          <p:nvPr/>
        </p:nvSpPr>
        <p:spPr bwMode="auto">
          <a:xfrm>
            <a:off x="6625886" y="3314769"/>
            <a:ext cx="58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b="1" dirty="0"/>
              <a:t>T5e</a:t>
            </a:r>
          </a:p>
        </p:txBody>
      </p:sp>
      <p:sp>
        <p:nvSpPr>
          <p:cNvPr id="28" name="TextBox 10"/>
          <p:cNvSpPr txBox="1">
            <a:spLocks noChangeArrowheads="1"/>
          </p:cNvSpPr>
          <p:nvPr/>
        </p:nvSpPr>
        <p:spPr bwMode="auto">
          <a:xfrm>
            <a:off x="5489205" y="6153750"/>
            <a:ext cx="5341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T500</a:t>
            </a:r>
          </a:p>
        </p:txBody>
      </p:sp>
      <p:sp>
        <p:nvSpPr>
          <p:cNvPr id="29" name="TextBox 10"/>
          <p:cNvSpPr txBox="1">
            <a:spLocks noChangeArrowheads="1"/>
          </p:cNvSpPr>
          <p:nvPr/>
        </p:nvSpPr>
        <p:spPr bwMode="auto">
          <a:xfrm>
            <a:off x="4646078" y="6153750"/>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T5</a:t>
            </a:r>
          </a:p>
        </p:txBody>
      </p:sp>
      <p:sp>
        <p:nvSpPr>
          <p:cNvPr id="30" name="TextBox 10"/>
          <p:cNvSpPr txBox="1">
            <a:spLocks noChangeArrowheads="1"/>
          </p:cNvSpPr>
          <p:nvPr/>
        </p:nvSpPr>
        <p:spPr bwMode="auto">
          <a:xfrm>
            <a:off x="8046200" y="6139368"/>
            <a:ext cx="5341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T500</a:t>
            </a:r>
          </a:p>
        </p:txBody>
      </p:sp>
      <p:sp>
        <p:nvSpPr>
          <p:cNvPr id="31" name="TextBox 10"/>
          <p:cNvSpPr txBox="1">
            <a:spLocks noChangeArrowheads="1"/>
          </p:cNvSpPr>
          <p:nvPr/>
        </p:nvSpPr>
        <p:spPr bwMode="auto">
          <a:xfrm>
            <a:off x="6910839" y="6139368"/>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T5</a:t>
            </a:r>
          </a:p>
        </p:txBody>
      </p:sp>
      <p:sp>
        <p:nvSpPr>
          <p:cNvPr id="32" name="TextBox 10"/>
          <p:cNvSpPr txBox="1">
            <a:spLocks noChangeArrowheads="1"/>
          </p:cNvSpPr>
          <p:nvPr/>
        </p:nvSpPr>
        <p:spPr bwMode="auto">
          <a:xfrm>
            <a:off x="8290630" y="4533520"/>
            <a:ext cx="5341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T500</a:t>
            </a:r>
          </a:p>
        </p:txBody>
      </p:sp>
      <p:sp>
        <p:nvSpPr>
          <p:cNvPr id="33" name="TextBox 10"/>
          <p:cNvSpPr txBox="1">
            <a:spLocks noChangeArrowheads="1"/>
          </p:cNvSpPr>
          <p:nvPr/>
        </p:nvSpPr>
        <p:spPr bwMode="auto">
          <a:xfrm>
            <a:off x="4150141" y="4510574"/>
            <a:ext cx="10118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T500/T500e</a:t>
            </a:r>
          </a:p>
        </p:txBody>
      </p:sp>
      <p:sp>
        <p:nvSpPr>
          <p:cNvPr id="34" name="TextBox 10"/>
          <p:cNvSpPr txBox="1">
            <a:spLocks noChangeArrowheads="1"/>
          </p:cNvSpPr>
          <p:nvPr/>
        </p:nvSpPr>
        <p:spPr bwMode="auto">
          <a:xfrm>
            <a:off x="6314597" y="4528888"/>
            <a:ext cx="10118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T500/T500e</a:t>
            </a:r>
          </a:p>
        </p:txBody>
      </p:sp>
      <p:pic>
        <p:nvPicPr>
          <p:cNvPr id="6" name="Picture 5"/>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6285147" y="1751327"/>
            <a:ext cx="1389628" cy="1602975"/>
          </a:xfrm>
          <a:prstGeom prst="rect">
            <a:avLst/>
          </a:prstGeom>
        </p:spPr>
      </p:pic>
    </p:spTree>
    <p:extLst>
      <p:ext uri="{BB962C8B-B14F-4D97-AF65-F5344CB8AC3E}">
        <p14:creationId xmlns:p14="http://schemas.microsoft.com/office/powerpoint/2010/main" val="1100670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T500/T500e Complete Standard Features Overview List</a:t>
            </a:r>
          </a:p>
        </p:txBody>
      </p:sp>
      <p:sp>
        <p:nvSpPr>
          <p:cNvPr id="6" name="Content Placeholder 2"/>
          <p:cNvSpPr txBox="1">
            <a:spLocks/>
          </p:cNvSpPr>
          <p:nvPr/>
        </p:nvSpPr>
        <p:spPr bwMode="auto">
          <a:xfrm>
            <a:off x="194733" y="1783876"/>
            <a:ext cx="4351867" cy="433752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fontScale="62500" lnSpcReduction="20000"/>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indent="-169863">
              <a:buClr>
                <a:srgbClr val="009AC7"/>
              </a:buClr>
              <a:buFont typeface="Wingdings" panose="05000000000000000000" pitchFamily="2" charset="2"/>
              <a:buChar char="§"/>
            </a:pPr>
            <a:r>
              <a:rPr lang="en-US" dirty="0"/>
              <a:t>1-STEP™ Green Start Scrub Button Memory Controls</a:t>
            </a:r>
          </a:p>
          <a:p>
            <a:pPr marL="169863" indent="-169863">
              <a:buClr>
                <a:srgbClr val="009AC7"/>
              </a:buClr>
              <a:buFont typeface="Wingdings" panose="05000000000000000000" pitchFamily="2" charset="2"/>
              <a:buChar char="§"/>
            </a:pPr>
            <a:r>
              <a:rPr lang="en-US" dirty="0"/>
              <a:t>Tanks: 85 L/22.5 gal Solution &amp; 102 L/27.0 gal Recovery</a:t>
            </a:r>
          </a:p>
          <a:p>
            <a:pPr marL="169863" indent="-169863">
              <a:buClr>
                <a:srgbClr val="009AC7"/>
              </a:buClr>
              <a:buFont typeface="Wingdings" panose="05000000000000000000" pitchFamily="2" charset="2"/>
              <a:buChar char="§"/>
            </a:pPr>
            <a:r>
              <a:rPr lang="en-US" dirty="0"/>
              <a:t>Black PVC Drain Hose w/ Cap; Solution Tank Sight Gauge Hose</a:t>
            </a:r>
          </a:p>
          <a:p>
            <a:pPr marL="169863" indent="-169863">
              <a:buClr>
                <a:srgbClr val="009AC7"/>
              </a:buClr>
              <a:buFont typeface="Wingdings" panose="05000000000000000000" pitchFamily="2" charset="2"/>
              <a:buChar char="§"/>
            </a:pPr>
            <a:r>
              <a:rPr lang="en-US" dirty="0"/>
              <a:t>Standard (4) 6V 225AH Batteries (Opt. 260 Wet &amp; 220 AGM)</a:t>
            </a:r>
          </a:p>
          <a:p>
            <a:pPr marL="169863" indent="-169863">
              <a:buClr>
                <a:srgbClr val="009AC7"/>
              </a:buClr>
              <a:buFont typeface="Wingdings" panose="05000000000000000000" pitchFamily="2" charset="2"/>
              <a:buChar char="§"/>
            </a:pPr>
            <a:r>
              <a:rPr lang="en-US" dirty="0"/>
              <a:t>On-Board Charger with Power Cord</a:t>
            </a:r>
          </a:p>
          <a:p>
            <a:pPr marL="169863" indent="-169863">
              <a:buClr>
                <a:srgbClr val="009AC7"/>
              </a:buClr>
              <a:buFont typeface="Wingdings" panose="05000000000000000000" pitchFamily="2" charset="2"/>
              <a:buChar char="§"/>
            </a:pPr>
            <a:r>
              <a:rPr lang="en-US" dirty="0"/>
              <a:t>Closed Machine Venting for Battery Charging</a:t>
            </a:r>
          </a:p>
          <a:p>
            <a:pPr marL="169863" indent="-169863">
              <a:buClr>
                <a:srgbClr val="009AC7"/>
              </a:buClr>
              <a:buFont typeface="Wingdings" panose="05000000000000000000" pitchFamily="2" charset="2"/>
              <a:buChar char="§"/>
            </a:pPr>
            <a:r>
              <a:rPr lang="en-US" dirty="0"/>
              <a:t>Extremely Low Noise Levels Standard  </a:t>
            </a:r>
          </a:p>
          <a:p>
            <a:pPr marL="627063" lvl="1" indent="-169863">
              <a:buClr>
                <a:srgbClr val="009AC7"/>
              </a:buClr>
              <a:buFont typeface="Wingdings" panose="05000000000000000000" pitchFamily="2" charset="2"/>
              <a:buChar char="§"/>
            </a:pPr>
            <a:r>
              <a:rPr lang="en-US" sz="1800" dirty="0"/>
              <a:t>T500 – &lt;67 </a:t>
            </a:r>
            <a:r>
              <a:rPr lang="en-US" sz="1800" dirty="0" err="1"/>
              <a:t>dBA</a:t>
            </a:r>
            <a:r>
              <a:rPr lang="en-US" sz="1800" dirty="0"/>
              <a:t> Disk and Orbital, Cylindrical</a:t>
            </a:r>
          </a:p>
          <a:p>
            <a:pPr marL="627063" lvl="1" indent="-169863">
              <a:buClr>
                <a:srgbClr val="009AC7"/>
              </a:buClr>
              <a:buFont typeface="Wingdings" panose="05000000000000000000" pitchFamily="2" charset="2"/>
              <a:buChar char="§"/>
            </a:pPr>
            <a:r>
              <a:rPr lang="en-US" sz="1800" dirty="0"/>
              <a:t>T500e - &lt;67.4 Disk and Orbital, &lt;68.3 Cylindrical</a:t>
            </a:r>
          </a:p>
          <a:p>
            <a:pPr marL="169863" indent="-169863">
              <a:buClr>
                <a:srgbClr val="009AC7"/>
              </a:buClr>
              <a:buFont typeface="Wingdings" panose="05000000000000000000" pitchFamily="2" charset="2"/>
              <a:buChar char="§"/>
            </a:pPr>
            <a:r>
              <a:rPr lang="en-US" dirty="0"/>
              <a:t>On Board Diagnostics	</a:t>
            </a:r>
          </a:p>
          <a:p>
            <a:pPr marL="169863" indent="-169863">
              <a:buClr>
                <a:srgbClr val="009AC7"/>
              </a:buClr>
              <a:buFont typeface="Wingdings" panose="05000000000000000000" pitchFamily="2" charset="2"/>
              <a:buChar char="§"/>
            </a:pPr>
            <a:r>
              <a:rPr lang="en-US" dirty="0"/>
              <a:t>Cast Aluminum Squeegee Frame &amp; Scrub Decks (D/C)</a:t>
            </a:r>
          </a:p>
          <a:p>
            <a:pPr marL="169863" indent="-169863">
              <a:buClr>
                <a:srgbClr val="009AC7"/>
              </a:buClr>
              <a:buFont typeface="Wingdings" panose="05000000000000000000" pitchFamily="2" charset="2"/>
              <a:buChar char="§"/>
            </a:pPr>
            <a:r>
              <a:rPr lang="en-US" dirty="0"/>
              <a:t>11 Gauge Steel Scrub Deck (Orbital Only)	</a:t>
            </a:r>
          </a:p>
          <a:p>
            <a:pPr marL="169863" indent="-169863">
              <a:buClr>
                <a:srgbClr val="009AC7"/>
              </a:buClr>
              <a:buFont typeface="Wingdings" panose="05000000000000000000" pitchFamily="2" charset="2"/>
              <a:buChar char="§"/>
            </a:pPr>
            <a:r>
              <a:rPr lang="en-US" dirty="0"/>
              <a:t>Down Pressures &amp; Solution Flows</a:t>
            </a:r>
          </a:p>
          <a:p>
            <a:pPr marL="627063" lvl="1" indent="-169863">
              <a:buClr>
                <a:srgbClr val="009AC7"/>
              </a:buClr>
              <a:buFont typeface="Wingdings" panose="05000000000000000000" pitchFamily="2" charset="2"/>
              <a:buChar char="§"/>
            </a:pPr>
            <a:r>
              <a:rPr lang="en-US" sz="1800" dirty="0"/>
              <a:t>T500 – 3 down pressure settings, 4 water flow settings</a:t>
            </a:r>
          </a:p>
          <a:p>
            <a:pPr marL="627063" lvl="1" indent="-169863">
              <a:buClr>
                <a:srgbClr val="009AC7"/>
              </a:buClr>
              <a:buFont typeface="Wingdings" panose="05000000000000000000" pitchFamily="2" charset="2"/>
              <a:buChar char="§"/>
            </a:pPr>
            <a:r>
              <a:rPr lang="en-US" sz="1800" dirty="0"/>
              <a:t>T500e – 2 down pressure settings, 4 water flow settings</a:t>
            </a:r>
            <a:endParaRPr lang="en-US" dirty="0"/>
          </a:p>
          <a:p>
            <a:pPr marL="169863" indent="-169863">
              <a:buClr>
                <a:srgbClr val="009AC7"/>
              </a:buClr>
              <a:buFont typeface="Wingdings" panose="05000000000000000000" pitchFamily="2" charset="2"/>
              <a:buChar char="§"/>
            </a:pPr>
            <a:r>
              <a:rPr lang="en-US" dirty="0"/>
              <a:t>Front Water Fill Port</a:t>
            </a:r>
          </a:p>
          <a:p>
            <a:pPr marL="169863" indent="-169863">
              <a:buClr>
                <a:srgbClr val="009AC7"/>
              </a:buClr>
              <a:buFont typeface="Wingdings" panose="05000000000000000000" pitchFamily="2" charset="2"/>
              <a:buChar char="§"/>
            </a:pPr>
            <a:r>
              <a:rPr lang="en-US" dirty="0"/>
              <a:t>Automatic when engaging propel bail: </a:t>
            </a:r>
          </a:p>
          <a:p>
            <a:pPr marL="627063" lvl="1" indent="-169863">
              <a:buClr>
                <a:srgbClr val="009AC7"/>
              </a:buClr>
              <a:buFont typeface="Wingdings" panose="05000000000000000000" pitchFamily="2" charset="2"/>
              <a:buChar char="§"/>
            </a:pPr>
            <a:r>
              <a:rPr lang="en-US" sz="1800" dirty="0"/>
              <a:t>Water On / Off</a:t>
            </a:r>
            <a:r>
              <a:rPr lang="en-US" dirty="0"/>
              <a:t> </a:t>
            </a:r>
            <a:r>
              <a:rPr lang="en-US" sz="1800" dirty="0"/>
              <a:t>and Brush On / Off</a:t>
            </a:r>
          </a:p>
          <a:p>
            <a:pPr marL="627063" lvl="1" indent="-169863">
              <a:buClr>
                <a:srgbClr val="009AC7"/>
              </a:buClr>
              <a:buFont typeface="Wingdings" panose="05000000000000000000" pitchFamily="2" charset="2"/>
              <a:buChar char="§"/>
            </a:pPr>
            <a:r>
              <a:rPr lang="en-US" sz="1800" dirty="0"/>
              <a:t>Brush Shutoff at 80% Discharge</a:t>
            </a:r>
          </a:p>
          <a:p>
            <a:pPr marL="169863" indent="-169863">
              <a:buClr>
                <a:srgbClr val="009AC7"/>
              </a:buClr>
              <a:buFont typeface="Wingdings" panose="05000000000000000000" pitchFamily="2" charset="2"/>
              <a:buChar char="§"/>
            </a:pPr>
            <a:r>
              <a:rPr lang="en-US" dirty="0"/>
              <a:t>Excellent Ergonomic Controls Design</a:t>
            </a:r>
          </a:p>
          <a:p>
            <a:pPr marL="169863" indent="-169863">
              <a:buClr>
                <a:srgbClr val="009AC7"/>
              </a:buClr>
              <a:buFont typeface="Wingdings" panose="05000000000000000000" pitchFamily="2" charset="2"/>
              <a:buChar char="§"/>
            </a:pPr>
            <a:r>
              <a:rPr lang="en-US" dirty="0"/>
              <a:t>Yellow Maintenance Touch Points</a:t>
            </a:r>
          </a:p>
          <a:p>
            <a:pPr marL="169863" indent="-169863">
              <a:buClr>
                <a:srgbClr val="009AC7"/>
              </a:buClr>
              <a:buFont typeface="Wingdings" panose="05000000000000000000" pitchFamily="2" charset="2"/>
              <a:buChar char="§"/>
            </a:pPr>
            <a:r>
              <a:rPr lang="en-US" dirty="0"/>
              <a:t>Battery Tray</a:t>
            </a:r>
          </a:p>
          <a:p>
            <a:pPr marL="169863" indent="-169863">
              <a:buClr>
                <a:srgbClr val="009AC7"/>
              </a:buClr>
              <a:buFont typeface="Wingdings" panose="05000000000000000000" pitchFamily="2" charset="2"/>
              <a:buChar char="§"/>
            </a:pPr>
            <a:r>
              <a:rPr lang="en-US" dirty="0"/>
              <a:t>Emergency Stop Kit</a:t>
            </a:r>
          </a:p>
          <a:p>
            <a:pPr marL="169863" indent="-169863">
              <a:buClr>
                <a:srgbClr val="009AC7"/>
              </a:buClr>
              <a:buFont typeface="Wingdings" panose="05000000000000000000" pitchFamily="2" charset="2"/>
              <a:buChar char="§"/>
            </a:pPr>
            <a:r>
              <a:rPr lang="en-US" dirty="0"/>
              <a:t>Key Switch for Safety</a:t>
            </a:r>
          </a:p>
          <a:p>
            <a:pPr marL="169863" indent="-169863">
              <a:buClr>
                <a:srgbClr val="009AC7"/>
              </a:buClr>
              <a:buFont typeface="Wingdings" panose="05000000000000000000" pitchFamily="2" charset="2"/>
              <a:buChar char="§"/>
            </a:pPr>
            <a:r>
              <a:rPr lang="en-US" dirty="0"/>
              <a:t>Rugged </a:t>
            </a:r>
            <a:r>
              <a:rPr lang="en-US" dirty="0" err="1"/>
              <a:t>Duramer</a:t>
            </a:r>
            <a:r>
              <a:rPr lang="en-US" dirty="0"/>
              <a:t>™ Tank Construction</a:t>
            </a:r>
          </a:p>
        </p:txBody>
      </p:sp>
      <p:sp>
        <p:nvSpPr>
          <p:cNvPr id="10" name="Content Placeholder 2"/>
          <p:cNvSpPr txBox="1">
            <a:spLocks/>
          </p:cNvSpPr>
          <p:nvPr/>
        </p:nvSpPr>
        <p:spPr bwMode="auto">
          <a:xfrm>
            <a:off x="4622796" y="1783296"/>
            <a:ext cx="4413049" cy="229098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fontScale="62500" lnSpcReduction="20000"/>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indent="-169863">
              <a:buClr>
                <a:srgbClr val="009AC7"/>
              </a:buClr>
              <a:buFont typeface="Wingdings" panose="05000000000000000000" pitchFamily="2" charset="2"/>
              <a:buChar char="§"/>
            </a:pPr>
            <a:r>
              <a:rPr lang="en-US" dirty="0"/>
              <a:t>Gray Non-Marking Tires</a:t>
            </a:r>
          </a:p>
          <a:p>
            <a:pPr marL="169863" indent="-169863">
              <a:buClr>
                <a:srgbClr val="009AC7"/>
              </a:buClr>
              <a:buFont typeface="Wingdings" panose="05000000000000000000" pitchFamily="2" charset="2"/>
              <a:buChar char="§"/>
            </a:pPr>
            <a:r>
              <a:rPr lang="en-US" dirty="0"/>
              <a:t>100% Water Recovery in 180º  Turns w/ Standard Squeegee</a:t>
            </a:r>
          </a:p>
          <a:p>
            <a:pPr marL="169863" indent="-169863">
              <a:buClr>
                <a:srgbClr val="009AC7"/>
              </a:buClr>
              <a:buFont typeface="Wingdings" panose="05000000000000000000" pitchFamily="2" charset="2"/>
              <a:buChar char="§"/>
            </a:pPr>
            <a:r>
              <a:rPr lang="en-US" dirty="0" err="1"/>
              <a:t>Insta</a:t>
            </a:r>
            <a:r>
              <a:rPr lang="en-US" dirty="0"/>
              <a:t>-Fit™ No-Tool Pad Driver &amp; Brush Attachment (Disk units)</a:t>
            </a:r>
          </a:p>
          <a:p>
            <a:pPr marL="169863" indent="-169863">
              <a:buClr>
                <a:srgbClr val="009AC7"/>
              </a:buClr>
              <a:buFont typeface="Wingdings" panose="05000000000000000000" pitchFamily="2" charset="2"/>
              <a:buChar char="§"/>
            </a:pPr>
            <a:r>
              <a:rPr lang="en-US" dirty="0"/>
              <a:t>No-Tool Squeegee Change</a:t>
            </a:r>
          </a:p>
          <a:p>
            <a:pPr marL="169863" indent="-169863">
              <a:buClr>
                <a:srgbClr val="009AC7"/>
              </a:buClr>
              <a:buFont typeface="Wingdings" panose="05000000000000000000" pitchFamily="2" charset="2"/>
              <a:buChar char="§"/>
            </a:pPr>
            <a:r>
              <a:rPr lang="en-US" dirty="0"/>
              <a:t>Breakaway Squeegee Design w/ Integrated P-Trap</a:t>
            </a:r>
          </a:p>
          <a:p>
            <a:pPr marL="169863" indent="-169863">
              <a:buClr>
                <a:srgbClr val="009AC7"/>
              </a:buClr>
              <a:buFont typeface="Wingdings" panose="05000000000000000000" pitchFamily="2" charset="2"/>
              <a:buChar char="§"/>
            </a:pPr>
            <a:r>
              <a:rPr lang="en-US" dirty="0"/>
              <a:t>Factory Set Squeegee Assembly for Maximum Recovery</a:t>
            </a:r>
          </a:p>
          <a:p>
            <a:pPr marL="169863" indent="-169863">
              <a:buClr>
                <a:srgbClr val="009AC7"/>
              </a:buClr>
              <a:buFont typeface="Wingdings" panose="05000000000000000000" pitchFamily="2" charset="2"/>
              <a:buChar char="§"/>
            </a:pPr>
            <a:r>
              <a:rPr lang="en-US" dirty="0" err="1"/>
              <a:t>Linard</a:t>
            </a:r>
            <a:r>
              <a:rPr lang="en-US" dirty="0"/>
              <a:t>(F)/</a:t>
            </a:r>
            <a:r>
              <a:rPr lang="en-US" dirty="0" err="1"/>
              <a:t>Linatex</a:t>
            </a:r>
            <a:r>
              <a:rPr lang="en-US" dirty="0"/>
              <a:t>(R) Squeegee Blades w/ Tool-less Replacement</a:t>
            </a:r>
          </a:p>
          <a:p>
            <a:pPr marL="169863" indent="-169863">
              <a:buClr>
                <a:srgbClr val="009AC7"/>
              </a:buClr>
              <a:buFont typeface="Wingdings" panose="05000000000000000000" pitchFamily="2" charset="2"/>
              <a:buChar char="§"/>
            </a:pPr>
            <a:r>
              <a:rPr lang="en-US" dirty="0"/>
              <a:t>Includes Standard Pad Drivers or Scrubbing Brushes (Select 1)</a:t>
            </a:r>
          </a:p>
          <a:p>
            <a:pPr marL="169863" indent="-169863">
              <a:buClr>
                <a:srgbClr val="009AC7"/>
              </a:buClr>
              <a:buFont typeface="Wingdings" panose="05000000000000000000" pitchFamily="2" charset="2"/>
              <a:buChar char="§"/>
            </a:pPr>
            <a:r>
              <a:rPr lang="en-US" dirty="0"/>
              <a:t>Free Floating Head Skirt – no adjustment required (disk)</a:t>
            </a:r>
          </a:p>
          <a:p>
            <a:pPr marL="169863" indent="-169863">
              <a:buClr>
                <a:srgbClr val="009AC7"/>
              </a:buClr>
              <a:buFont typeface="Wingdings" panose="05000000000000000000" pitchFamily="2" charset="2"/>
              <a:buChar char="§"/>
            </a:pPr>
            <a:r>
              <a:rPr lang="en-US" dirty="0"/>
              <a:t>Hour Meter</a:t>
            </a:r>
          </a:p>
          <a:p>
            <a:pPr marL="169863" indent="-169863">
              <a:buClr>
                <a:srgbClr val="009AC7"/>
              </a:buClr>
              <a:buFont typeface="Wingdings" panose="05000000000000000000" pitchFamily="2" charset="2"/>
              <a:buChar char="§"/>
            </a:pPr>
            <a:r>
              <a:rPr lang="en-US" dirty="0"/>
              <a:t>Operators Manual</a:t>
            </a:r>
          </a:p>
          <a:p>
            <a:pPr marL="169863" indent="-169863">
              <a:buClr>
                <a:srgbClr val="009AC7"/>
              </a:buClr>
              <a:buFont typeface="Wingdings" panose="05000000000000000000" pitchFamily="2" charset="2"/>
              <a:buChar char="§"/>
            </a:pPr>
            <a:r>
              <a:rPr lang="en-US" dirty="0"/>
              <a:t>Jacking Points/Shipping Tie Downs</a:t>
            </a:r>
          </a:p>
          <a:p>
            <a:pPr marL="169863" indent="-169863">
              <a:buClr>
                <a:srgbClr val="009AC7"/>
              </a:buClr>
              <a:buFont typeface="Wingdings" panose="05000000000000000000" pitchFamily="2" charset="2"/>
              <a:buChar char="§"/>
            </a:pPr>
            <a:r>
              <a:rPr lang="en-US" dirty="0"/>
              <a:t>Sealed Electrical Connectors in Key Areas</a:t>
            </a:r>
          </a:p>
        </p:txBody>
      </p:sp>
      <p:sp>
        <p:nvSpPr>
          <p:cNvPr id="11" name="Content Placeholder 2"/>
          <p:cNvSpPr txBox="1">
            <a:spLocks/>
          </p:cNvSpPr>
          <p:nvPr/>
        </p:nvSpPr>
        <p:spPr bwMode="auto">
          <a:xfrm>
            <a:off x="4622796" y="4437331"/>
            <a:ext cx="4343401" cy="1667139"/>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fontScale="62500" lnSpcReduction="20000"/>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009AC7"/>
              </a:buClr>
            </a:pPr>
            <a:r>
              <a:rPr lang="en-US" sz="2200" b="1" dirty="0"/>
              <a:t>T500 ONLY STANDARD FEATURES</a:t>
            </a:r>
          </a:p>
          <a:p>
            <a:pPr>
              <a:buClr>
                <a:srgbClr val="009AC7"/>
              </a:buClr>
            </a:pPr>
            <a:endParaRPr lang="en-US" dirty="0"/>
          </a:p>
          <a:p>
            <a:pPr marL="169863" indent="-169863">
              <a:buClr>
                <a:srgbClr val="009AC7"/>
              </a:buClr>
              <a:buFont typeface="Wingdings" panose="05000000000000000000" pitchFamily="2" charset="2"/>
              <a:buChar char="§"/>
            </a:pPr>
            <a:r>
              <a:rPr lang="en-US" dirty="0"/>
              <a:t>Fully </a:t>
            </a:r>
            <a:r>
              <a:rPr lang="en-US" dirty="0" err="1"/>
              <a:t>Sprayable</a:t>
            </a:r>
            <a:r>
              <a:rPr lang="en-US" dirty="0"/>
              <a:t> </a:t>
            </a:r>
            <a:r>
              <a:rPr lang="en-US" dirty="0" err="1"/>
              <a:t>Hygenic</a:t>
            </a:r>
            <a:r>
              <a:rPr lang="en-US" dirty="0"/>
              <a:t>® Recovery Tank	</a:t>
            </a:r>
          </a:p>
          <a:p>
            <a:pPr marL="169863" indent="-169863">
              <a:buClr>
                <a:srgbClr val="009AC7"/>
              </a:buClr>
              <a:buFont typeface="Wingdings" panose="05000000000000000000" pitchFamily="2" charset="2"/>
              <a:buChar char="§"/>
            </a:pPr>
            <a:r>
              <a:rPr lang="en-US" dirty="0"/>
              <a:t>Supervisor QA Controls™ settings (Lock Out Features)</a:t>
            </a:r>
          </a:p>
          <a:p>
            <a:pPr marL="169863" indent="-169863">
              <a:buClr>
                <a:srgbClr val="009AC7"/>
              </a:buClr>
              <a:buFont typeface="Wingdings" panose="05000000000000000000" pitchFamily="2" charset="2"/>
              <a:buChar char="§"/>
            </a:pPr>
            <a:r>
              <a:rPr lang="en-US" dirty="0"/>
              <a:t>Quiet-Mode™ (Lowers to 62 </a:t>
            </a:r>
            <a:r>
              <a:rPr lang="en-US" dirty="0" err="1"/>
              <a:t>dBA</a:t>
            </a:r>
            <a:r>
              <a:rPr lang="en-US" dirty="0"/>
              <a:t>; extends run-time)</a:t>
            </a:r>
          </a:p>
          <a:p>
            <a:pPr marL="169863" indent="-169863">
              <a:buClr>
                <a:srgbClr val="009AC7"/>
              </a:buClr>
              <a:buFont typeface="Wingdings" panose="05000000000000000000" pitchFamily="2" charset="2"/>
              <a:buChar char="§"/>
            </a:pPr>
            <a:r>
              <a:rPr lang="en-US" dirty="0"/>
              <a:t>Recovery Tank Debris Tray	</a:t>
            </a:r>
          </a:p>
          <a:p>
            <a:pPr marL="169863" indent="-169863">
              <a:buClr>
                <a:srgbClr val="009AC7"/>
              </a:buClr>
              <a:buFont typeface="Wingdings" panose="05000000000000000000" pitchFamily="2" charset="2"/>
              <a:buChar char="§"/>
            </a:pPr>
            <a:r>
              <a:rPr lang="en-US" dirty="0"/>
              <a:t>Integrated Accessory Rails with Bag Hang Hooks</a:t>
            </a:r>
          </a:p>
          <a:p>
            <a:pPr marL="169863" indent="-169863">
              <a:buClr>
                <a:srgbClr val="009AC7"/>
              </a:buClr>
              <a:buFont typeface="Wingdings" panose="05000000000000000000" pitchFamily="2" charset="2"/>
              <a:buChar char="§"/>
            </a:pPr>
            <a:r>
              <a:rPr lang="en-US" dirty="0"/>
              <a:t>Pro-Membrane™ Control Panel w/ 3 Zone Settings™ </a:t>
            </a:r>
          </a:p>
          <a:p>
            <a:pPr marL="169863" indent="-169863">
              <a:buClr>
                <a:srgbClr val="009AC7"/>
              </a:buClr>
              <a:buFont typeface="Wingdings" panose="05000000000000000000" pitchFamily="2" charset="2"/>
              <a:buChar char="§"/>
            </a:pPr>
            <a:r>
              <a:rPr lang="en-US" dirty="0"/>
              <a:t>Integrated Heat Sync for Electronics Protection</a:t>
            </a:r>
          </a:p>
        </p:txBody>
      </p:sp>
      <p:sp>
        <p:nvSpPr>
          <p:cNvPr id="8"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10</a:t>
            </a:fld>
            <a:endParaRPr lang="en-US" altLang="en-US" dirty="0"/>
          </a:p>
        </p:txBody>
      </p:sp>
    </p:spTree>
    <p:extLst>
      <p:ext uri="{BB962C8B-B14F-4D97-AF65-F5344CB8AC3E}">
        <p14:creationId xmlns:p14="http://schemas.microsoft.com/office/powerpoint/2010/main" val="4101330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894293"/>
            <a:ext cx="8466667" cy="685800"/>
          </a:xfrm>
        </p:spPr>
        <p:txBody>
          <a:bodyPr>
            <a:normAutofit/>
          </a:bodyPr>
          <a:lstStyle/>
          <a:p>
            <a:pPr eaLnBrk="1" hangingPunct="1"/>
            <a:r>
              <a:rPr lang="en-US" altLang="en-US" dirty="0"/>
              <a:t>Productivity Enhancing Options</a:t>
            </a:r>
          </a:p>
        </p:txBody>
      </p:sp>
      <p:sp>
        <p:nvSpPr>
          <p:cNvPr id="7" name="Content Placeholder 2"/>
          <p:cNvSpPr txBox="1">
            <a:spLocks/>
          </p:cNvSpPr>
          <p:nvPr/>
        </p:nvSpPr>
        <p:spPr bwMode="auto">
          <a:xfrm>
            <a:off x="303894" y="1780946"/>
            <a:ext cx="6452506" cy="2032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2600" b="1" dirty="0"/>
              <a:t>T500/T500e Options</a:t>
            </a:r>
          </a:p>
          <a:p>
            <a:pPr lvl="1" indent="-169863">
              <a:buClr>
                <a:srgbClr val="009AC7"/>
              </a:buClr>
              <a:buFont typeface="Wingdings" panose="05000000000000000000" pitchFamily="2" charset="2"/>
              <a:buChar char="§"/>
              <a:defRPr/>
            </a:pPr>
            <a:r>
              <a:rPr lang="en-US" altLang="en-US" sz="1600" dirty="0"/>
              <a:t>ec-H2O </a:t>
            </a:r>
            <a:r>
              <a:rPr lang="en-US" altLang="en-US" sz="1600" dirty="0" err="1"/>
              <a:t>NanoClean</a:t>
            </a:r>
            <a:r>
              <a:rPr lang="en-US" altLang="en-US" sz="1600" baseline="30000" dirty="0"/>
              <a:t>®</a:t>
            </a:r>
            <a:r>
              <a:rPr lang="en-US" altLang="en-US" sz="1600" dirty="0"/>
              <a:t>   </a:t>
            </a:r>
          </a:p>
          <a:p>
            <a:pPr lvl="1" indent="-169863">
              <a:buClr>
                <a:srgbClr val="009AC7"/>
              </a:buClr>
              <a:buFont typeface="Wingdings" panose="05000000000000000000" pitchFamily="2" charset="2"/>
              <a:buChar char="§"/>
              <a:defRPr/>
            </a:pPr>
            <a:r>
              <a:rPr lang="en-US" altLang="en-US" sz="1600" dirty="0"/>
              <a:t>NEW Smart-Fill™ On-Board Automatic Battery Watering</a:t>
            </a:r>
          </a:p>
          <a:p>
            <a:pPr lvl="1" indent="-169863">
              <a:buClr>
                <a:srgbClr val="009AC7"/>
              </a:buClr>
              <a:buFont typeface="Wingdings" panose="05000000000000000000" pitchFamily="2" charset="2"/>
              <a:buChar char="§"/>
              <a:defRPr/>
            </a:pPr>
            <a:r>
              <a:rPr lang="en-US" altLang="en-US" sz="1600" dirty="0"/>
              <a:t>NEW Enhanced IRIS Functionality – Battery Manager</a:t>
            </a:r>
          </a:p>
          <a:p>
            <a:pPr lvl="1" indent="-169863">
              <a:buClr>
                <a:srgbClr val="009AC7"/>
              </a:buClr>
              <a:buFont typeface="Wingdings" panose="05000000000000000000" pitchFamily="2" charset="2"/>
              <a:buChar char="§"/>
              <a:defRPr/>
            </a:pPr>
            <a:r>
              <a:rPr lang="en-US" altLang="en-US" sz="1600" dirty="0"/>
              <a:t>Polyurethane (oil resistant) Hose with Drain Flow Control Valve</a:t>
            </a:r>
          </a:p>
          <a:p>
            <a:pPr lvl="1" indent="-169863">
              <a:buClr>
                <a:srgbClr val="009AC7"/>
              </a:buClr>
              <a:buFont typeface="Wingdings" panose="05000000000000000000" pitchFamily="2" charset="2"/>
              <a:buChar char="§"/>
              <a:defRPr/>
            </a:pPr>
            <a:r>
              <a:rPr lang="en-US" altLang="en-US" sz="1600" dirty="0"/>
              <a:t>Parking Brake</a:t>
            </a:r>
          </a:p>
        </p:txBody>
      </p:sp>
      <p:sp>
        <p:nvSpPr>
          <p:cNvPr id="8" name="Content Placeholder 2"/>
          <p:cNvSpPr txBox="1">
            <a:spLocks/>
          </p:cNvSpPr>
          <p:nvPr/>
        </p:nvSpPr>
        <p:spPr bwMode="auto">
          <a:xfrm>
            <a:off x="303894" y="3854720"/>
            <a:ext cx="6223906" cy="2029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2600" b="1" dirty="0"/>
              <a:t>T500 Only Options</a:t>
            </a:r>
          </a:p>
          <a:p>
            <a:pPr lvl="1" indent="-169863">
              <a:buClr>
                <a:srgbClr val="009AC7"/>
              </a:buClr>
              <a:buFont typeface="Wingdings" panose="05000000000000000000" pitchFamily="2" charset="2"/>
              <a:buChar char="§"/>
              <a:defRPr/>
            </a:pPr>
            <a:r>
              <a:rPr lang="en-US" altLang="en-US" sz="1600" dirty="0"/>
              <a:t>Severe Environment™ Switch (requires ec-H2O </a:t>
            </a:r>
            <a:r>
              <a:rPr lang="en-US" altLang="en-US" sz="1600" dirty="0" err="1"/>
              <a:t>NanoClean</a:t>
            </a:r>
            <a:r>
              <a:rPr lang="en-US" altLang="en-US" sz="1600" dirty="0"/>
              <a:t>) </a:t>
            </a:r>
          </a:p>
          <a:p>
            <a:pPr lvl="1" indent="-169863">
              <a:buClr>
                <a:srgbClr val="009AC7"/>
              </a:buClr>
              <a:buFont typeface="Wingdings" panose="05000000000000000000" pitchFamily="2" charset="2"/>
              <a:buChar char="§"/>
              <a:defRPr/>
            </a:pPr>
            <a:r>
              <a:rPr lang="en-US" altLang="en-US" sz="1600" dirty="0"/>
              <a:t>NEW Pro-Panel™ LCD Screen with Tutorial Videos</a:t>
            </a:r>
          </a:p>
          <a:p>
            <a:pPr lvl="1" indent="-169863">
              <a:buClr>
                <a:srgbClr val="009AC7"/>
              </a:buClr>
              <a:buFont typeface="Wingdings" panose="05000000000000000000" pitchFamily="2" charset="2"/>
              <a:buChar char="§"/>
              <a:defRPr/>
            </a:pPr>
            <a:r>
              <a:rPr lang="en-US" altLang="en-US" sz="1600" dirty="0"/>
              <a:t>NEW Tank Rinse-Out – Spray Nozzle w/ Hose</a:t>
            </a:r>
          </a:p>
          <a:p>
            <a:pPr lvl="1" indent="-169863">
              <a:buClr>
                <a:srgbClr val="009AC7"/>
              </a:buClr>
              <a:buFont typeface="Wingdings" panose="05000000000000000000" pitchFamily="2" charset="2"/>
              <a:buChar char="§"/>
              <a:defRPr/>
            </a:pPr>
            <a:r>
              <a:rPr lang="en-US" altLang="en-US" sz="1600" dirty="0"/>
              <a:t>NEW Solution Tank Auto-Fill</a:t>
            </a:r>
          </a:p>
          <a:p>
            <a:pPr lvl="1" indent="-169863">
              <a:buClr>
                <a:srgbClr val="009AC7"/>
              </a:buClr>
              <a:buFont typeface="Wingdings" panose="05000000000000000000" pitchFamily="2" charset="2"/>
              <a:buChar char="§"/>
              <a:defRPr/>
            </a:pPr>
            <a:r>
              <a:rPr lang="en-US" altLang="en-US" sz="1600" dirty="0"/>
              <a:t>Accessory Clips</a:t>
            </a:r>
          </a:p>
        </p:txBody>
      </p:sp>
      <p:pic>
        <p:nvPicPr>
          <p:cNvPr id="9" name="Picture 1" descr="image001"/>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269638" y="1573351"/>
            <a:ext cx="1357134" cy="133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25000"/>
                    </a14:imgEffect>
                  </a14:imgLayer>
                </a14:imgProps>
              </a:ext>
              <a:ext uri="{28A0092B-C50C-407E-A947-70E740481C1C}">
                <a14:useLocalDpi xmlns:a14="http://schemas.microsoft.com/office/drawing/2010/main"/>
              </a:ext>
            </a:extLst>
          </a:blip>
          <a:stretch>
            <a:fillRect/>
          </a:stretch>
        </p:blipFill>
        <p:spPr>
          <a:xfrm>
            <a:off x="6090020" y="4902200"/>
            <a:ext cx="1191614" cy="1588819"/>
          </a:xfrm>
          <a:prstGeom prst="rect">
            <a:avLst/>
          </a:prstGeom>
        </p:spPr>
      </p:pic>
      <p:pic>
        <p:nvPicPr>
          <p:cNvPr id="13" name="Picture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60295" y="3043261"/>
            <a:ext cx="1775820" cy="1182637"/>
          </a:xfrm>
          <a:prstGeom prst="rect">
            <a:avLst/>
          </a:prstGeom>
        </p:spPr>
      </p:pic>
      <p:cxnSp>
        <p:nvCxnSpPr>
          <p:cNvPr id="16" name="Straight Arrow Connector 15"/>
          <p:cNvCxnSpPr/>
          <p:nvPr/>
        </p:nvCxnSpPr>
        <p:spPr bwMode="auto">
          <a:xfrm flipV="1">
            <a:off x="5961695" y="2428533"/>
            <a:ext cx="1522838" cy="261903"/>
          </a:xfrm>
          <a:prstGeom prst="straightConnector1">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16"/>
          <p:cNvCxnSpPr/>
          <p:nvPr/>
        </p:nvCxnSpPr>
        <p:spPr bwMode="auto">
          <a:xfrm flipV="1">
            <a:off x="5955920" y="1924453"/>
            <a:ext cx="1824947" cy="706837"/>
          </a:xfrm>
          <a:prstGeom prst="straightConnector1">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Arrow Connector 17"/>
          <p:cNvCxnSpPr/>
          <p:nvPr/>
        </p:nvCxnSpPr>
        <p:spPr bwMode="auto">
          <a:xfrm>
            <a:off x="5961695" y="2733974"/>
            <a:ext cx="1277305" cy="674363"/>
          </a:xfrm>
          <a:prstGeom prst="straightConnector1">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Content Placeholder 2"/>
          <p:cNvSpPr txBox="1">
            <a:spLocks/>
          </p:cNvSpPr>
          <p:nvPr/>
        </p:nvSpPr>
        <p:spPr bwMode="auto">
          <a:xfrm>
            <a:off x="457199" y="5942577"/>
            <a:ext cx="3877961" cy="35658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1600" dirty="0"/>
              <a:t>*More info on options in following pages</a:t>
            </a:r>
          </a:p>
        </p:txBody>
      </p:sp>
      <p:pic>
        <p:nvPicPr>
          <p:cNvPr id="23" name="Picture 2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592375" y="4902200"/>
            <a:ext cx="1461199" cy="1588819"/>
          </a:xfrm>
          <a:prstGeom prst="rect">
            <a:avLst/>
          </a:prstGeom>
        </p:spPr>
      </p:pic>
      <p:sp>
        <p:nvSpPr>
          <p:cNvPr id="19"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20"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11</a:t>
            </a:fld>
            <a:endParaRPr lang="en-US" altLang="en-US" dirty="0"/>
          </a:p>
        </p:txBody>
      </p:sp>
    </p:spTree>
    <p:extLst>
      <p:ext uri="{BB962C8B-B14F-4D97-AF65-F5344CB8AC3E}">
        <p14:creationId xmlns:p14="http://schemas.microsoft.com/office/powerpoint/2010/main" val="1302766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T500 and T500e Differences &amp; Feature Availability by Model</a:t>
            </a:r>
          </a:p>
        </p:txBody>
      </p:sp>
      <p:sp>
        <p:nvSpPr>
          <p:cNvPr id="7" name="Content Placeholder 2"/>
          <p:cNvSpPr txBox="1">
            <a:spLocks/>
          </p:cNvSpPr>
          <p:nvPr/>
        </p:nvSpPr>
        <p:spPr bwMode="auto">
          <a:xfrm>
            <a:off x="184045" y="1737492"/>
            <a:ext cx="4869731" cy="4907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0000" lnSpcReduction="20000"/>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600" b="1" dirty="0"/>
              <a:t>Key Differences Between T500 &amp; T500e</a:t>
            </a:r>
          </a:p>
          <a:p>
            <a:endParaRPr lang="en-US" sz="1700" dirty="0"/>
          </a:p>
          <a:p>
            <a:pPr marL="169863" indent="-169863">
              <a:buClr>
                <a:srgbClr val="009AC7"/>
              </a:buClr>
              <a:buFont typeface="Wingdings" panose="05000000000000000000" pitchFamily="2" charset="2"/>
              <a:buChar char="§"/>
            </a:pPr>
            <a:r>
              <a:rPr lang="en-US" sz="2200" b="1" dirty="0"/>
              <a:t>Machine Intelligence</a:t>
            </a:r>
          </a:p>
          <a:p>
            <a:pPr marL="398463" lvl="1" indent="-165100">
              <a:buClr>
                <a:srgbClr val="009AC7"/>
              </a:buClr>
              <a:buFont typeface="Wingdings" panose="05000000000000000000" pitchFamily="2" charset="2"/>
              <a:buChar char="§"/>
            </a:pPr>
            <a:r>
              <a:rPr lang="en-US" sz="1800" u="sng" dirty="0"/>
              <a:t>T500</a:t>
            </a:r>
            <a:r>
              <a:rPr lang="en-US" sz="1800" dirty="0"/>
              <a:t> = Main scrub board controller (machine “brains”) with programmable controls; able to offer more features</a:t>
            </a:r>
          </a:p>
          <a:p>
            <a:pPr marL="398463" lvl="1" indent="-165100">
              <a:buClr>
                <a:srgbClr val="009AC7"/>
              </a:buClr>
              <a:buFont typeface="Wingdings" panose="05000000000000000000" pitchFamily="2" charset="2"/>
              <a:buChar char="§"/>
            </a:pPr>
            <a:r>
              <a:rPr lang="en-US" sz="1800" u="sng" dirty="0"/>
              <a:t>T500e</a:t>
            </a:r>
            <a:r>
              <a:rPr lang="en-US" sz="1800" dirty="0"/>
              <a:t> = No scrub board controller. Electronic, but simpler</a:t>
            </a:r>
          </a:p>
          <a:p>
            <a:pPr marL="169863" indent="-169863">
              <a:buClr>
                <a:srgbClr val="009AC7"/>
              </a:buClr>
              <a:buFont typeface="Wingdings" panose="05000000000000000000" pitchFamily="2" charset="2"/>
              <a:buChar char="§"/>
            </a:pPr>
            <a:r>
              <a:rPr lang="en-US" sz="2200" b="1" dirty="0" err="1"/>
              <a:t>Vac</a:t>
            </a:r>
            <a:r>
              <a:rPr lang="en-US" sz="2200" b="1" dirty="0"/>
              <a:t> Fan</a:t>
            </a:r>
          </a:p>
          <a:p>
            <a:pPr marL="398463" lvl="1" indent="-165100">
              <a:buClr>
                <a:srgbClr val="009AC7"/>
              </a:buClr>
              <a:buFont typeface="Wingdings" panose="05000000000000000000" pitchFamily="2" charset="2"/>
              <a:buChar char="§"/>
            </a:pPr>
            <a:r>
              <a:rPr lang="en-US" sz="1800" u="sng" dirty="0"/>
              <a:t>T500</a:t>
            </a:r>
            <a:r>
              <a:rPr lang="en-US" sz="1800" dirty="0"/>
              <a:t> = Up-to 4 sec. programmed delay to vacuum up remaining water in the hose</a:t>
            </a:r>
          </a:p>
          <a:p>
            <a:pPr marL="398463" lvl="1" indent="-165100">
              <a:buClr>
                <a:srgbClr val="009AC7"/>
              </a:buClr>
              <a:buFont typeface="Wingdings" panose="05000000000000000000" pitchFamily="2" charset="2"/>
              <a:buChar char="§"/>
            </a:pPr>
            <a:r>
              <a:rPr lang="en-US" sz="1800" u="sng" dirty="0"/>
              <a:t>T500e</a:t>
            </a:r>
            <a:r>
              <a:rPr lang="en-US" sz="1800" dirty="0"/>
              <a:t> = No programmed delay</a:t>
            </a:r>
          </a:p>
          <a:p>
            <a:pPr marL="169863" indent="-169863">
              <a:buClr>
                <a:srgbClr val="009AC7"/>
              </a:buClr>
              <a:buFont typeface="Wingdings" panose="05000000000000000000" pitchFamily="2" charset="2"/>
              <a:buChar char="§"/>
            </a:pPr>
            <a:r>
              <a:rPr lang="en-US" sz="2200" b="1" dirty="0"/>
              <a:t>Down Pressure Design </a:t>
            </a:r>
            <a:r>
              <a:rPr lang="en-US" sz="1700" b="1" dirty="0"/>
              <a:t>(orbital head exception)</a:t>
            </a:r>
            <a:r>
              <a:rPr lang="en-US" sz="2200" b="1" dirty="0"/>
              <a:t>*</a:t>
            </a:r>
          </a:p>
          <a:p>
            <a:pPr marL="398463" lvl="1" indent="-165100">
              <a:buClr>
                <a:srgbClr val="009AC7"/>
              </a:buClr>
              <a:buFont typeface="Wingdings" panose="05000000000000000000" pitchFamily="2" charset="2"/>
              <a:buChar char="§"/>
            </a:pPr>
            <a:r>
              <a:rPr lang="en-US" sz="1800" u="sng" dirty="0"/>
              <a:t>T500</a:t>
            </a:r>
            <a:r>
              <a:rPr lang="en-US" sz="1800" dirty="0"/>
              <a:t> = Current controlled – adjusts for pad wear</a:t>
            </a:r>
          </a:p>
          <a:p>
            <a:pPr marL="398463" lvl="1" indent="-165100">
              <a:buClr>
                <a:srgbClr val="009AC7"/>
              </a:buClr>
              <a:buFont typeface="Wingdings" panose="05000000000000000000" pitchFamily="2" charset="2"/>
              <a:buChar char="§"/>
            </a:pPr>
            <a:r>
              <a:rPr lang="en-US" sz="1800" u="sng" dirty="0"/>
              <a:t>T500e</a:t>
            </a:r>
            <a:r>
              <a:rPr lang="en-US" sz="1800" dirty="0"/>
              <a:t> = Fixed position – consistent DP on diff. floors</a:t>
            </a:r>
          </a:p>
          <a:p>
            <a:pPr marL="169863" indent="-169863">
              <a:buClr>
                <a:srgbClr val="009AC7"/>
              </a:buClr>
              <a:buFont typeface="Wingdings" panose="05000000000000000000" pitchFamily="2" charset="2"/>
              <a:buChar char="§"/>
            </a:pPr>
            <a:r>
              <a:rPr lang="en-US" sz="2200" b="1" dirty="0"/>
              <a:t>Supervisor Mode</a:t>
            </a:r>
          </a:p>
          <a:p>
            <a:pPr marL="398463" lvl="1" indent="-165100">
              <a:buClr>
                <a:srgbClr val="009AC7"/>
              </a:buClr>
              <a:buFont typeface="Wingdings" panose="05000000000000000000" pitchFamily="2" charset="2"/>
              <a:buChar char="§"/>
            </a:pPr>
            <a:r>
              <a:rPr lang="en-US" sz="1800" u="sng" dirty="0"/>
              <a:t>T500</a:t>
            </a:r>
            <a:r>
              <a:rPr lang="en-US" sz="1800" dirty="0"/>
              <a:t> = Yes – both Pro-Membrane and Pro-Panel LCD</a:t>
            </a:r>
          </a:p>
          <a:p>
            <a:pPr marL="398463" lvl="1" indent="-165100">
              <a:buClr>
                <a:srgbClr val="009AC7"/>
              </a:buClr>
              <a:buFont typeface="Wingdings" panose="05000000000000000000" pitchFamily="2" charset="2"/>
              <a:buChar char="§"/>
            </a:pPr>
            <a:r>
              <a:rPr lang="en-US" sz="1800" u="sng" dirty="0"/>
              <a:t>T500e</a:t>
            </a:r>
            <a:r>
              <a:rPr lang="en-US" sz="1800" dirty="0"/>
              <a:t> = No </a:t>
            </a:r>
          </a:p>
          <a:p>
            <a:pPr marL="169863" indent="-169863">
              <a:buClr>
                <a:srgbClr val="009AC7"/>
              </a:buClr>
              <a:buFont typeface="Wingdings" panose="05000000000000000000" pitchFamily="2" charset="2"/>
              <a:buChar char="§"/>
            </a:pPr>
            <a:r>
              <a:rPr lang="en-US" sz="2200" b="1" dirty="0"/>
              <a:t>Controls Console</a:t>
            </a:r>
          </a:p>
          <a:p>
            <a:pPr marL="398463" lvl="1" indent="-165100">
              <a:buClr>
                <a:srgbClr val="009AC7"/>
              </a:buClr>
              <a:buFont typeface="Wingdings" panose="05000000000000000000" pitchFamily="2" charset="2"/>
              <a:buChar char="§"/>
            </a:pPr>
            <a:r>
              <a:rPr lang="en-US" sz="1900" u="sng" dirty="0"/>
              <a:t>T500</a:t>
            </a:r>
            <a:r>
              <a:rPr lang="en-US" sz="1900" dirty="0"/>
              <a:t> = Fixed</a:t>
            </a:r>
          </a:p>
          <a:p>
            <a:pPr marL="398463" lvl="1" indent="-165100">
              <a:buClr>
                <a:srgbClr val="009AC7"/>
              </a:buClr>
              <a:buFont typeface="Wingdings" panose="05000000000000000000" pitchFamily="2" charset="2"/>
              <a:buChar char="§"/>
            </a:pPr>
            <a:r>
              <a:rPr lang="en-US" sz="1900" u="sng" dirty="0"/>
              <a:t>T500e</a:t>
            </a:r>
            <a:r>
              <a:rPr lang="en-US" sz="1900" dirty="0"/>
              <a:t> = Lifts with the recovery tank</a:t>
            </a:r>
          </a:p>
          <a:p>
            <a:pPr marL="169863" indent="-169863">
              <a:buClr>
                <a:srgbClr val="009AC7"/>
              </a:buClr>
              <a:buFont typeface="Wingdings" panose="05000000000000000000" pitchFamily="2" charset="2"/>
              <a:buChar char="§"/>
            </a:pPr>
            <a:r>
              <a:rPr lang="en-US" sz="2200" b="1" dirty="0"/>
              <a:t>Charger</a:t>
            </a:r>
          </a:p>
          <a:p>
            <a:pPr marL="398463" lvl="1" indent="-165100">
              <a:buClr>
                <a:srgbClr val="009AC7"/>
              </a:buClr>
              <a:buFont typeface="Wingdings" panose="05000000000000000000" pitchFamily="2" charset="2"/>
              <a:buChar char="§"/>
            </a:pPr>
            <a:r>
              <a:rPr lang="en-US" sz="1800" u="sng" dirty="0"/>
              <a:t>T500</a:t>
            </a:r>
            <a:r>
              <a:rPr lang="en-US" sz="1800" dirty="0"/>
              <a:t> = Concealed</a:t>
            </a:r>
          </a:p>
          <a:p>
            <a:pPr marL="398463" lvl="1" indent="-165100">
              <a:buClr>
                <a:srgbClr val="009AC7"/>
              </a:buClr>
              <a:buFont typeface="Wingdings" panose="05000000000000000000" pitchFamily="2" charset="2"/>
              <a:buChar char="§"/>
            </a:pPr>
            <a:r>
              <a:rPr lang="en-US" sz="1800" u="sng" dirty="0"/>
              <a:t>T500e</a:t>
            </a:r>
            <a:r>
              <a:rPr lang="en-US" sz="1800" dirty="0"/>
              <a:t> = Visible on the outside</a:t>
            </a:r>
          </a:p>
        </p:txBody>
      </p:sp>
      <p:graphicFrame>
        <p:nvGraphicFramePr>
          <p:cNvPr id="2" name="Object 1"/>
          <p:cNvGraphicFramePr>
            <a:graphicFrameLocks noChangeAspect="1"/>
          </p:cNvGraphicFramePr>
          <p:nvPr>
            <p:extLst>
              <p:ext uri="{D42A27DB-BD31-4B8C-83A1-F6EECF244321}">
                <p14:modId xmlns:p14="http://schemas.microsoft.com/office/powerpoint/2010/main" val="1069115042"/>
              </p:ext>
            </p:extLst>
          </p:nvPr>
        </p:nvGraphicFramePr>
        <p:xfrm>
          <a:off x="5105507" y="1743075"/>
          <a:ext cx="3942073" cy="4826000"/>
        </p:xfrm>
        <a:graphic>
          <a:graphicData uri="http://schemas.openxmlformats.org/presentationml/2006/ole">
            <mc:AlternateContent xmlns:mc="http://schemas.openxmlformats.org/markup-compatibility/2006">
              <mc:Choice xmlns:v="urn:schemas-microsoft-com:vml" Requires="v">
                <p:oleObj spid="_x0000_s4336" name="Worksheet" r:id="rId4" imgW="3604222" imgH="4412016" progId="Excel.Sheet.12">
                  <p:embed/>
                </p:oleObj>
              </mc:Choice>
              <mc:Fallback>
                <p:oleObj name="Worksheet" r:id="rId4" imgW="3604222" imgH="4412016" progId="Excel.Sheet.12">
                  <p:embed/>
                  <p:pic>
                    <p:nvPicPr>
                      <p:cNvPr id="0" name=""/>
                      <p:cNvPicPr/>
                      <p:nvPr/>
                    </p:nvPicPr>
                    <p:blipFill>
                      <a:blip r:embed="rId5"/>
                      <a:stretch>
                        <a:fillRect/>
                      </a:stretch>
                    </p:blipFill>
                    <p:spPr>
                      <a:xfrm>
                        <a:off x="5105507" y="1743075"/>
                        <a:ext cx="3942073" cy="4826000"/>
                      </a:xfrm>
                      <a:prstGeom prst="rect">
                        <a:avLst/>
                      </a:prstGeom>
                    </p:spPr>
                  </p:pic>
                </p:oleObj>
              </mc:Fallback>
            </mc:AlternateContent>
          </a:graphicData>
        </a:graphic>
      </p:graphicFrame>
      <p:sp>
        <p:nvSpPr>
          <p:cNvPr id="8"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0" name="Rectangle 9"/>
          <p:cNvSpPr/>
          <p:nvPr/>
        </p:nvSpPr>
        <p:spPr>
          <a:xfrm>
            <a:off x="201414" y="6334206"/>
            <a:ext cx="4395860" cy="278538"/>
          </a:xfrm>
          <a:prstGeom prst="rect">
            <a:avLst/>
          </a:prstGeom>
        </p:spPr>
        <p:txBody>
          <a:bodyPr wrap="square">
            <a:spAutoFit/>
          </a:bodyPr>
          <a:lstStyle/>
          <a:p>
            <a:pPr marL="0" lvl="2" algn="ctr">
              <a:lnSpc>
                <a:spcPct val="110000"/>
              </a:lnSpc>
              <a:spcBef>
                <a:spcPts val="0"/>
              </a:spcBef>
              <a:spcAft>
                <a:spcPts val="0"/>
              </a:spcAft>
              <a:buClr>
                <a:srgbClr val="009AC7"/>
              </a:buClr>
            </a:pPr>
            <a:r>
              <a:rPr lang="en-US" sz="1100" dirty="0">
                <a:latin typeface="Arial" panose="020B0604020202020204" pitchFamily="34" charset="0"/>
              </a:rPr>
              <a:t>*T500/T500e orbital down pressure is mechanical/position based</a:t>
            </a:r>
          </a:p>
        </p:txBody>
      </p:sp>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12</a:t>
            </a:fld>
            <a:endParaRPr lang="en-US" altLang="en-US" dirty="0"/>
          </a:p>
        </p:txBody>
      </p:sp>
    </p:spTree>
    <p:extLst>
      <p:ext uri="{BB962C8B-B14F-4D97-AF65-F5344CB8AC3E}">
        <p14:creationId xmlns:p14="http://schemas.microsoft.com/office/powerpoint/2010/main" val="1171154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lstStyle/>
          <a:p>
            <a:pPr eaLnBrk="1" hangingPunct="1"/>
            <a:r>
              <a:rPr lang="en-US" altLang="en-US" kern="0" dirty="0"/>
              <a:t>T500e and T500 Controls – Specific Differences</a:t>
            </a:r>
            <a:endParaRPr lang="en-US" altLang="en-US" dirty="0"/>
          </a:p>
        </p:txBody>
      </p:sp>
      <p:sp>
        <p:nvSpPr>
          <p:cNvPr id="12" name="Rectangle 11"/>
          <p:cNvSpPr/>
          <p:nvPr/>
        </p:nvSpPr>
        <p:spPr>
          <a:xfrm>
            <a:off x="442411" y="4058424"/>
            <a:ext cx="2638999" cy="1200329"/>
          </a:xfrm>
          <a:prstGeom prst="rect">
            <a:avLst/>
          </a:prstGeom>
        </p:spPr>
        <p:txBody>
          <a:bodyPr wrap="square">
            <a:spAutoFit/>
          </a:bodyPr>
          <a:lstStyle/>
          <a:p>
            <a:pPr marL="0" lvl="1" algn="ctr">
              <a:defRPr/>
            </a:pPr>
            <a:r>
              <a:rPr lang="en-US" sz="1200" b="1" dirty="0">
                <a:latin typeface="Arial" panose="020B0604020202020204" pitchFamily="34" charset="0"/>
                <a:cs typeface="Arial" panose="020B0604020202020204" pitchFamily="34" charset="0"/>
              </a:rPr>
              <a:t>Electronic Controls</a:t>
            </a:r>
          </a:p>
          <a:p>
            <a:pPr lvl="0" algn="ctr">
              <a:defRPr/>
            </a:pPr>
            <a:r>
              <a:rPr lang="en-US" sz="1200" dirty="0">
                <a:latin typeface="Arial" panose="020B0604020202020204" pitchFamily="34" charset="0"/>
                <a:cs typeface="Arial" panose="020B0604020202020204" pitchFamily="34" charset="0"/>
              </a:rPr>
              <a:t>Base Membrane</a:t>
            </a:r>
          </a:p>
          <a:p>
            <a:pPr lvl="0" algn="ctr">
              <a:defRPr/>
            </a:pPr>
            <a:endParaRPr lang="en-US" sz="1200" dirty="0">
              <a:solidFill>
                <a:srgbClr val="000000"/>
              </a:solidFill>
              <a:latin typeface="Arial" panose="020B0604020202020204" pitchFamily="34" charset="0"/>
            </a:endParaRP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Green 1-step scrub start button</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4 Water flow settings</a:t>
            </a:r>
            <a:endParaRPr lang="en-US" sz="1200" dirty="0">
              <a:solidFill>
                <a:srgbClr val="000000"/>
              </a:solidFill>
              <a:latin typeface="Arial" panose="020B0604020202020204" pitchFamily="34" charset="0"/>
            </a:endParaRP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2 Down pressure settings</a:t>
            </a:r>
          </a:p>
        </p:txBody>
      </p:sp>
      <p:sp>
        <p:nvSpPr>
          <p:cNvPr id="20" name="Rectangle 19"/>
          <p:cNvSpPr/>
          <p:nvPr/>
        </p:nvSpPr>
        <p:spPr>
          <a:xfrm>
            <a:off x="3081408" y="4069685"/>
            <a:ext cx="2680311" cy="2123658"/>
          </a:xfrm>
          <a:prstGeom prst="rect">
            <a:avLst/>
          </a:prstGeom>
        </p:spPr>
        <p:txBody>
          <a:bodyPr wrap="square">
            <a:spAutoFit/>
          </a:bodyPr>
          <a:lstStyle/>
          <a:p>
            <a:pPr lvl="0" algn="ctr">
              <a:defRPr/>
            </a:pPr>
            <a:r>
              <a:rPr lang="en-US" sz="1200" b="1" dirty="0">
                <a:solidFill>
                  <a:srgbClr val="000000"/>
                </a:solidFill>
                <a:latin typeface="Arial" panose="020B0604020202020204" pitchFamily="34" charset="0"/>
              </a:rPr>
              <a:t>Electronic Controls</a:t>
            </a:r>
          </a:p>
          <a:p>
            <a:pPr lvl="0" algn="ctr">
              <a:defRPr/>
            </a:pPr>
            <a:r>
              <a:rPr lang="en-US" sz="1200" dirty="0">
                <a:latin typeface="Arial" panose="020B0604020202020204" pitchFamily="34" charset="0"/>
              </a:rPr>
              <a:t>Pro-Membrane</a:t>
            </a:r>
            <a:r>
              <a:rPr lang="en-US" sz="1200" dirty="0">
                <a:solidFill>
                  <a:srgbClr val="000000"/>
                </a:solidFill>
                <a:latin typeface="Arial" panose="020B0604020202020204" pitchFamily="34" charset="0"/>
              </a:rPr>
              <a:t>™ (Standard)</a:t>
            </a:r>
          </a:p>
          <a:p>
            <a:pPr lvl="0" algn="ctr">
              <a:defRPr/>
            </a:pPr>
            <a:endParaRPr lang="en-US" sz="1200" dirty="0">
              <a:solidFill>
                <a:srgbClr val="000000"/>
              </a:solidFill>
              <a:latin typeface="Arial" panose="020B0604020202020204" pitchFamily="34" charset="0"/>
            </a:endParaRPr>
          </a:p>
          <a:p>
            <a:pPr marL="177800" indent="-177800">
              <a:buClr>
                <a:srgbClr val="009AC7"/>
              </a:buClr>
              <a:buFont typeface="Wingdings" panose="05000000000000000000" pitchFamily="2" charset="2"/>
              <a:buChar char="§"/>
              <a:defRPr/>
            </a:pPr>
            <a:r>
              <a:rPr lang="en-US" sz="1200" dirty="0">
                <a:latin typeface="Arial" panose="020B0604020202020204" pitchFamily="34" charset="0"/>
              </a:rPr>
              <a:t>Green 1-step scrub start button</a:t>
            </a:r>
          </a:p>
          <a:p>
            <a:pPr marL="177800" indent="-177800">
              <a:buClr>
                <a:srgbClr val="009AC7"/>
              </a:buClr>
              <a:buFont typeface="Wingdings" panose="05000000000000000000" pitchFamily="2" charset="2"/>
              <a:buChar char="§"/>
              <a:defRPr/>
            </a:pPr>
            <a:r>
              <a:rPr lang="en-US" sz="1200" dirty="0">
                <a:latin typeface="Arial" panose="020B0604020202020204" pitchFamily="34" charset="0"/>
              </a:rPr>
              <a:t>4 Water flow settings</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3 Down pressure settings</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Quiet-Mode™ (62 </a:t>
            </a:r>
            <a:r>
              <a:rPr lang="en-US" sz="1200" b="1" dirty="0" err="1">
                <a:latin typeface="Arial" panose="020B0604020202020204" pitchFamily="34" charset="0"/>
              </a:rPr>
              <a:t>dBA</a:t>
            </a:r>
            <a:r>
              <a:rPr lang="en-US" sz="1200" b="1" dirty="0">
                <a:latin typeface="Arial" panose="020B0604020202020204" pitchFamily="34" charset="0"/>
              </a:rPr>
              <a:t>)</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Supervisor lockout mode</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Fault code display, BDI LEDs</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3 Zone Settings™</a:t>
            </a:r>
          </a:p>
          <a:p>
            <a:pPr lvl="0" algn="ctr">
              <a:defRPr/>
            </a:pPr>
            <a:endParaRPr lang="en-US" sz="1200" dirty="0">
              <a:solidFill>
                <a:srgbClr val="000000"/>
              </a:solidFill>
              <a:latin typeface="Arial" panose="020B0604020202020204" pitchFamily="34" charset="0"/>
            </a:endParaRPr>
          </a:p>
        </p:txBody>
      </p:sp>
      <p:sp>
        <p:nvSpPr>
          <p:cNvPr id="25" name="Rectangle 24"/>
          <p:cNvSpPr/>
          <p:nvPr/>
        </p:nvSpPr>
        <p:spPr>
          <a:xfrm>
            <a:off x="5743965" y="4060807"/>
            <a:ext cx="3373407" cy="2492990"/>
          </a:xfrm>
          <a:prstGeom prst="rect">
            <a:avLst/>
          </a:prstGeom>
        </p:spPr>
        <p:txBody>
          <a:bodyPr wrap="square">
            <a:spAutoFit/>
          </a:bodyPr>
          <a:lstStyle/>
          <a:p>
            <a:pPr lvl="0" algn="ctr">
              <a:defRPr/>
            </a:pPr>
            <a:r>
              <a:rPr lang="en-US" sz="1200" b="1" dirty="0">
                <a:solidFill>
                  <a:srgbClr val="000000"/>
                </a:solidFill>
                <a:latin typeface="Arial" panose="020B0604020202020204" pitchFamily="34" charset="0"/>
                <a:cs typeface="Arial" panose="020B0604020202020204" pitchFamily="34" charset="0"/>
              </a:rPr>
              <a:t>Electronic Controls</a:t>
            </a:r>
          </a:p>
          <a:p>
            <a:pPr lvl="0" algn="ctr">
              <a:defRPr/>
            </a:pPr>
            <a:r>
              <a:rPr lang="en-US" sz="1200" dirty="0">
                <a:solidFill>
                  <a:srgbClr val="000000"/>
                </a:solidFill>
                <a:latin typeface="Arial" panose="020B0604020202020204" pitchFamily="34" charset="0"/>
                <a:cs typeface="Arial" panose="020B0604020202020204" pitchFamily="34" charset="0"/>
              </a:rPr>
              <a:t>Pro-Panel™ LCD Touch Screen (Option)</a:t>
            </a:r>
          </a:p>
          <a:p>
            <a:pPr lvl="0" algn="ctr">
              <a:defRPr/>
            </a:pPr>
            <a:endParaRPr lang="en-US" sz="1200" dirty="0">
              <a:solidFill>
                <a:srgbClr val="000000"/>
              </a:solidFill>
              <a:latin typeface="Arial" panose="020B0604020202020204" pitchFamily="34" charset="0"/>
              <a:cs typeface="Arial" panose="020B0604020202020204" pitchFamily="34" charset="0"/>
            </a:endParaRPr>
          </a:p>
          <a:p>
            <a:pPr marL="177800" indent="-177800">
              <a:buClr>
                <a:srgbClr val="009AC7"/>
              </a:buClr>
              <a:buFont typeface="Wingdings" panose="05000000000000000000" pitchFamily="2" charset="2"/>
              <a:buChar char="§"/>
              <a:defRPr/>
            </a:pPr>
            <a:r>
              <a:rPr lang="en-US" sz="1200" dirty="0">
                <a:latin typeface="Arial" panose="020B0604020202020204" pitchFamily="34" charset="0"/>
              </a:rPr>
              <a:t>Green 1-step scrub start button</a:t>
            </a:r>
          </a:p>
          <a:p>
            <a:pPr marL="177800" indent="-177800">
              <a:buClr>
                <a:srgbClr val="009AC7"/>
              </a:buClr>
              <a:buFont typeface="Wingdings" panose="05000000000000000000" pitchFamily="2" charset="2"/>
              <a:buChar char="§"/>
              <a:defRPr/>
            </a:pPr>
            <a:r>
              <a:rPr lang="en-US" sz="1200" dirty="0">
                <a:latin typeface="Arial" panose="020B0604020202020204" pitchFamily="34" charset="0"/>
              </a:rPr>
              <a:t>4 water flow settings</a:t>
            </a:r>
          </a:p>
          <a:p>
            <a:pPr marL="177800" indent="-177800">
              <a:buClr>
                <a:srgbClr val="009AC7"/>
              </a:buClr>
              <a:buFont typeface="Wingdings" panose="05000000000000000000" pitchFamily="2" charset="2"/>
              <a:buChar char="§"/>
              <a:defRPr/>
            </a:pPr>
            <a:r>
              <a:rPr lang="en-US" sz="1200" dirty="0">
                <a:latin typeface="Arial" panose="020B0604020202020204" pitchFamily="34" charset="0"/>
              </a:rPr>
              <a:t>3 Down pressure settings</a:t>
            </a:r>
          </a:p>
          <a:p>
            <a:pPr marL="177800" indent="-177800">
              <a:buClr>
                <a:srgbClr val="009AC7"/>
              </a:buClr>
              <a:buFont typeface="Wingdings" panose="05000000000000000000" pitchFamily="2" charset="2"/>
              <a:buChar char="§"/>
              <a:defRPr/>
            </a:pPr>
            <a:r>
              <a:rPr lang="en-US" sz="1200" dirty="0">
                <a:latin typeface="Arial" panose="020B0604020202020204" pitchFamily="34" charset="0"/>
              </a:rPr>
              <a:t>Quiet-Mode™ (62 </a:t>
            </a:r>
            <a:r>
              <a:rPr lang="en-US" sz="1200" dirty="0" err="1">
                <a:latin typeface="Arial" panose="020B0604020202020204" pitchFamily="34" charset="0"/>
              </a:rPr>
              <a:t>dBA</a:t>
            </a:r>
            <a:r>
              <a:rPr lang="en-US" sz="1200" dirty="0">
                <a:latin typeface="Arial" panose="020B0604020202020204" pitchFamily="34" charset="0"/>
              </a:rPr>
              <a:t>)</a:t>
            </a:r>
          </a:p>
          <a:p>
            <a:pPr marL="177800" indent="-177800">
              <a:buClr>
                <a:srgbClr val="009AC7"/>
              </a:buClr>
              <a:buFont typeface="Wingdings" panose="05000000000000000000" pitchFamily="2" charset="2"/>
              <a:buChar char="§"/>
              <a:defRPr/>
            </a:pPr>
            <a:r>
              <a:rPr lang="en-US" sz="1200" dirty="0">
                <a:latin typeface="Arial" panose="020B0604020202020204" pitchFamily="34" charset="0"/>
              </a:rPr>
              <a:t>Supervisor lockout mode</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Fault code display w/ on-screen alert</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4 Zone Settings™ w/ customizable labels</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Operator ID log-in</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28 languages available</a:t>
            </a:r>
          </a:p>
          <a:p>
            <a:pPr marL="177800" indent="-177800">
              <a:buClr>
                <a:srgbClr val="009AC7"/>
              </a:buClr>
              <a:buFont typeface="Wingdings" panose="05000000000000000000" pitchFamily="2" charset="2"/>
              <a:buChar char="§"/>
              <a:defRPr/>
            </a:pPr>
            <a:r>
              <a:rPr lang="en-US" sz="1200" b="1" dirty="0">
                <a:latin typeface="Arial" panose="020B0604020202020204" pitchFamily="34" charset="0"/>
              </a:rPr>
              <a:t>On-demand training/maintenance videos</a:t>
            </a:r>
          </a:p>
        </p:txBody>
      </p:sp>
      <p:sp>
        <p:nvSpPr>
          <p:cNvPr id="36" name="TextBox 35"/>
          <p:cNvSpPr txBox="1"/>
          <p:nvPr/>
        </p:nvSpPr>
        <p:spPr>
          <a:xfrm rot="16200000">
            <a:off x="-1947738" y="4086826"/>
            <a:ext cx="4436181" cy="369332"/>
          </a:xfrm>
          <a:prstGeom prst="rect">
            <a:avLst/>
          </a:prstGeom>
          <a:solidFill>
            <a:schemeClr val="tx1">
              <a:lumMod val="50000"/>
              <a:lumOff val="50000"/>
            </a:schemeClr>
          </a:solidFill>
        </p:spPr>
        <p:txBody>
          <a:bodyPr wrap="square" rtlCol="0">
            <a:spAutoFit/>
          </a:bodyPr>
          <a:lstStyle/>
          <a:p>
            <a:pPr algn="ctr"/>
            <a:r>
              <a:rPr lang="en-US" b="1" dirty="0">
                <a:solidFill>
                  <a:schemeClr val="bg1"/>
                </a:solidFill>
              </a:rPr>
              <a:t>Control  Panels</a:t>
            </a:r>
          </a:p>
        </p:txBody>
      </p:sp>
      <p:sp>
        <p:nvSpPr>
          <p:cNvPr id="40" name="TextBox 39"/>
          <p:cNvSpPr txBox="1"/>
          <p:nvPr/>
        </p:nvSpPr>
        <p:spPr>
          <a:xfrm>
            <a:off x="656147" y="1525434"/>
            <a:ext cx="2289065" cy="461665"/>
          </a:xfrm>
          <a:prstGeom prst="rect">
            <a:avLst/>
          </a:prstGeom>
          <a:solidFill>
            <a:schemeClr val="tx1">
              <a:lumMod val="50000"/>
              <a:lumOff val="50000"/>
            </a:schemeClr>
          </a:solidFill>
        </p:spPr>
        <p:txBody>
          <a:bodyPr wrap="square" rtlCol="0">
            <a:spAutoFit/>
          </a:bodyPr>
          <a:lstStyle/>
          <a:p>
            <a:pPr algn="ctr"/>
            <a:r>
              <a:rPr lang="en-US" sz="2400" b="1" dirty="0">
                <a:solidFill>
                  <a:schemeClr val="bg1"/>
                </a:solidFill>
              </a:rPr>
              <a:t>T500e</a:t>
            </a:r>
          </a:p>
        </p:txBody>
      </p:sp>
      <p:cxnSp>
        <p:nvCxnSpPr>
          <p:cNvPr id="42" name="Straight Connector 41"/>
          <p:cNvCxnSpPr/>
          <p:nvPr/>
        </p:nvCxnSpPr>
        <p:spPr>
          <a:xfrm>
            <a:off x="5729313" y="1543182"/>
            <a:ext cx="14652" cy="494640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178206" y="1525434"/>
            <a:ext cx="5797118" cy="461665"/>
          </a:xfrm>
          <a:prstGeom prst="rect">
            <a:avLst/>
          </a:prstGeom>
          <a:solidFill>
            <a:schemeClr val="tx1">
              <a:lumMod val="50000"/>
              <a:lumOff val="50000"/>
            </a:schemeClr>
          </a:solidFill>
        </p:spPr>
        <p:txBody>
          <a:bodyPr wrap="square" rtlCol="0">
            <a:spAutoFit/>
          </a:bodyPr>
          <a:lstStyle/>
          <a:p>
            <a:pPr algn="ctr"/>
            <a:r>
              <a:rPr lang="en-US" sz="2400" b="1" dirty="0">
                <a:solidFill>
                  <a:schemeClr val="bg1"/>
                </a:solidFill>
              </a:rPr>
              <a:t>T500</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79510" y="2037448"/>
            <a:ext cx="2078557" cy="1936259"/>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65918" y="2077371"/>
            <a:ext cx="1966166" cy="1896336"/>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440008" y="2071456"/>
            <a:ext cx="2002262" cy="1847220"/>
          </a:xfrm>
          <a:prstGeom prst="rect">
            <a:avLst/>
          </a:prstGeom>
        </p:spPr>
      </p:pic>
      <p:cxnSp>
        <p:nvCxnSpPr>
          <p:cNvPr id="18" name="Straight Connector 17"/>
          <p:cNvCxnSpPr/>
          <p:nvPr/>
        </p:nvCxnSpPr>
        <p:spPr>
          <a:xfrm>
            <a:off x="3045936" y="1487810"/>
            <a:ext cx="14652" cy="494640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6"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8" name="Slide Number Placeholder 7"/>
          <p:cNvSpPr>
            <a:spLocks noGrp="1"/>
          </p:cNvSpPr>
          <p:nvPr>
            <p:ph type="sldNum" sz="quarter" idx="12"/>
          </p:nvPr>
        </p:nvSpPr>
        <p:spPr/>
        <p:txBody>
          <a:bodyPr/>
          <a:lstStyle/>
          <a:p>
            <a:pPr>
              <a:defRPr/>
            </a:pPr>
            <a:fld id="{B1A9683B-B112-4496-A737-3130FD58388C}" type="slidenum">
              <a:rPr lang="en-US" altLang="en-US" smtClean="0"/>
              <a:pPr>
                <a:defRPr/>
              </a:pPr>
              <a:t>13</a:t>
            </a:fld>
            <a:endParaRPr lang="en-US" altLang="en-US" dirty="0"/>
          </a:p>
        </p:txBody>
      </p:sp>
    </p:spTree>
    <p:extLst>
      <p:ext uri="{BB962C8B-B14F-4D97-AF65-F5344CB8AC3E}">
        <p14:creationId xmlns:p14="http://schemas.microsoft.com/office/powerpoint/2010/main" val="1250947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296740" y="1880262"/>
            <a:ext cx="5804929" cy="4860866"/>
          </a:xfrm>
          <a:prstGeom prst="rect">
            <a:avLst/>
          </a:prstGeom>
        </p:spPr>
      </p:pic>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Control Panel Components</a:t>
            </a:r>
          </a:p>
        </p:txBody>
      </p:sp>
      <p:sp>
        <p:nvSpPr>
          <p:cNvPr id="8" name="TextBox 7"/>
          <p:cNvSpPr txBox="1"/>
          <p:nvPr/>
        </p:nvSpPr>
        <p:spPr>
          <a:xfrm>
            <a:off x="3262872" y="1525434"/>
            <a:ext cx="5797118" cy="338554"/>
          </a:xfrm>
          <a:prstGeom prst="rect">
            <a:avLst/>
          </a:prstGeom>
          <a:solidFill>
            <a:schemeClr val="tx1">
              <a:lumMod val="50000"/>
              <a:lumOff val="50000"/>
            </a:schemeClr>
          </a:solidFill>
        </p:spPr>
        <p:txBody>
          <a:bodyPr wrap="square" rtlCol="0">
            <a:spAutoFit/>
          </a:bodyPr>
          <a:lstStyle/>
          <a:p>
            <a:pPr algn="ctr"/>
            <a:r>
              <a:rPr lang="en-US" sz="1600" b="1" dirty="0">
                <a:solidFill>
                  <a:schemeClr val="bg1"/>
                </a:solidFill>
              </a:rPr>
              <a:t>T500</a:t>
            </a:r>
          </a:p>
        </p:txBody>
      </p:sp>
      <p:sp>
        <p:nvSpPr>
          <p:cNvPr id="9" name="TextBox 8"/>
          <p:cNvSpPr txBox="1"/>
          <p:nvPr/>
        </p:nvSpPr>
        <p:spPr>
          <a:xfrm>
            <a:off x="352784" y="1525434"/>
            <a:ext cx="2590895" cy="338554"/>
          </a:xfrm>
          <a:prstGeom prst="rect">
            <a:avLst/>
          </a:prstGeom>
          <a:solidFill>
            <a:schemeClr val="tx1">
              <a:lumMod val="50000"/>
              <a:lumOff val="50000"/>
            </a:schemeClr>
          </a:solidFill>
        </p:spPr>
        <p:txBody>
          <a:bodyPr wrap="square" rtlCol="0">
            <a:spAutoFit/>
          </a:bodyPr>
          <a:lstStyle/>
          <a:p>
            <a:pPr algn="ctr"/>
            <a:r>
              <a:rPr lang="en-US" sz="1600" b="1" dirty="0">
                <a:solidFill>
                  <a:schemeClr val="bg1"/>
                </a:solidFill>
              </a:rPr>
              <a:t>T500e</a:t>
            </a:r>
          </a:p>
        </p:txBody>
      </p:sp>
      <p:cxnSp>
        <p:nvCxnSpPr>
          <p:cNvPr id="10" name="Straight Connector 9"/>
          <p:cNvCxnSpPr/>
          <p:nvPr/>
        </p:nvCxnSpPr>
        <p:spPr>
          <a:xfrm>
            <a:off x="3079804" y="1724879"/>
            <a:ext cx="14652" cy="494640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2" name="Slide Number Placeholder 5"/>
          <p:cNvSpPr txBox="1">
            <a:spLocks/>
          </p:cNvSpPr>
          <p:nvPr/>
        </p:nvSpPr>
        <p:spPr>
          <a:xfrm>
            <a:off x="3800871" y="658465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7" name="Slide Number Placeholder 6"/>
          <p:cNvSpPr>
            <a:spLocks noGrp="1"/>
          </p:cNvSpPr>
          <p:nvPr>
            <p:ph type="sldNum" sz="quarter" idx="12"/>
          </p:nvPr>
        </p:nvSpPr>
        <p:spPr/>
        <p:txBody>
          <a:bodyPr/>
          <a:lstStyle/>
          <a:p>
            <a:pPr>
              <a:defRPr/>
            </a:pPr>
            <a:fld id="{B1A9683B-B112-4496-A737-3130FD58388C}" type="slidenum">
              <a:rPr lang="en-US" altLang="en-US" smtClean="0"/>
              <a:pPr>
                <a:defRPr/>
              </a:pPr>
              <a:t>14</a:t>
            </a:fld>
            <a:endParaRPr lang="en-US" altLang="en-US" dirty="0"/>
          </a:p>
        </p:txBody>
      </p:sp>
      <p:grpSp>
        <p:nvGrpSpPr>
          <p:cNvPr id="4" name="Group 3"/>
          <p:cNvGrpSpPr/>
          <p:nvPr/>
        </p:nvGrpSpPr>
        <p:grpSpPr>
          <a:xfrm>
            <a:off x="352784" y="1907445"/>
            <a:ext cx="2727020" cy="4314224"/>
            <a:chOff x="352784" y="1907445"/>
            <a:chExt cx="2727020" cy="4314224"/>
          </a:xfrm>
        </p:grpSpPr>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2784" y="1907445"/>
              <a:ext cx="2727020" cy="4314224"/>
            </a:xfrm>
            <a:prstGeom prst="rect">
              <a:avLst/>
            </a:prstGeom>
          </p:spPr>
        </p:pic>
        <p:pic>
          <p:nvPicPr>
            <p:cNvPr id="13" name="Picture 12"/>
            <p:cNvPicPr>
              <a:picLocks noChangeAspect="1"/>
            </p:cNvPicPr>
            <p:nvPr/>
          </p:nvPicPr>
          <p:blipFill rotWithShape="1">
            <a:blip r:embed="rId4" cstate="screen">
              <a:extLst>
                <a:ext uri="{28A0092B-C50C-407E-A947-70E740481C1C}">
                  <a14:useLocalDpi xmlns:a14="http://schemas.microsoft.com/office/drawing/2010/main"/>
                </a:ext>
              </a:extLst>
            </a:blip>
            <a:srcRect l="31231" t="35719" r="65885" b="61774"/>
            <a:stretch/>
          </p:blipFill>
          <p:spPr>
            <a:xfrm>
              <a:off x="1196089" y="3529780"/>
              <a:ext cx="78658" cy="108155"/>
            </a:xfrm>
            <a:prstGeom prst="rect">
              <a:avLst/>
            </a:prstGeom>
          </p:spPr>
        </p:pic>
      </p:grpSp>
    </p:spTree>
    <p:extLst>
      <p:ext uri="{BB962C8B-B14F-4D97-AF65-F5344CB8AC3E}">
        <p14:creationId xmlns:p14="http://schemas.microsoft.com/office/powerpoint/2010/main" val="1465478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13728" y="3751875"/>
            <a:ext cx="4101925" cy="1078635"/>
          </a:xfrm>
          <a:prstGeom prst="rect">
            <a:avLst/>
          </a:prstGeom>
        </p:spPr>
      </p:pic>
      <p:sp>
        <p:nvSpPr>
          <p:cNvPr id="4099" name="Title 1"/>
          <p:cNvSpPr>
            <a:spLocks noGrp="1"/>
          </p:cNvSpPr>
          <p:nvPr>
            <p:ph type="title"/>
          </p:nvPr>
        </p:nvSpPr>
        <p:spPr>
          <a:xfrm>
            <a:off x="457200" y="911225"/>
            <a:ext cx="8229600" cy="685800"/>
          </a:xfrm>
        </p:spPr>
        <p:txBody>
          <a:bodyPr/>
          <a:lstStyle/>
          <a:p>
            <a:pPr eaLnBrk="1" hangingPunct="1"/>
            <a:r>
              <a:rPr lang="en-US" altLang="en-US" dirty="0"/>
              <a:t>New Squeegee Design – T500 / T500e</a:t>
            </a:r>
          </a:p>
        </p:txBody>
      </p:sp>
      <p:sp>
        <p:nvSpPr>
          <p:cNvPr id="4100" name="Content Placeholder 2"/>
          <p:cNvSpPr>
            <a:spLocks noGrp="1"/>
          </p:cNvSpPr>
          <p:nvPr>
            <p:ph idx="1"/>
          </p:nvPr>
        </p:nvSpPr>
        <p:spPr>
          <a:xfrm>
            <a:off x="457200" y="1529420"/>
            <a:ext cx="7839075" cy="1743076"/>
          </a:xfrm>
        </p:spPr>
        <p:txBody>
          <a:bodyPr>
            <a:normAutofit/>
          </a:bodyPr>
          <a:lstStyle/>
          <a:p>
            <a:pPr marL="285750" indent="-285750">
              <a:buClr>
                <a:srgbClr val="009AC7"/>
              </a:buClr>
              <a:buFont typeface="Wingdings" panose="05000000000000000000" pitchFamily="2" charset="2"/>
              <a:buChar char="§"/>
            </a:pPr>
            <a:r>
              <a:rPr lang="en-US" sz="1600" dirty="0"/>
              <a:t>Improved sealed design, easy to use – foot operated</a:t>
            </a:r>
          </a:p>
          <a:p>
            <a:pPr marL="285750" indent="-285750">
              <a:buClr>
                <a:srgbClr val="009AC7"/>
              </a:buClr>
              <a:buFont typeface="Wingdings" panose="05000000000000000000" pitchFamily="2" charset="2"/>
              <a:buChar char="§"/>
            </a:pPr>
            <a:r>
              <a:rPr lang="en-US" sz="1600" dirty="0"/>
              <a:t>2 sec. (</a:t>
            </a:r>
            <a:r>
              <a:rPr lang="en-US" sz="1600" dirty="0" err="1"/>
              <a:t>std</a:t>
            </a:r>
            <a:r>
              <a:rPr lang="en-US" sz="1600" dirty="0"/>
              <a:t>) or 4 sec. (Quiet-Mode) delay in vacuum fan shut off  (T500 only)</a:t>
            </a:r>
          </a:p>
          <a:p>
            <a:pPr marL="285750" indent="-285750">
              <a:buClr>
                <a:srgbClr val="009AC7"/>
              </a:buClr>
              <a:buFont typeface="Wingdings" panose="05000000000000000000" pitchFamily="2" charset="2"/>
              <a:buChar char="§"/>
            </a:pPr>
            <a:r>
              <a:rPr lang="en-US" sz="1600" dirty="0"/>
              <a:t>Great water pick up, especially on grouted tile</a:t>
            </a:r>
          </a:p>
          <a:p>
            <a:pPr marL="285750" indent="-285750">
              <a:buClr>
                <a:srgbClr val="009AC7"/>
              </a:buClr>
              <a:buFont typeface="Wingdings" panose="05000000000000000000" pitchFamily="2" charset="2"/>
              <a:buChar char="§"/>
            </a:pPr>
            <a:r>
              <a:rPr lang="en-US" sz="1600" dirty="0"/>
              <a:t>Squeegee material – </a:t>
            </a:r>
            <a:r>
              <a:rPr lang="en-US" sz="1600" dirty="0" err="1"/>
              <a:t>Linard</a:t>
            </a:r>
            <a:r>
              <a:rPr lang="en-US" sz="1600" baseline="30000" dirty="0"/>
              <a:t>®</a:t>
            </a:r>
            <a:r>
              <a:rPr lang="en-US" sz="1600" dirty="0"/>
              <a:t> front / </a:t>
            </a:r>
            <a:r>
              <a:rPr lang="en-US" sz="1600" dirty="0" err="1"/>
              <a:t>Linatex</a:t>
            </a:r>
            <a:r>
              <a:rPr lang="en-US" sz="1600" baseline="30000" dirty="0"/>
              <a:t>®</a:t>
            </a:r>
            <a:r>
              <a:rPr lang="en-US" sz="1600" dirty="0"/>
              <a:t> rear</a:t>
            </a:r>
          </a:p>
          <a:p>
            <a:endParaRPr lang="en-US" sz="1600" dirty="0"/>
          </a:p>
        </p:txBody>
      </p:sp>
      <p:sp>
        <p:nvSpPr>
          <p:cNvPr id="17" name="TextBox 16"/>
          <p:cNvSpPr txBox="1"/>
          <p:nvPr/>
        </p:nvSpPr>
        <p:spPr>
          <a:xfrm>
            <a:off x="1147536" y="2850405"/>
            <a:ext cx="2663483" cy="600164"/>
          </a:xfrm>
          <a:prstGeom prst="rect">
            <a:avLst/>
          </a:prstGeom>
          <a:noFill/>
        </p:spPr>
        <p:txBody>
          <a:bodyPr wrap="square">
            <a:spAutoFit/>
          </a:bodyPr>
          <a:lstStyle/>
          <a:p>
            <a:pPr algn="ctr">
              <a:defRPr/>
            </a:pPr>
            <a:r>
              <a:rPr lang="en-US" sz="1100" b="1" dirty="0">
                <a:latin typeface="Arial" panose="020B0604020202020204" pitchFamily="34" charset="0"/>
              </a:rPr>
              <a:t>No P-Trap loop</a:t>
            </a:r>
          </a:p>
          <a:p>
            <a:pPr algn="ctr">
              <a:defRPr/>
            </a:pPr>
            <a:r>
              <a:rPr lang="en-US" sz="1100" dirty="0">
                <a:latin typeface="Arial" panose="020B0604020202020204" pitchFamily="34" charset="0"/>
              </a:rPr>
              <a:t>(Less water in hose)</a:t>
            </a:r>
          </a:p>
          <a:p>
            <a:pPr algn="ctr">
              <a:defRPr/>
            </a:pPr>
            <a:r>
              <a:rPr lang="en-US" sz="1100" dirty="0">
                <a:latin typeface="Arial" panose="020B0604020202020204" pitchFamily="34" charset="0"/>
              </a:rPr>
              <a:t>(Shorter distance for air/water to travel)</a:t>
            </a:r>
          </a:p>
        </p:txBody>
      </p:sp>
      <p:cxnSp>
        <p:nvCxnSpPr>
          <p:cNvPr id="18" name="Straight Arrow Connector 17"/>
          <p:cNvCxnSpPr/>
          <p:nvPr/>
        </p:nvCxnSpPr>
        <p:spPr>
          <a:xfrm>
            <a:off x="2723054" y="3499078"/>
            <a:ext cx="888494" cy="256192"/>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148872" y="4971256"/>
            <a:ext cx="4206240" cy="600164"/>
          </a:xfrm>
          <a:prstGeom prst="rect">
            <a:avLst/>
          </a:prstGeom>
          <a:noFill/>
        </p:spPr>
        <p:txBody>
          <a:bodyPr wrap="square">
            <a:spAutoFit/>
          </a:bodyPr>
          <a:lstStyle/>
          <a:p>
            <a:pPr algn="ctr">
              <a:defRPr/>
            </a:pPr>
            <a:r>
              <a:rPr lang="en-US" sz="1100" b="1" dirty="0">
                <a:latin typeface="Arial" panose="020B0604020202020204" pitchFamily="34" charset="0"/>
              </a:rPr>
              <a:t>Foot raises and lowers the squeegee with pedal</a:t>
            </a:r>
          </a:p>
          <a:p>
            <a:pPr algn="ctr">
              <a:defRPr/>
            </a:pPr>
            <a:r>
              <a:rPr lang="en-US" sz="1100" dirty="0">
                <a:latin typeface="Arial" panose="020B0604020202020204" pitchFamily="34" charset="0"/>
              </a:rPr>
              <a:t>(No bending to raise and lower squeegee)</a:t>
            </a:r>
          </a:p>
          <a:p>
            <a:pPr algn="ctr">
              <a:defRPr/>
            </a:pPr>
            <a:r>
              <a:rPr lang="en-US" sz="1100" dirty="0">
                <a:latin typeface="Arial" panose="020B0604020202020204" pitchFamily="34" charset="0"/>
              </a:rPr>
              <a:t>(No handle and cable system to loosen over time)</a:t>
            </a:r>
          </a:p>
        </p:txBody>
      </p:sp>
      <p:cxnSp>
        <p:nvCxnSpPr>
          <p:cNvPr id="20" name="Straight Arrow Connector 19"/>
          <p:cNvCxnSpPr/>
          <p:nvPr/>
        </p:nvCxnSpPr>
        <p:spPr>
          <a:xfrm flipV="1">
            <a:off x="3811019" y="4416348"/>
            <a:ext cx="314393" cy="576039"/>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273126" y="2981010"/>
            <a:ext cx="1698036" cy="600164"/>
          </a:xfrm>
          <a:prstGeom prst="rect">
            <a:avLst/>
          </a:prstGeom>
          <a:noFill/>
        </p:spPr>
        <p:txBody>
          <a:bodyPr wrap="square">
            <a:spAutoFit/>
          </a:bodyPr>
          <a:lstStyle/>
          <a:p>
            <a:pPr algn="ctr">
              <a:defRPr/>
            </a:pPr>
            <a:r>
              <a:rPr lang="en-US" sz="1100" b="1" dirty="0">
                <a:latin typeface="Arial" panose="020B0604020202020204" pitchFamily="34" charset="0"/>
              </a:rPr>
              <a:t>Integrated P-Trap </a:t>
            </a:r>
          </a:p>
          <a:p>
            <a:pPr algn="ctr">
              <a:defRPr/>
            </a:pPr>
            <a:r>
              <a:rPr lang="en-US" sz="1100" dirty="0">
                <a:latin typeface="Arial" panose="020B0604020202020204" pitchFamily="34" charset="0"/>
              </a:rPr>
              <a:t>(Minimizes water dripping from hose)</a:t>
            </a:r>
          </a:p>
        </p:txBody>
      </p:sp>
      <p:pic>
        <p:nvPicPr>
          <p:cNvPr id="22"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354613" y="2439562"/>
            <a:ext cx="1606550" cy="1403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3" name="Straight Arrow Connector 22"/>
          <p:cNvCxnSpPr/>
          <p:nvPr/>
        </p:nvCxnSpPr>
        <p:spPr>
          <a:xfrm flipH="1">
            <a:off x="4480687" y="3597220"/>
            <a:ext cx="1116293" cy="772262"/>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bwMode="auto">
          <a:xfrm>
            <a:off x="7979705" y="2077398"/>
            <a:ext cx="108267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n-US" sz="800" dirty="0">
                <a:latin typeface="Arial" panose="020B0604020202020204" pitchFamily="34" charset="0"/>
              </a:rPr>
              <a:t>Fluid Dynamic Analysis</a:t>
            </a:r>
          </a:p>
        </p:txBody>
      </p:sp>
      <p:sp>
        <p:nvSpPr>
          <p:cNvPr id="26" name="TextBox 25"/>
          <p:cNvSpPr txBox="1"/>
          <p:nvPr/>
        </p:nvSpPr>
        <p:spPr>
          <a:xfrm>
            <a:off x="90732" y="4046901"/>
            <a:ext cx="1573213" cy="430887"/>
          </a:xfrm>
          <a:prstGeom prst="rect">
            <a:avLst/>
          </a:prstGeom>
          <a:noFill/>
        </p:spPr>
        <p:txBody>
          <a:bodyPr>
            <a:spAutoFit/>
          </a:bodyPr>
          <a:lstStyle/>
          <a:p>
            <a:pPr algn="ctr">
              <a:defRPr/>
            </a:pPr>
            <a:r>
              <a:rPr lang="en-US" sz="1100" b="1" dirty="0">
                <a:latin typeface="Arial" panose="020B0604020202020204" pitchFamily="34" charset="0"/>
              </a:rPr>
              <a:t>Tighter end seal</a:t>
            </a:r>
          </a:p>
          <a:p>
            <a:pPr algn="ctr">
              <a:defRPr/>
            </a:pPr>
            <a:r>
              <a:rPr lang="en-US" sz="1100" dirty="0">
                <a:latin typeface="Arial" panose="020B0604020202020204" pitchFamily="34" charset="0"/>
              </a:rPr>
              <a:t>(More airtight)</a:t>
            </a:r>
          </a:p>
        </p:txBody>
      </p:sp>
      <p:cxnSp>
        <p:nvCxnSpPr>
          <p:cNvPr id="27" name="Straight Arrow Connector 26"/>
          <p:cNvCxnSpPr/>
          <p:nvPr/>
        </p:nvCxnSpPr>
        <p:spPr>
          <a:xfrm flipV="1">
            <a:off x="1519018" y="4246963"/>
            <a:ext cx="705270" cy="1784"/>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06612" y="4927529"/>
            <a:ext cx="2107726" cy="430887"/>
          </a:xfrm>
          <a:prstGeom prst="rect">
            <a:avLst/>
          </a:prstGeom>
          <a:noFill/>
        </p:spPr>
        <p:txBody>
          <a:bodyPr wrap="square">
            <a:spAutoFit/>
          </a:bodyPr>
          <a:lstStyle/>
          <a:p>
            <a:pPr algn="ctr">
              <a:defRPr/>
            </a:pPr>
            <a:r>
              <a:rPr lang="en-US" sz="1100" b="1" dirty="0">
                <a:latin typeface="Arial" panose="020B0604020202020204" pitchFamily="34" charset="0"/>
              </a:rPr>
              <a:t>Releases blades</a:t>
            </a:r>
          </a:p>
          <a:p>
            <a:pPr algn="ctr">
              <a:defRPr/>
            </a:pPr>
            <a:r>
              <a:rPr lang="en-US" sz="1100" dirty="0">
                <a:latin typeface="Arial" panose="020B0604020202020204" pitchFamily="34" charset="0"/>
              </a:rPr>
              <a:t>(Easy to replace/rotate blades)</a:t>
            </a:r>
          </a:p>
        </p:txBody>
      </p:sp>
      <p:cxnSp>
        <p:nvCxnSpPr>
          <p:cNvPr id="29" name="Straight Arrow Connector 28"/>
          <p:cNvCxnSpPr/>
          <p:nvPr/>
        </p:nvCxnSpPr>
        <p:spPr>
          <a:xfrm flipV="1">
            <a:off x="1921933" y="4416348"/>
            <a:ext cx="801121" cy="554908"/>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pic>
        <p:nvPicPr>
          <p:cNvPr id="30"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134882" y="5601391"/>
            <a:ext cx="4345357" cy="950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Box 30"/>
          <p:cNvSpPr txBox="1"/>
          <p:nvPr/>
        </p:nvSpPr>
        <p:spPr bwMode="auto">
          <a:xfrm>
            <a:off x="2134882" y="5564275"/>
            <a:ext cx="434535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en-US" sz="800" b="1" dirty="0">
                <a:latin typeface="Arial" panose="020B0604020202020204" pitchFamily="34" charset="0"/>
              </a:rPr>
              <a:t>Fast moving air minimizes dead spots</a:t>
            </a:r>
          </a:p>
          <a:p>
            <a:pPr algn="ctr">
              <a:defRPr/>
            </a:pPr>
            <a:r>
              <a:rPr lang="en-US" sz="800" b="1" dirty="0">
                <a:latin typeface="Arial" panose="020B0604020202020204" pitchFamily="34" charset="0"/>
              </a:rPr>
              <a:t>Dead spots causes “splashes” as it moves over floor voids</a:t>
            </a:r>
          </a:p>
        </p:txBody>
      </p:sp>
      <p:sp>
        <p:nvSpPr>
          <p:cNvPr id="32" name="TextBox 34"/>
          <p:cNvSpPr txBox="1">
            <a:spLocks noChangeArrowheads="1"/>
          </p:cNvSpPr>
          <p:nvPr/>
        </p:nvSpPr>
        <p:spPr bwMode="auto">
          <a:xfrm>
            <a:off x="5601759" y="6186052"/>
            <a:ext cx="8888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009AC7"/>
              </a:buClr>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bg2"/>
                </a:solidFill>
                <a:latin typeface="Arial" panose="020B0604020202020204" pitchFamily="34" charset="0"/>
              </a:defRPr>
            </a:lvl4pPr>
            <a:lvl5pPr marL="2057400" indent="-228600">
              <a:spcBef>
                <a:spcPct val="20000"/>
              </a:spcBef>
              <a:buChar char="»"/>
              <a:defRPr sz="14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bg2"/>
                </a:solidFill>
                <a:latin typeface="Arial" panose="020B0604020202020204" pitchFamily="34" charset="0"/>
              </a:defRPr>
            </a:lvl9pPr>
          </a:lstStyle>
          <a:p>
            <a:pPr algn="ctr">
              <a:spcBef>
                <a:spcPct val="0"/>
              </a:spcBef>
              <a:buClrTx/>
              <a:buFontTx/>
              <a:buNone/>
            </a:pPr>
            <a:r>
              <a:rPr lang="en-US" altLang="en-US" sz="800" b="0" dirty="0"/>
              <a:t>Fluid Dynamic Analysis</a:t>
            </a:r>
          </a:p>
        </p:txBody>
      </p:sp>
      <p:cxnSp>
        <p:nvCxnSpPr>
          <p:cNvPr id="33" name="Straight Arrow Connector 32"/>
          <p:cNvCxnSpPr/>
          <p:nvPr/>
        </p:nvCxnSpPr>
        <p:spPr>
          <a:xfrm flipV="1">
            <a:off x="6804950" y="3241844"/>
            <a:ext cx="463116" cy="4948"/>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315653" y="4764034"/>
            <a:ext cx="2452238" cy="430887"/>
          </a:xfrm>
          <a:prstGeom prst="rect">
            <a:avLst/>
          </a:prstGeom>
          <a:noFill/>
        </p:spPr>
        <p:txBody>
          <a:bodyPr wrap="square">
            <a:spAutoFit/>
          </a:bodyPr>
          <a:lstStyle/>
          <a:p>
            <a:pPr algn="ctr">
              <a:defRPr/>
            </a:pPr>
            <a:r>
              <a:rPr lang="en-US" sz="1100" b="1" dirty="0">
                <a:latin typeface="Arial" panose="020B0604020202020204" pitchFamily="34" charset="0"/>
              </a:rPr>
              <a:t>Bumper guides prevent hooking</a:t>
            </a:r>
          </a:p>
          <a:p>
            <a:pPr algn="ctr">
              <a:defRPr/>
            </a:pPr>
            <a:r>
              <a:rPr lang="en-US" sz="1100" dirty="0">
                <a:latin typeface="Arial" panose="020B0604020202020204" pitchFamily="34" charset="0"/>
              </a:rPr>
              <a:t>(Deflects/articulates squeegee)</a:t>
            </a:r>
          </a:p>
        </p:txBody>
      </p:sp>
      <p:cxnSp>
        <p:nvCxnSpPr>
          <p:cNvPr id="35" name="Straight Arrow Connector 34"/>
          <p:cNvCxnSpPr/>
          <p:nvPr/>
        </p:nvCxnSpPr>
        <p:spPr>
          <a:xfrm flipH="1" flipV="1">
            <a:off x="5734833" y="4213141"/>
            <a:ext cx="790086" cy="472372"/>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sp>
        <p:nvSpPr>
          <p:cNvPr id="37"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3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15</a:t>
            </a:fld>
            <a:endParaRPr lang="en-US" altLang="en-US" dirty="0"/>
          </a:p>
        </p:txBody>
      </p:sp>
      <p:sp>
        <p:nvSpPr>
          <p:cNvPr id="41" name="TextBox 40"/>
          <p:cNvSpPr txBox="1"/>
          <p:nvPr/>
        </p:nvSpPr>
        <p:spPr>
          <a:xfrm>
            <a:off x="6586215" y="4053267"/>
            <a:ext cx="2452238" cy="430887"/>
          </a:xfrm>
          <a:prstGeom prst="rect">
            <a:avLst/>
          </a:prstGeom>
          <a:noFill/>
        </p:spPr>
        <p:txBody>
          <a:bodyPr wrap="square">
            <a:spAutoFit/>
          </a:bodyPr>
          <a:lstStyle/>
          <a:p>
            <a:pPr algn="ctr">
              <a:defRPr/>
            </a:pPr>
            <a:r>
              <a:rPr lang="en-US" sz="1100" b="1" dirty="0">
                <a:latin typeface="Arial" panose="020B0604020202020204" pitchFamily="34" charset="0"/>
              </a:rPr>
              <a:t>Rubber Guide Wheels</a:t>
            </a:r>
          </a:p>
          <a:p>
            <a:pPr algn="ctr">
              <a:defRPr/>
            </a:pPr>
            <a:r>
              <a:rPr lang="en-US" sz="1100" dirty="0">
                <a:latin typeface="Arial" panose="020B0604020202020204" pitchFamily="34" charset="0"/>
              </a:rPr>
              <a:t>(Protect facility and squeegee)</a:t>
            </a:r>
          </a:p>
        </p:txBody>
      </p:sp>
      <p:cxnSp>
        <p:nvCxnSpPr>
          <p:cNvPr id="45" name="Straight Arrow Connector 44"/>
          <p:cNvCxnSpPr/>
          <p:nvPr/>
        </p:nvCxnSpPr>
        <p:spPr>
          <a:xfrm flipH="1">
            <a:off x="6226594" y="4134620"/>
            <a:ext cx="638842" cy="4676"/>
          </a:xfrm>
          <a:prstGeom prst="straightConnector1">
            <a:avLst/>
          </a:prstGeom>
          <a:ln w="38100">
            <a:solidFill>
              <a:srgbClr val="0099CC"/>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2963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4"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par>
                                <p:cTn id="19" presetID="22" presetClass="entr" presetSubtype="4"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par>
                                <p:cTn id="25" presetID="22" presetClass="entr" presetSubtype="4"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down)">
                                      <p:cBhvr>
                                        <p:cTn id="35" dur="500"/>
                                        <p:tgtEl>
                                          <p:spTgt spid="26"/>
                                        </p:tgtEl>
                                      </p:cBhvr>
                                    </p:animEffect>
                                  </p:childTnLst>
                                </p:cTn>
                              </p:par>
                              <p:par>
                                <p:cTn id="36" presetID="22" presetClass="entr" presetSubtype="4"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down)">
                                      <p:cBhvr>
                                        <p:cTn id="38" dur="500"/>
                                        <p:tgtEl>
                                          <p:spTgt spid="2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down)">
                                      <p:cBhvr>
                                        <p:cTn id="43" dur="500"/>
                                        <p:tgtEl>
                                          <p:spTgt spid="31"/>
                                        </p:tgtEl>
                                      </p:cBhvr>
                                    </p:animEffect>
                                  </p:childTnLst>
                                </p:cTn>
                              </p:par>
                              <p:par>
                                <p:cTn id="44" presetID="22" presetClass="entr" presetSubtype="4"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down)">
                                      <p:cBhvr>
                                        <p:cTn id="46" dur="500"/>
                                        <p:tgtEl>
                                          <p:spTgt spid="30"/>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down)">
                                      <p:cBhvr>
                                        <p:cTn id="49" dur="500"/>
                                        <p:tgtEl>
                                          <p:spTgt spid="3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down)">
                                      <p:cBhvr>
                                        <p:cTn id="54" dur="500"/>
                                        <p:tgtEl>
                                          <p:spTgt spid="29"/>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down)">
                                      <p:cBhvr>
                                        <p:cTn id="57" dur="500"/>
                                        <p:tgtEl>
                                          <p:spTgt spid="28"/>
                                        </p:tgtEl>
                                      </p:cBhvr>
                                    </p:animEffect>
                                  </p:childTnLst>
                                </p:cTn>
                              </p:par>
                              <p:par>
                                <p:cTn id="58" presetID="22" presetClass="entr" presetSubtype="4" fill="hold"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down)">
                                      <p:cBhvr>
                                        <p:cTn id="60" dur="500"/>
                                        <p:tgtEl>
                                          <p:spTgt spid="33"/>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wipe(down)">
                                      <p:cBhvr>
                                        <p:cTn id="65" dur="500"/>
                                        <p:tgtEl>
                                          <p:spTgt spid="34"/>
                                        </p:tgtEl>
                                      </p:cBhvr>
                                    </p:animEffect>
                                  </p:childTnLst>
                                </p:cTn>
                              </p:par>
                              <p:par>
                                <p:cTn id="66" presetID="22" presetClass="entr" presetSubtype="4" fill="hold" nodeType="with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wipe(down)">
                                      <p:cBhvr>
                                        <p:cTn id="68" dur="500"/>
                                        <p:tgtEl>
                                          <p:spTgt spid="35"/>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wipe(down)">
                                      <p:cBhvr>
                                        <p:cTn id="73" dur="500"/>
                                        <p:tgtEl>
                                          <p:spTgt spid="41"/>
                                        </p:tgtEl>
                                      </p:cBhvr>
                                    </p:animEffect>
                                  </p:childTnLst>
                                </p:cTn>
                              </p:par>
                              <p:par>
                                <p:cTn id="74" presetID="22" presetClass="entr" presetSubtype="4" fill="hold"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wipe(down)">
                                      <p:cBhvr>
                                        <p:cTn id="7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p:bldP spid="25" grpId="0"/>
      <p:bldP spid="26" grpId="0"/>
      <p:bldP spid="28" grpId="0"/>
      <p:bldP spid="31" grpId="0"/>
      <p:bldP spid="32" grpId="0"/>
      <p:bldP spid="34"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66667" cy="685800"/>
          </a:xfrm>
        </p:spPr>
        <p:txBody>
          <a:bodyPr>
            <a:normAutofit fontScale="90000"/>
          </a:bodyPr>
          <a:lstStyle/>
          <a:p>
            <a:pPr eaLnBrk="1" hangingPunct="1"/>
            <a:r>
              <a:rPr lang="en-US" altLang="en-US" dirty="0"/>
              <a:t>NEW Battery Offering – 225AH </a:t>
            </a:r>
            <a:r>
              <a:rPr lang="en-US" altLang="en-US" dirty="0" err="1"/>
              <a:t>Std</a:t>
            </a:r>
            <a:r>
              <a:rPr lang="en-US" altLang="en-US" dirty="0"/>
              <a:t>; 260AH Opt; 220AH AGM Opt</a:t>
            </a:r>
          </a:p>
        </p:txBody>
      </p:sp>
      <p:sp>
        <p:nvSpPr>
          <p:cNvPr id="7" name="Content Placeholder 2"/>
          <p:cNvSpPr txBox="1">
            <a:spLocks/>
          </p:cNvSpPr>
          <p:nvPr/>
        </p:nvSpPr>
        <p:spPr bwMode="auto">
          <a:xfrm>
            <a:off x="693173" y="1664727"/>
            <a:ext cx="8055173" cy="3835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indent="-169863">
              <a:buClr>
                <a:srgbClr val="009AC7"/>
              </a:buClr>
              <a:buFont typeface="Wingdings" panose="05000000000000000000" pitchFamily="2" charset="2"/>
              <a:buChar char="§"/>
            </a:pPr>
            <a:r>
              <a:rPr lang="en-US" sz="2000" b="1" dirty="0"/>
              <a:t>Three battery offerings:</a:t>
            </a:r>
          </a:p>
          <a:p>
            <a:pPr marL="398463" lvl="1" indent="-165100">
              <a:buClr>
                <a:srgbClr val="009AC7"/>
              </a:buClr>
              <a:buFont typeface="Wingdings" panose="05000000000000000000" pitchFamily="2" charset="2"/>
              <a:buChar char="§"/>
            </a:pPr>
            <a:r>
              <a:rPr lang="en-US" sz="1400" dirty="0"/>
              <a:t>Trojan 225AH WET Flooded – Standard </a:t>
            </a:r>
          </a:p>
          <a:p>
            <a:pPr marL="398463" lvl="1" indent="-165100">
              <a:buClr>
                <a:srgbClr val="009AC7"/>
              </a:buClr>
              <a:buFont typeface="Wingdings" panose="05000000000000000000" pitchFamily="2" charset="2"/>
              <a:buChar char="§"/>
            </a:pPr>
            <a:r>
              <a:rPr lang="en-US" sz="1400" dirty="0"/>
              <a:t>Trojan 260AH WET Flooded – Option</a:t>
            </a:r>
          </a:p>
          <a:p>
            <a:pPr marL="690563" lvl="2" indent="-165100">
              <a:buClr>
                <a:srgbClr val="009AC7"/>
              </a:buClr>
              <a:buFont typeface="Wingdings" panose="05000000000000000000" pitchFamily="2" charset="2"/>
              <a:buChar char="§"/>
            </a:pPr>
            <a:r>
              <a:rPr lang="en-US" sz="1400" dirty="0"/>
              <a:t>Benefits: </a:t>
            </a:r>
          </a:p>
          <a:p>
            <a:pPr marL="1147763" lvl="3" indent="-165100">
              <a:buClr>
                <a:srgbClr val="009AC7"/>
              </a:buClr>
              <a:buFont typeface="Wingdings" panose="05000000000000000000" pitchFamily="2" charset="2"/>
              <a:buChar char="§"/>
            </a:pPr>
            <a:r>
              <a:rPr lang="en-US" sz="1400" dirty="0"/>
              <a:t>Up-to-20%-more average run time and more power than 225AH battery </a:t>
            </a:r>
          </a:p>
          <a:p>
            <a:pPr marL="1147763" lvl="3" indent="-165100">
              <a:buClr>
                <a:srgbClr val="009AC7"/>
              </a:buClr>
              <a:buFont typeface="Wingdings" panose="05000000000000000000" pitchFamily="2" charset="2"/>
              <a:buChar char="§"/>
            </a:pPr>
            <a:r>
              <a:rPr lang="en-US" sz="1400" dirty="0"/>
              <a:t>This should mean more serviceable life because the battery energy does not deplete as quickly (note: this depends on depth-of-discharge)</a:t>
            </a:r>
          </a:p>
          <a:p>
            <a:pPr marL="398463" lvl="1" indent="-165100">
              <a:buClr>
                <a:srgbClr val="009AC7"/>
              </a:buClr>
              <a:buFont typeface="Wingdings" panose="05000000000000000000" pitchFamily="2" charset="2"/>
              <a:buChar char="§"/>
            </a:pPr>
            <a:r>
              <a:rPr lang="en-US" sz="1400" dirty="0"/>
              <a:t>Discover 220AH AGM Sealed – Option</a:t>
            </a:r>
          </a:p>
          <a:p>
            <a:pPr marL="690563" lvl="2" indent="-165100">
              <a:buClr>
                <a:srgbClr val="009AC7"/>
              </a:buClr>
              <a:buFont typeface="Wingdings" panose="05000000000000000000" pitchFamily="2" charset="2"/>
              <a:buChar char="§"/>
            </a:pPr>
            <a:r>
              <a:rPr lang="en-US" sz="1400" dirty="0"/>
              <a:t>Benefits: </a:t>
            </a:r>
          </a:p>
          <a:p>
            <a:pPr marL="1147763" lvl="3" indent="-165100">
              <a:buClr>
                <a:srgbClr val="009AC7"/>
              </a:buClr>
              <a:buFont typeface="Wingdings" panose="05000000000000000000" pitchFamily="2" charset="2"/>
              <a:buChar char="§"/>
            </a:pPr>
            <a:r>
              <a:rPr lang="en-US" sz="1400" dirty="0"/>
              <a:t>Low-maintenance, do not have to water</a:t>
            </a:r>
          </a:p>
          <a:p>
            <a:pPr marL="1147763" lvl="3" indent="-165100">
              <a:buClr>
                <a:srgbClr val="009AC7"/>
              </a:buClr>
              <a:buFont typeface="Wingdings" panose="05000000000000000000" pitchFamily="2" charset="2"/>
              <a:buChar char="§"/>
            </a:pPr>
            <a:r>
              <a:rPr lang="en-US" sz="1400" dirty="0"/>
              <a:t>However, potentially has lower run-time, lower serviceable life, and is more expensive </a:t>
            </a:r>
          </a:p>
          <a:p>
            <a:pPr marL="1147763" lvl="3" indent="-165100">
              <a:buClr>
                <a:srgbClr val="009AC7"/>
              </a:buClr>
              <a:buFont typeface="Wingdings" panose="05000000000000000000" pitchFamily="2" charset="2"/>
              <a:buChar char="§"/>
            </a:pPr>
            <a:r>
              <a:rPr lang="en-US" sz="1400" dirty="0"/>
              <a:t>Look to Smart-Fill™ Automatic Battery Watering as a less-expensive alternative</a:t>
            </a:r>
          </a:p>
          <a:p>
            <a:pPr marL="0" lvl="3">
              <a:buClr>
                <a:srgbClr val="009AC7"/>
              </a:buClr>
            </a:pPr>
            <a:endParaRPr lang="en-US" sz="1400" dirty="0"/>
          </a:p>
          <a:p>
            <a:pPr marL="169863" lvl="3" indent="-169863">
              <a:buClr>
                <a:srgbClr val="009AC7"/>
              </a:buClr>
              <a:buFont typeface="Wingdings" panose="05000000000000000000" pitchFamily="2" charset="2"/>
              <a:buChar char="§"/>
            </a:pPr>
            <a:r>
              <a:rPr lang="en-US" sz="2000" b="1" dirty="0"/>
              <a:t>Battery drain hole location under battery tray</a:t>
            </a:r>
          </a:p>
          <a:p>
            <a:pPr marL="0" lvl="3" indent="982663">
              <a:buClr>
                <a:srgbClr val="009AC7"/>
              </a:buClr>
            </a:pPr>
            <a:endParaRPr lang="en-US" sz="1400" dirty="0"/>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3911" y="5669990"/>
            <a:ext cx="816053" cy="612040"/>
          </a:xfrm>
          <a:prstGeom prst="rect">
            <a:avLst/>
          </a:prstGeom>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817499" y="5500686"/>
            <a:ext cx="1163088" cy="904623"/>
          </a:xfrm>
          <a:prstGeom prst="rect">
            <a:avLst/>
          </a:prstGeom>
        </p:spPr>
      </p:pic>
      <p:cxnSp>
        <p:nvCxnSpPr>
          <p:cNvPr id="4" name="Straight Connector 3"/>
          <p:cNvCxnSpPr/>
          <p:nvPr/>
        </p:nvCxnSpPr>
        <p:spPr>
          <a:xfrm flipV="1">
            <a:off x="2010074" y="5546265"/>
            <a:ext cx="807425" cy="42974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010074" y="6099735"/>
            <a:ext cx="807425" cy="25420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5"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16</a:t>
            </a:fld>
            <a:endParaRPr lang="en-US" altLang="en-US" dirty="0"/>
          </a:p>
        </p:txBody>
      </p:sp>
    </p:spTree>
    <p:extLst>
      <p:ext uri="{BB962C8B-B14F-4D97-AF65-F5344CB8AC3E}">
        <p14:creationId xmlns:p14="http://schemas.microsoft.com/office/powerpoint/2010/main" val="3485593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42105" y="632655"/>
            <a:ext cx="4241800" cy="27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90500" y="958850"/>
            <a:ext cx="8953500" cy="565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9" name="Title 1"/>
          <p:cNvSpPr>
            <a:spLocks noGrp="1"/>
          </p:cNvSpPr>
          <p:nvPr>
            <p:ph type="title"/>
          </p:nvPr>
        </p:nvSpPr>
        <p:spPr>
          <a:xfrm>
            <a:off x="259555" y="122799"/>
            <a:ext cx="8466667" cy="685800"/>
          </a:xfrm>
        </p:spPr>
        <p:txBody>
          <a:bodyPr>
            <a:normAutofit/>
          </a:bodyPr>
          <a:lstStyle/>
          <a:p>
            <a:pPr eaLnBrk="1" hangingPunct="1"/>
            <a:r>
              <a:rPr lang="en-US" altLang="en-US" dirty="0">
                <a:solidFill>
                  <a:schemeClr val="tx1"/>
                </a:solidFill>
              </a:rPr>
              <a:t>Battery Run-Times &amp;  Comparisons to T5/T5e</a:t>
            </a:r>
          </a:p>
        </p:txBody>
      </p:sp>
      <p:sp>
        <p:nvSpPr>
          <p:cNvPr id="7" name="Content Placeholder 2"/>
          <p:cNvSpPr txBox="1">
            <a:spLocks/>
          </p:cNvSpPr>
          <p:nvPr/>
        </p:nvSpPr>
        <p:spPr bwMode="auto">
          <a:xfrm>
            <a:off x="320859" y="727587"/>
            <a:ext cx="5671314" cy="304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009AC7"/>
              </a:buClr>
            </a:pPr>
            <a:r>
              <a:rPr lang="en-US" sz="1200" b="1" dirty="0"/>
              <a:t>Increased average run-time (lowest power draw settings) with smaller 225AH battery compared to previous 240AH battery</a:t>
            </a:r>
          </a:p>
          <a:p>
            <a:pPr marL="228600" lvl="1" indent="-114300">
              <a:buClr>
                <a:srgbClr val="009AC7"/>
              </a:buClr>
              <a:buFont typeface="Wingdings" panose="05000000000000000000" pitchFamily="2" charset="2"/>
              <a:buChar char="§"/>
            </a:pPr>
            <a:r>
              <a:rPr lang="en-US" sz="1000" b="1" dirty="0"/>
              <a:t>T500</a:t>
            </a:r>
            <a:r>
              <a:rPr lang="en-US" sz="1000" dirty="0"/>
              <a:t> = up-to </a:t>
            </a:r>
            <a:r>
              <a:rPr lang="en-US" sz="1000" u="sng" dirty="0"/>
              <a:t>20% </a:t>
            </a:r>
            <a:r>
              <a:rPr lang="en-US" sz="1000" dirty="0"/>
              <a:t>increased average run-time. </a:t>
            </a:r>
            <a:r>
              <a:rPr lang="en-US" sz="1000" b="1" dirty="0"/>
              <a:t>T500e</a:t>
            </a:r>
            <a:r>
              <a:rPr lang="en-US" sz="1000" dirty="0"/>
              <a:t> = up-to </a:t>
            </a:r>
            <a:r>
              <a:rPr lang="en-US" sz="1000" u="sng" dirty="0"/>
              <a:t>9% </a:t>
            </a:r>
            <a:r>
              <a:rPr lang="en-US" sz="1000" dirty="0"/>
              <a:t>increased average run-time</a:t>
            </a:r>
          </a:p>
          <a:p>
            <a:pPr marL="228600" lvl="1" indent="-114300">
              <a:buClr>
                <a:srgbClr val="009AC7"/>
              </a:buClr>
              <a:buFont typeface="Wingdings" panose="05000000000000000000" pitchFamily="2" charset="2"/>
              <a:buChar char="§"/>
            </a:pPr>
            <a:r>
              <a:rPr lang="en-US" sz="1000" dirty="0"/>
              <a:t>Reason for increased run-time: Efficient vacuum fan </a:t>
            </a:r>
          </a:p>
          <a:p>
            <a:pPr marL="571500" lvl="2" indent="-114300">
              <a:buClr>
                <a:srgbClr val="009AC7"/>
              </a:buClr>
              <a:buFont typeface="Wingdings" panose="05000000000000000000" pitchFamily="2" charset="2"/>
              <a:buChar char="§"/>
            </a:pPr>
            <a:r>
              <a:rPr lang="en-US" sz="1000" dirty="0"/>
              <a:t>T500 </a:t>
            </a:r>
            <a:r>
              <a:rPr lang="en-US" sz="1000" dirty="0" err="1"/>
              <a:t>vac</a:t>
            </a:r>
            <a:r>
              <a:rPr lang="en-US" sz="1000" dirty="0"/>
              <a:t> fan (6.6in/167mm vs. 5.7in/145mm) more efficient fan, draws less power in standard operation and low noise modes than T5</a:t>
            </a:r>
          </a:p>
          <a:p>
            <a:pPr marL="571500" lvl="2" indent="-114300">
              <a:buClr>
                <a:srgbClr val="009AC7"/>
              </a:buClr>
              <a:buFont typeface="Wingdings" panose="05000000000000000000" pitchFamily="2" charset="2"/>
              <a:buChar char="§"/>
            </a:pPr>
            <a:r>
              <a:rPr lang="en-US" sz="1000" dirty="0"/>
              <a:t>T500e </a:t>
            </a:r>
            <a:r>
              <a:rPr lang="en-US" sz="1000" dirty="0" err="1"/>
              <a:t>vac</a:t>
            </a:r>
            <a:r>
              <a:rPr lang="en-US" sz="1000" dirty="0"/>
              <a:t> fan (5.7in/145mm) uses less power than T5e</a:t>
            </a:r>
          </a:p>
          <a:p>
            <a:pPr marL="228600" lvl="1" indent="-114300">
              <a:buClr>
                <a:srgbClr val="009AC7"/>
              </a:buClr>
              <a:buFont typeface="Wingdings" panose="05000000000000000000" pitchFamily="2" charset="2"/>
              <a:buChar char="§"/>
            </a:pPr>
            <a:r>
              <a:rPr lang="en-US" sz="1000" dirty="0"/>
              <a:t>No trade-off with water pick-up due to improved sealed squeegee design</a:t>
            </a:r>
          </a:p>
          <a:p>
            <a:pPr marL="571500" lvl="3" indent="-169863">
              <a:buClr>
                <a:srgbClr val="009AC7"/>
              </a:buClr>
              <a:buFont typeface="Wingdings" panose="05000000000000000000" pitchFamily="2" charset="2"/>
              <a:buChar char="§"/>
            </a:pPr>
            <a:r>
              <a:rPr lang="en-US" sz="1000" dirty="0"/>
              <a:t>In fact, tests on ceramic tile, a challenging surface for water pick-up, showed both T500/T500e performed better than predecessor modelsT5/T5e</a:t>
            </a:r>
          </a:p>
          <a:p>
            <a:pPr marL="227013" lvl="2" indent="-114300">
              <a:buClr>
                <a:srgbClr val="009AC7"/>
              </a:buClr>
              <a:buFont typeface="Wingdings" panose="05000000000000000000" pitchFamily="2" charset="2"/>
              <a:buChar char="§"/>
            </a:pPr>
            <a:r>
              <a:rPr lang="en-US" sz="1000" dirty="0"/>
              <a:t>Lower future battery replacement costs with smaller 225AH batteries  </a:t>
            </a:r>
          </a:p>
          <a:p>
            <a:pPr>
              <a:buClr>
                <a:srgbClr val="009AC7"/>
              </a:buClr>
            </a:pPr>
            <a:r>
              <a:rPr lang="en-US" sz="1200" b="1" dirty="0"/>
              <a:t>Orbital avg. run-time outperforms other scrub heads’ avg. run time in highest draw settings</a:t>
            </a:r>
          </a:p>
          <a:p>
            <a:pPr marL="228600" lvl="1" indent="-112713">
              <a:buClr>
                <a:srgbClr val="009AC7"/>
              </a:buClr>
              <a:buFont typeface="Wingdings" panose="05000000000000000000" pitchFamily="2" charset="2"/>
              <a:buChar char="§"/>
            </a:pPr>
            <a:r>
              <a:rPr lang="en-US" sz="1000" dirty="0"/>
              <a:t>Scrub head motor current draw remains consistent between low and high down pressures</a:t>
            </a:r>
          </a:p>
          <a:p>
            <a:pPr marL="228600" lvl="1" indent="-112713">
              <a:buClr>
                <a:srgbClr val="009AC7"/>
              </a:buClr>
              <a:buFont typeface="Wingdings" panose="05000000000000000000" pitchFamily="2" charset="2"/>
              <a:buChar char="§"/>
            </a:pPr>
            <a:r>
              <a:rPr lang="en-US" sz="1000" dirty="0"/>
              <a:t>Means more productivity with one of the highest standard orbital down-pressure settings in the industry at 170lbs / 77kg</a:t>
            </a:r>
          </a:p>
        </p:txBody>
      </p:sp>
      <p:graphicFrame>
        <p:nvGraphicFramePr>
          <p:cNvPr id="2" name="Object 1"/>
          <p:cNvGraphicFramePr>
            <a:graphicFrameLocks noChangeAspect="1"/>
          </p:cNvGraphicFramePr>
          <p:nvPr>
            <p:extLst>
              <p:ext uri="{D42A27DB-BD31-4B8C-83A1-F6EECF244321}">
                <p14:modId xmlns:p14="http://schemas.microsoft.com/office/powerpoint/2010/main" val="3517953857"/>
              </p:ext>
            </p:extLst>
          </p:nvPr>
        </p:nvGraphicFramePr>
        <p:xfrm>
          <a:off x="97829" y="3760681"/>
          <a:ext cx="3011873" cy="2873306"/>
        </p:xfrm>
        <a:graphic>
          <a:graphicData uri="http://schemas.openxmlformats.org/presentationml/2006/ole">
            <mc:AlternateContent xmlns:mc="http://schemas.openxmlformats.org/markup-compatibility/2006">
              <mc:Choice xmlns:v="urn:schemas-microsoft-com:vml" Requires="v">
                <p:oleObj spid="_x0000_s17640" name="Worksheet" r:id="rId4" imgW="3657600" imgH="3489912" progId="Excel.Sheet.12">
                  <p:embed/>
                </p:oleObj>
              </mc:Choice>
              <mc:Fallback>
                <p:oleObj name="Worksheet" r:id="rId4" imgW="3657600" imgH="3489912" progId="Excel.Sheet.12">
                  <p:embed/>
                  <p:pic>
                    <p:nvPicPr>
                      <p:cNvPr id="0" name=""/>
                      <p:cNvPicPr/>
                      <p:nvPr/>
                    </p:nvPicPr>
                    <p:blipFill>
                      <a:blip r:embed="rId5"/>
                      <a:stretch>
                        <a:fillRect/>
                      </a:stretch>
                    </p:blipFill>
                    <p:spPr>
                      <a:xfrm>
                        <a:off x="97829" y="3760681"/>
                        <a:ext cx="3011873" cy="2873306"/>
                      </a:xfrm>
                      <a:prstGeom prst="rect">
                        <a:avLst/>
                      </a:prstGeom>
                    </p:spPr>
                  </p:pic>
                </p:oleObj>
              </mc:Fallback>
            </mc:AlternateContent>
          </a:graphicData>
        </a:graphic>
      </p:graphicFrame>
      <p:sp>
        <p:nvSpPr>
          <p:cNvPr id="13"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5"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graphicFrame>
        <p:nvGraphicFramePr>
          <p:cNvPr id="3" name="Object 2"/>
          <p:cNvGraphicFramePr>
            <a:graphicFrameLocks noChangeAspect="1"/>
          </p:cNvGraphicFramePr>
          <p:nvPr>
            <p:extLst>
              <p:ext uri="{D42A27DB-BD31-4B8C-83A1-F6EECF244321}">
                <p14:modId xmlns:p14="http://schemas.microsoft.com/office/powerpoint/2010/main" val="593940097"/>
              </p:ext>
            </p:extLst>
          </p:nvPr>
        </p:nvGraphicFramePr>
        <p:xfrm>
          <a:off x="6145230" y="3749931"/>
          <a:ext cx="2890616" cy="2890616"/>
        </p:xfrm>
        <a:graphic>
          <a:graphicData uri="http://schemas.openxmlformats.org/presentationml/2006/ole">
            <mc:AlternateContent xmlns:mc="http://schemas.openxmlformats.org/markup-compatibility/2006">
              <mc:Choice xmlns:v="urn:schemas-microsoft-com:vml" Requires="v">
                <p:oleObj spid="_x0000_s17641" name="Worksheet" r:id="rId6" imgW="3489901" imgH="3489912" progId="Excel.Sheet.12">
                  <p:embed/>
                </p:oleObj>
              </mc:Choice>
              <mc:Fallback>
                <p:oleObj name="Worksheet" r:id="rId6" imgW="3489901" imgH="3489912" progId="Excel.Sheet.12">
                  <p:embed/>
                  <p:pic>
                    <p:nvPicPr>
                      <p:cNvPr id="0" name=""/>
                      <p:cNvPicPr/>
                      <p:nvPr/>
                    </p:nvPicPr>
                    <p:blipFill>
                      <a:blip r:embed="rId7"/>
                      <a:stretch>
                        <a:fillRect/>
                      </a:stretch>
                    </p:blipFill>
                    <p:spPr>
                      <a:xfrm>
                        <a:off x="6145230" y="3749931"/>
                        <a:ext cx="2890616" cy="2890616"/>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416484211"/>
              </p:ext>
            </p:extLst>
          </p:nvPr>
        </p:nvGraphicFramePr>
        <p:xfrm>
          <a:off x="3195306" y="3768826"/>
          <a:ext cx="2871720" cy="2871720"/>
        </p:xfrm>
        <a:graphic>
          <a:graphicData uri="http://schemas.openxmlformats.org/presentationml/2006/ole">
            <mc:AlternateContent xmlns:mc="http://schemas.openxmlformats.org/markup-compatibility/2006">
              <mc:Choice xmlns:v="urn:schemas-microsoft-com:vml" Requires="v">
                <p:oleObj spid="_x0000_s17642" name="Worksheet" r:id="rId8" imgW="3489901" imgH="3489912" progId="Excel.Sheet.12">
                  <p:embed/>
                </p:oleObj>
              </mc:Choice>
              <mc:Fallback>
                <p:oleObj name="Worksheet" r:id="rId8" imgW="3489901" imgH="3489912" progId="Excel.Sheet.12">
                  <p:embed/>
                  <p:pic>
                    <p:nvPicPr>
                      <p:cNvPr id="0" name=""/>
                      <p:cNvPicPr/>
                      <p:nvPr/>
                    </p:nvPicPr>
                    <p:blipFill>
                      <a:blip r:embed="rId9"/>
                      <a:stretch>
                        <a:fillRect/>
                      </a:stretch>
                    </p:blipFill>
                    <p:spPr>
                      <a:xfrm>
                        <a:off x="3195306" y="3768826"/>
                        <a:ext cx="2871720" cy="2871720"/>
                      </a:xfrm>
                      <a:prstGeom prst="rect">
                        <a:avLst/>
                      </a:prstGeom>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3636378631"/>
              </p:ext>
            </p:extLst>
          </p:nvPr>
        </p:nvGraphicFramePr>
        <p:xfrm>
          <a:off x="6122120" y="1073150"/>
          <a:ext cx="2891933" cy="2608263"/>
        </p:xfrm>
        <a:graphic>
          <a:graphicData uri="http://schemas.openxmlformats.org/presentationml/2006/ole">
            <mc:AlternateContent xmlns:mc="http://schemas.openxmlformats.org/markup-compatibility/2006">
              <mc:Choice xmlns:v="urn:schemas-microsoft-com:vml" Requires="v">
                <p:oleObj spid="_x0000_s17643" name="Worksheet" r:id="rId10" imgW="3657600" imgH="3299400" progId="Excel.Sheet.12">
                  <p:embed/>
                </p:oleObj>
              </mc:Choice>
              <mc:Fallback>
                <p:oleObj name="Worksheet" r:id="rId10" imgW="3657600" imgH="3299400" progId="Excel.Sheet.12">
                  <p:embed/>
                  <p:pic>
                    <p:nvPicPr>
                      <p:cNvPr id="0" name=""/>
                      <p:cNvPicPr/>
                      <p:nvPr/>
                    </p:nvPicPr>
                    <p:blipFill>
                      <a:blip r:embed="rId11"/>
                      <a:stretch>
                        <a:fillRect/>
                      </a:stretch>
                    </p:blipFill>
                    <p:spPr>
                      <a:xfrm>
                        <a:off x="6122120" y="1073150"/>
                        <a:ext cx="2891933" cy="2608263"/>
                      </a:xfrm>
                      <a:prstGeom prst="rect">
                        <a:avLst/>
                      </a:prstGeom>
                    </p:spPr>
                  </p:pic>
                </p:oleObj>
              </mc:Fallback>
            </mc:AlternateContent>
          </a:graphicData>
        </a:graphic>
      </p:graphicFrame>
      <p:sp>
        <p:nvSpPr>
          <p:cNvPr id="10" name="Slide Number Placeholder 9"/>
          <p:cNvSpPr>
            <a:spLocks noGrp="1"/>
          </p:cNvSpPr>
          <p:nvPr>
            <p:ph type="sldNum" sz="quarter" idx="12"/>
          </p:nvPr>
        </p:nvSpPr>
        <p:spPr/>
        <p:txBody>
          <a:bodyPr/>
          <a:lstStyle/>
          <a:p>
            <a:pPr>
              <a:defRPr/>
            </a:pPr>
            <a:fld id="{B1A9683B-B112-4496-A737-3130FD58388C}" type="slidenum">
              <a:rPr lang="en-US" altLang="en-US" smtClean="0"/>
              <a:pPr>
                <a:defRPr/>
              </a:pPr>
              <a:t>17</a:t>
            </a:fld>
            <a:endParaRPr lang="en-US" altLang="en-US" dirty="0"/>
          </a:p>
        </p:txBody>
      </p:sp>
    </p:spTree>
    <p:extLst>
      <p:ext uri="{BB962C8B-B14F-4D97-AF65-F5344CB8AC3E}">
        <p14:creationId xmlns:p14="http://schemas.microsoft.com/office/powerpoint/2010/main" val="1171583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49402" y="5027547"/>
            <a:ext cx="2183103" cy="1689296"/>
          </a:xfrm>
          <a:prstGeom prst="rect">
            <a:avLst/>
          </a:prstGeom>
        </p:spPr>
      </p:pic>
      <p:sp>
        <p:nvSpPr>
          <p:cNvPr id="4099" name="Title 1"/>
          <p:cNvSpPr>
            <a:spLocks noGrp="1"/>
          </p:cNvSpPr>
          <p:nvPr>
            <p:ph type="title"/>
          </p:nvPr>
        </p:nvSpPr>
        <p:spPr>
          <a:xfrm>
            <a:off x="457200" y="911225"/>
            <a:ext cx="8229600" cy="685800"/>
          </a:xfrm>
        </p:spPr>
        <p:txBody>
          <a:bodyPr/>
          <a:lstStyle/>
          <a:p>
            <a:pPr eaLnBrk="1" hangingPunct="1"/>
            <a:r>
              <a:rPr lang="en-US" altLang="en-US" dirty="0"/>
              <a:t>Dual Disk Scrub Head – 3 Options to Choose From </a:t>
            </a:r>
          </a:p>
        </p:txBody>
      </p:sp>
      <p:sp>
        <p:nvSpPr>
          <p:cNvPr id="4100" name="Content Placeholder 2"/>
          <p:cNvSpPr>
            <a:spLocks noGrp="1"/>
          </p:cNvSpPr>
          <p:nvPr>
            <p:ph idx="1"/>
          </p:nvPr>
        </p:nvSpPr>
        <p:spPr>
          <a:xfrm>
            <a:off x="259126" y="1597025"/>
            <a:ext cx="6242258" cy="5200469"/>
          </a:xfrm>
        </p:spPr>
        <p:txBody>
          <a:bodyPr>
            <a:normAutofit fontScale="85000" lnSpcReduction="20000"/>
          </a:bodyPr>
          <a:lstStyle/>
          <a:p>
            <a:pPr marL="166688" indent="-166688">
              <a:spcAft>
                <a:spcPts val="0"/>
              </a:spcAft>
              <a:buClr>
                <a:srgbClr val="009AC7"/>
              </a:buClr>
              <a:buFont typeface="Wingdings" panose="05000000000000000000" pitchFamily="2" charset="2"/>
              <a:buChar char="§"/>
            </a:pPr>
            <a:r>
              <a:rPr lang="en-US" sz="1600" dirty="0"/>
              <a:t>3 Scrub Head Option</a:t>
            </a:r>
            <a:r>
              <a:rPr lang="en-US" sz="1500" dirty="0"/>
              <a:t>s: 26in / 650mm, 28in / 700mm, 32in / 800mm</a:t>
            </a:r>
            <a:endParaRPr lang="en-US" sz="1000" dirty="0"/>
          </a:p>
          <a:p>
            <a:pPr marL="461963" lvl="1" indent="-171450">
              <a:spcAft>
                <a:spcPts val="0"/>
              </a:spcAft>
              <a:buClr>
                <a:srgbClr val="009AC7"/>
              </a:buClr>
              <a:buFont typeface="Wingdings" panose="05000000000000000000" pitchFamily="2" charset="2"/>
              <a:buChar char="§"/>
            </a:pPr>
            <a:r>
              <a:rPr lang="en-US" sz="1400" dirty="0"/>
              <a:t>NEW 26in / 650mm – replaces 24in / 600mm head</a:t>
            </a:r>
          </a:p>
          <a:p>
            <a:pPr marL="685800" lvl="2" indent="-171450">
              <a:spcAft>
                <a:spcPts val="0"/>
              </a:spcAft>
              <a:buClr>
                <a:srgbClr val="009AC7"/>
              </a:buClr>
              <a:buFont typeface="Wingdings" panose="05000000000000000000" pitchFamily="2" charset="2"/>
              <a:buChar char="§"/>
            </a:pPr>
            <a:r>
              <a:rPr lang="en-US" sz="1400" dirty="0"/>
              <a:t>The shift away from 24in was driven by market considerations. Offering a 26in head allows Tennant to be more competitive with this size machine</a:t>
            </a:r>
          </a:p>
          <a:p>
            <a:pPr marL="685800" lvl="2" indent="-171450">
              <a:spcAft>
                <a:spcPts val="0"/>
              </a:spcAft>
              <a:buClr>
                <a:srgbClr val="009AC7"/>
              </a:buClr>
              <a:buFont typeface="Wingdings" panose="05000000000000000000" pitchFamily="2" charset="2"/>
              <a:buChar char="§"/>
            </a:pPr>
            <a:r>
              <a:rPr lang="en-US" sz="1400" dirty="0"/>
              <a:t>26in offers customers more range in cleaning productivity – Tennant offers a 24in dual disk in the line-up with T300</a:t>
            </a:r>
          </a:p>
          <a:p>
            <a:pPr>
              <a:spcAft>
                <a:spcPts val="0"/>
              </a:spcAft>
              <a:buClr>
                <a:srgbClr val="009AC7"/>
              </a:buClr>
            </a:pPr>
            <a:endParaRPr lang="en-US" sz="1600" dirty="0"/>
          </a:p>
          <a:p>
            <a:pPr marL="166688" indent="-166688">
              <a:spcAft>
                <a:spcPts val="0"/>
              </a:spcAft>
              <a:buClr>
                <a:srgbClr val="009AC7"/>
              </a:buClr>
              <a:buFont typeface="Wingdings" panose="05000000000000000000" pitchFamily="2" charset="2"/>
              <a:buChar char="§"/>
            </a:pPr>
            <a:r>
              <a:rPr lang="en-US" sz="1600" dirty="0"/>
              <a:t>RPM: 220</a:t>
            </a:r>
          </a:p>
          <a:p>
            <a:pPr marL="166688" indent="-166688">
              <a:spcAft>
                <a:spcPts val="0"/>
              </a:spcAft>
              <a:buClr>
                <a:srgbClr val="009AC7"/>
              </a:buClr>
              <a:buFont typeface="Wingdings" panose="05000000000000000000" pitchFamily="2" charset="2"/>
              <a:buChar char="§"/>
            </a:pPr>
            <a:r>
              <a:rPr lang="en-US" sz="1600" dirty="0"/>
              <a:t>T500 3 down pressure settings (all sizes): 40, 80, 120 </a:t>
            </a:r>
            <a:r>
              <a:rPr lang="en-US" sz="1600" dirty="0" err="1"/>
              <a:t>lbs</a:t>
            </a:r>
            <a:r>
              <a:rPr lang="en-US" sz="1600" dirty="0"/>
              <a:t> (18, 36, 54.5 kg)</a:t>
            </a:r>
          </a:p>
          <a:p>
            <a:pPr marL="166688" indent="-166688">
              <a:spcAft>
                <a:spcPts val="0"/>
              </a:spcAft>
              <a:buClr>
                <a:srgbClr val="009AC7"/>
              </a:buClr>
              <a:buFont typeface="Wingdings" panose="05000000000000000000" pitchFamily="2" charset="2"/>
              <a:buChar char="§"/>
            </a:pPr>
            <a:r>
              <a:rPr lang="en-US" sz="1600" dirty="0"/>
              <a:t>T500e 2 down pressure settings – varies by size:</a:t>
            </a:r>
          </a:p>
          <a:p>
            <a:pPr marL="461963" lvl="1" indent="-171450">
              <a:spcAft>
                <a:spcPts val="0"/>
              </a:spcAft>
              <a:buClr>
                <a:srgbClr val="009AC7"/>
              </a:buClr>
              <a:buFont typeface="Wingdings" panose="05000000000000000000" pitchFamily="2" charset="2"/>
              <a:buChar char="§"/>
            </a:pPr>
            <a:r>
              <a:rPr lang="en-US" sz="1400" dirty="0"/>
              <a:t>26in / 650mm = 65, 120 </a:t>
            </a:r>
            <a:r>
              <a:rPr lang="en-US" sz="1400" dirty="0" err="1"/>
              <a:t>lbs</a:t>
            </a:r>
            <a:r>
              <a:rPr lang="en-US" sz="1400" dirty="0"/>
              <a:t> (29.5, 54.5 kg)</a:t>
            </a:r>
          </a:p>
          <a:p>
            <a:pPr marL="461963" lvl="1" indent="-171450">
              <a:spcAft>
                <a:spcPts val="0"/>
              </a:spcAft>
              <a:buClr>
                <a:srgbClr val="009AC7"/>
              </a:buClr>
              <a:buFont typeface="Wingdings" panose="05000000000000000000" pitchFamily="2" charset="2"/>
              <a:buChar char="§"/>
            </a:pPr>
            <a:r>
              <a:rPr lang="en-US" sz="1400" dirty="0"/>
              <a:t>28in / 700mm = 70, 120 </a:t>
            </a:r>
            <a:r>
              <a:rPr lang="en-US" sz="1400" dirty="0" err="1"/>
              <a:t>lbs</a:t>
            </a:r>
            <a:r>
              <a:rPr lang="en-US" sz="1400" dirty="0"/>
              <a:t> (32, 54.5 kg)</a:t>
            </a:r>
          </a:p>
          <a:p>
            <a:pPr marL="461963" lvl="1" indent="-171450">
              <a:spcAft>
                <a:spcPts val="0"/>
              </a:spcAft>
              <a:buClr>
                <a:srgbClr val="009AC7"/>
              </a:buClr>
              <a:buFont typeface="Wingdings" panose="05000000000000000000" pitchFamily="2" charset="2"/>
              <a:buChar char="§"/>
            </a:pPr>
            <a:r>
              <a:rPr lang="en-US" sz="1400" dirty="0"/>
              <a:t>32in / 800mm = 75, 120 </a:t>
            </a:r>
            <a:r>
              <a:rPr lang="en-US" sz="1400" dirty="0" err="1"/>
              <a:t>lbs</a:t>
            </a:r>
            <a:r>
              <a:rPr lang="en-US" sz="1400" dirty="0"/>
              <a:t> (34, 54.5 kg)</a:t>
            </a:r>
          </a:p>
          <a:p>
            <a:pPr marL="290513" lvl="1">
              <a:spcAft>
                <a:spcPts val="0"/>
              </a:spcAft>
              <a:buClr>
                <a:srgbClr val="009AC7"/>
              </a:buClr>
            </a:pPr>
            <a:endParaRPr lang="en-US" sz="1400" dirty="0"/>
          </a:p>
          <a:p>
            <a:pPr marL="166688" indent="-166688">
              <a:spcAft>
                <a:spcPts val="0"/>
              </a:spcAft>
              <a:buClr>
                <a:srgbClr val="009AC7"/>
              </a:buClr>
              <a:buFont typeface="Wingdings" panose="05000000000000000000" pitchFamily="2" charset="2"/>
              <a:buChar char="§"/>
            </a:pPr>
            <a:r>
              <a:rPr lang="en-US" sz="1600" dirty="0"/>
              <a:t>Continues using gimbal mount heads, with </a:t>
            </a:r>
            <a:r>
              <a:rPr lang="en-US" sz="1600" dirty="0" err="1"/>
              <a:t>Insta</a:t>
            </a:r>
            <a:r>
              <a:rPr lang="en-US" sz="1600" dirty="0"/>
              <a:t>-Fit™ brush/pad drivers</a:t>
            </a:r>
          </a:p>
          <a:p>
            <a:pPr marL="461963" lvl="1" indent="-177800">
              <a:spcAft>
                <a:spcPts val="0"/>
              </a:spcAft>
              <a:buClr>
                <a:srgbClr val="009AC7"/>
              </a:buClr>
              <a:buFont typeface="Wingdings" panose="05000000000000000000" pitchFamily="2" charset="2"/>
              <a:buChar char="§"/>
            </a:pPr>
            <a:r>
              <a:rPr lang="en-US" sz="1400" dirty="0" err="1"/>
              <a:t>Insta</a:t>
            </a:r>
            <a:r>
              <a:rPr lang="en-US" sz="1400" dirty="0"/>
              <a:t>-Click™ is NOT on these machines, as they use a gimbal mount</a:t>
            </a:r>
          </a:p>
          <a:p>
            <a:pPr marL="461963" lvl="1" indent="-177800">
              <a:spcAft>
                <a:spcPts val="0"/>
              </a:spcAft>
              <a:buClr>
                <a:srgbClr val="009AC7"/>
              </a:buClr>
              <a:buFont typeface="Wingdings" panose="05000000000000000000" pitchFamily="2" charset="2"/>
              <a:buChar char="§"/>
            </a:pPr>
            <a:r>
              <a:rPr lang="en-US" sz="1400" dirty="0"/>
              <a:t>Advantages to gimbal mount:</a:t>
            </a:r>
          </a:p>
          <a:p>
            <a:pPr marL="796925" lvl="2" indent="-166688">
              <a:spcAft>
                <a:spcPts val="0"/>
              </a:spcAft>
              <a:buClr>
                <a:srgbClr val="009AC7"/>
              </a:buClr>
              <a:buFont typeface="Wingdings" panose="05000000000000000000" pitchFamily="2" charset="2"/>
              <a:buChar char="§"/>
            </a:pPr>
            <a:r>
              <a:rPr lang="en-US" sz="1400" dirty="0"/>
              <a:t>Heads able to flex/conform to varying surface levels </a:t>
            </a:r>
          </a:p>
          <a:p>
            <a:pPr marL="796925" lvl="2" indent="-166688">
              <a:spcAft>
                <a:spcPts val="0"/>
              </a:spcAft>
              <a:buClr>
                <a:srgbClr val="009AC7"/>
              </a:buClr>
              <a:buFont typeface="Wingdings" panose="05000000000000000000" pitchFamily="2" charset="2"/>
              <a:buChar char="§"/>
            </a:pPr>
            <a:r>
              <a:rPr lang="en-US" sz="1400" dirty="0" err="1"/>
              <a:t>Insta</a:t>
            </a:r>
            <a:r>
              <a:rPr lang="en-US" sz="1400" dirty="0"/>
              <a:t>-Fit™ still allow for easy installation of pad driver and brushes</a:t>
            </a:r>
          </a:p>
          <a:p>
            <a:pPr marL="796925" lvl="2" indent="-166688">
              <a:spcAft>
                <a:spcPts val="0"/>
              </a:spcAft>
              <a:buClr>
                <a:srgbClr val="009AC7"/>
              </a:buClr>
              <a:buFont typeface="Wingdings" panose="05000000000000000000" pitchFamily="2" charset="2"/>
              <a:buChar char="§"/>
            </a:pPr>
            <a:r>
              <a:rPr lang="en-US" sz="1400" dirty="0"/>
              <a:t>Yellow plungers makes pad driver and brush removal quick and simple</a:t>
            </a:r>
          </a:p>
          <a:p>
            <a:pPr marL="0" lvl="2">
              <a:spcAft>
                <a:spcPts val="0"/>
              </a:spcAft>
              <a:buClr>
                <a:srgbClr val="009AC7"/>
              </a:buClr>
            </a:pPr>
            <a:endParaRPr lang="en-US" sz="1400" dirty="0"/>
          </a:p>
          <a:p>
            <a:pPr marL="166688" lvl="2" indent="-166688">
              <a:spcAft>
                <a:spcPts val="0"/>
              </a:spcAft>
              <a:buClr>
                <a:srgbClr val="009AC7"/>
              </a:buClr>
              <a:buFont typeface="Wingdings" panose="05000000000000000000" pitchFamily="2" charset="2"/>
              <a:buChar char="§"/>
            </a:pPr>
            <a:r>
              <a:rPr lang="en-US" sz="1600" dirty="0"/>
              <a:t>Fixed floating head skirt – helps contain water thrown from spinning brushes, especially in corners, reducing slips and falls.</a:t>
            </a:r>
          </a:p>
          <a:p>
            <a:pPr marL="166688" lvl="2" indent="-166688">
              <a:spcAft>
                <a:spcPts val="0"/>
              </a:spcAft>
              <a:buClr>
                <a:srgbClr val="009AC7"/>
              </a:buClr>
              <a:buFont typeface="Wingdings" panose="05000000000000000000" pitchFamily="2" charset="2"/>
              <a:buChar char="§"/>
            </a:pPr>
            <a:endParaRPr lang="en-US" sz="1600" dirty="0"/>
          </a:p>
          <a:p>
            <a:pPr marL="166688" lvl="2" indent="-166688">
              <a:spcAft>
                <a:spcPts val="0"/>
              </a:spcAft>
              <a:buClr>
                <a:srgbClr val="009AC7"/>
              </a:buClr>
              <a:buFont typeface="Wingdings" panose="05000000000000000000" pitchFamily="2" charset="2"/>
              <a:buChar char="§"/>
            </a:pPr>
            <a:r>
              <a:rPr lang="en-US" sz="1600" dirty="0"/>
              <a:t>New integrated front-facing rubber guide wheels minimizes wall damage</a:t>
            </a:r>
          </a:p>
        </p:txBody>
      </p:sp>
      <p:sp>
        <p:nvSpPr>
          <p:cNvPr id="16" name="TextBox 15"/>
          <p:cNvSpPr txBox="1"/>
          <p:nvPr/>
        </p:nvSpPr>
        <p:spPr>
          <a:xfrm>
            <a:off x="7130923" y="3090625"/>
            <a:ext cx="1600882" cy="276999"/>
          </a:xfrm>
          <a:prstGeom prst="rect">
            <a:avLst/>
          </a:prstGeom>
          <a:noFill/>
        </p:spPr>
        <p:txBody>
          <a:bodyPr wrap="square" rtlCol="0">
            <a:spAutoFit/>
          </a:bodyPr>
          <a:lstStyle/>
          <a:p>
            <a:pPr algn="ctr"/>
            <a:r>
              <a:rPr lang="en-US" sz="1200" b="1" dirty="0" err="1">
                <a:latin typeface="Arial" panose="020B0604020202020204" pitchFamily="34" charset="0"/>
              </a:rPr>
              <a:t>Insta</a:t>
            </a:r>
            <a:r>
              <a:rPr lang="en-US" sz="1200" b="1" dirty="0">
                <a:latin typeface="Arial" panose="020B0604020202020204" pitchFamily="34" charset="0"/>
              </a:rPr>
              <a:t>-Fit™</a:t>
            </a:r>
          </a:p>
        </p:txBody>
      </p:sp>
      <p:sp>
        <p:nvSpPr>
          <p:cNvPr id="9"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0"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3" name="TextBox 12"/>
          <p:cNvSpPr txBox="1"/>
          <p:nvPr/>
        </p:nvSpPr>
        <p:spPr>
          <a:xfrm>
            <a:off x="7085918" y="4748818"/>
            <a:ext cx="1600882" cy="276999"/>
          </a:xfrm>
          <a:prstGeom prst="rect">
            <a:avLst/>
          </a:prstGeom>
          <a:noFill/>
        </p:spPr>
        <p:txBody>
          <a:bodyPr wrap="square" rtlCol="0">
            <a:spAutoFit/>
          </a:bodyPr>
          <a:lstStyle/>
          <a:p>
            <a:pPr algn="ctr"/>
            <a:r>
              <a:rPr lang="en-US" sz="1200" b="1" dirty="0">
                <a:latin typeface="Arial" panose="020B0604020202020204" pitchFamily="34" charset="0"/>
              </a:rPr>
              <a:t>T500</a:t>
            </a:r>
          </a:p>
        </p:txBody>
      </p:sp>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18</a:t>
            </a:fld>
            <a:endParaRPr lang="en-US" altLang="en-US" dirty="0"/>
          </a:p>
        </p:txBody>
      </p: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173794" y="3357497"/>
            <a:ext cx="1502446" cy="1280699"/>
          </a:xfrm>
          <a:prstGeom prst="rect">
            <a:avLst/>
          </a:prstGeom>
        </p:spPr>
      </p:pic>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47690" y="1656341"/>
            <a:ext cx="2648542" cy="1218834"/>
          </a:xfrm>
          <a:prstGeom prst="rect">
            <a:avLst/>
          </a:prstGeom>
        </p:spPr>
      </p:pic>
    </p:spTree>
    <p:extLst>
      <p:ext uri="{BB962C8B-B14F-4D97-AF65-F5344CB8AC3E}">
        <p14:creationId xmlns:p14="http://schemas.microsoft.com/office/powerpoint/2010/main" val="3899779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78972" y="3835056"/>
            <a:ext cx="1168732" cy="996238"/>
          </a:xfrm>
          <a:prstGeom prst="rect">
            <a:avLst/>
          </a:prstGeom>
        </p:spPr>
      </p:pic>
      <p:sp>
        <p:nvSpPr>
          <p:cNvPr id="4099" name="Title 1"/>
          <p:cNvSpPr>
            <a:spLocks noGrp="1"/>
          </p:cNvSpPr>
          <p:nvPr>
            <p:ph type="title"/>
          </p:nvPr>
        </p:nvSpPr>
        <p:spPr>
          <a:xfrm>
            <a:off x="457200" y="911225"/>
            <a:ext cx="8229600" cy="685800"/>
          </a:xfrm>
        </p:spPr>
        <p:txBody>
          <a:bodyPr/>
          <a:lstStyle/>
          <a:p>
            <a:pPr eaLnBrk="1" hangingPunct="1"/>
            <a:r>
              <a:rPr lang="en-US" altLang="en-US" dirty="0"/>
              <a:t>T500/T500e Stone Care, Brushes, Pads, Squeegees</a:t>
            </a:r>
          </a:p>
        </p:txBody>
      </p:sp>
      <p:sp>
        <p:nvSpPr>
          <p:cNvPr id="4100" name="Content Placeholder 2"/>
          <p:cNvSpPr>
            <a:spLocks noGrp="1"/>
          </p:cNvSpPr>
          <p:nvPr>
            <p:ph idx="1"/>
          </p:nvPr>
        </p:nvSpPr>
        <p:spPr>
          <a:xfrm>
            <a:off x="246518" y="1597025"/>
            <a:ext cx="6192526" cy="4883063"/>
          </a:xfrm>
        </p:spPr>
        <p:txBody>
          <a:bodyPr>
            <a:normAutofit/>
          </a:bodyPr>
          <a:lstStyle/>
          <a:p>
            <a:pPr marL="168275" indent="-168275">
              <a:spcAft>
                <a:spcPts val="0"/>
              </a:spcAft>
              <a:buClr>
                <a:srgbClr val="009AC7"/>
              </a:buClr>
              <a:buFont typeface="Wingdings" panose="05000000000000000000" pitchFamily="2" charset="2"/>
              <a:buChar char="§"/>
            </a:pPr>
            <a:r>
              <a:rPr lang="en-US" dirty="0"/>
              <a:t>Stone Care Solutions – Diamabrush</a:t>
            </a:r>
            <a:r>
              <a:rPr lang="en-US" sz="1200" dirty="0"/>
              <a:t>™</a:t>
            </a:r>
          </a:p>
          <a:p>
            <a:pPr marL="514350" lvl="1" indent="-173038">
              <a:spcAft>
                <a:spcPts val="0"/>
              </a:spcAft>
              <a:buClr>
                <a:srgbClr val="009AC7"/>
              </a:buClr>
              <a:buFont typeface="Wingdings" panose="05000000000000000000" pitchFamily="2" charset="2"/>
              <a:buChar char="§"/>
            </a:pPr>
            <a:r>
              <a:rPr lang="en-US" sz="1100" dirty="0"/>
              <a:t>A </a:t>
            </a:r>
            <a:r>
              <a:rPr lang="en-US" sz="1100" b="1" u="sng" dirty="0"/>
              <a:t>chemical-free polishing system</a:t>
            </a:r>
            <a:r>
              <a:rPr lang="en-US" sz="1100" dirty="0"/>
              <a:t> that is used with standard cleaning equipment and water that generates no dust</a:t>
            </a:r>
          </a:p>
          <a:p>
            <a:pPr marL="514350" lvl="1" indent="-173038">
              <a:spcAft>
                <a:spcPts val="0"/>
              </a:spcAft>
              <a:buClr>
                <a:srgbClr val="009AC7"/>
              </a:buClr>
              <a:buFont typeface="Wingdings" panose="05000000000000000000" pitchFamily="2" charset="2"/>
              <a:buChar char="§"/>
            </a:pPr>
            <a:r>
              <a:rPr lang="en-US" sz="1100" dirty="0"/>
              <a:t>Maintenance tools can be used on </a:t>
            </a:r>
            <a:r>
              <a:rPr lang="en-US" sz="1100" b="1" u="sng" dirty="0"/>
              <a:t>Concrete or Terrazzo</a:t>
            </a:r>
          </a:p>
          <a:p>
            <a:pPr marL="514350" lvl="1" indent="-173038">
              <a:spcAft>
                <a:spcPts val="0"/>
              </a:spcAft>
              <a:buClr>
                <a:srgbClr val="009AC7"/>
              </a:buClr>
              <a:buFont typeface="Wingdings" panose="05000000000000000000" pitchFamily="2" charset="2"/>
              <a:buChar char="§"/>
            </a:pPr>
            <a:r>
              <a:rPr lang="en-US" sz="1100" b="1" u="sng" dirty="0"/>
              <a:t>1,000</a:t>
            </a:r>
            <a:r>
              <a:rPr lang="en-US" sz="1100" dirty="0"/>
              <a:t> (red) and </a:t>
            </a:r>
            <a:r>
              <a:rPr lang="en-US" sz="1100" b="1" u="sng" dirty="0"/>
              <a:t>2,000</a:t>
            </a:r>
            <a:r>
              <a:rPr lang="en-US" sz="1100" dirty="0"/>
              <a:t> (tan) </a:t>
            </a:r>
            <a:r>
              <a:rPr lang="en-US" sz="1100" b="1" u="sng" dirty="0"/>
              <a:t>grit tools </a:t>
            </a:r>
            <a:r>
              <a:rPr lang="en-US" sz="1100" dirty="0"/>
              <a:t>– Maintenance only for T500 family</a:t>
            </a:r>
          </a:p>
          <a:p>
            <a:pPr marL="514350" lvl="1" indent="-173038">
              <a:spcAft>
                <a:spcPts val="0"/>
              </a:spcAft>
              <a:buClr>
                <a:srgbClr val="009AC7"/>
              </a:buClr>
              <a:buFont typeface="Wingdings" panose="05000000000000000000" pitchFamily="2" charset="2"/>
              <a:buChar char="§"/>
            </a:pPr>
            <a:r>
              <a:rPr lang="en-US" sz="1100" dirty="0"/>
              <a:t>Replacement tools are available as well</a:t>
            </a:r>
          </a:p>
          <a:p>
            <a:pPr marL="514350" lvl="1" indent="-173038">
              <a:spcAft>
                <a:spcPts val="0"/>
              </a:spcAft>
              <a:buClr>
                <a:srgbClr val="009AC7"/>
              </a:buClr>
              <a:buFont typeface="Wingdings" panose="05000000000000000000" pitchFamily="2" charset="2"/>
              <a:buChar char="§"/>
            </a:pPr>
            <a:r>
              <a:rPr lang="en-US" sz="1100" dirty="0"/>
              <a:t>Routinely clean with the </a:t>
            </a:r>
            <a:r>
              <a:rPr lang="en-US" sz="1100" b="1" u="sng" dirty="0"/>
              <a:t>maintenance</a:t>
            </a:r>
            <a:r>
              <a:rPr lang="en-US" sz="1100" dirty="0"/>
              <a:t> tools to not only maintain but continually </a:t>
            </a:r>
            <a:r>
              <a:rPr lang="en-US" sz="1100" b="1" u="sng" dirty="0"/>
              <a:t>improve</a:t>
            </a:r>
            <a:r>
              <a:rPr lang="en-US" sz="1100" dirty="0"/>
              <a:t> the floor’s appearance</a:t>
            </a:r>
          </a:p>
          <a:p>
            <a:pPr marL="168275" indent="-168275">
              <a:spcAft>
                <a:spcPts val="0"/>
              </a:spcAft>
              <a:buClr>
                <a:srgbClr val="009AC7"/>
              </a:buClr>
              <a:buFont typeface="Wingdings" panose="05000000000000000000" pitchFamily="2" charset="2"/>
              <a:buChar char="§"/>
            </a:pPr>
            <a:r>
              <a:rPr lang="en-US" dirty="0"/>
              <a:t>Brushes</a:t>
            </a:r>
            <a:endParaRPr lang="en-US" sz="2100" dirty="0"/>
          </a:p>
          <a:p>
            <a:pPr marL="514350" lvl="1" indent="-173038">
              <a:spcAft>
                <a:spcPts val="0"/>
              </a:spcAft>
              <a:buClr>
                <a:srgbClr val="009AC7"/>
              </a:buClr>
              <a:buFont typeface="Wingdings" panose="05000000000000000000" pitchFamily="2" charset="2"/>
              <a:buChar char="§"/>
            </a:pPr>
            <a:r>
              <a:rPr lang="en-US" sz="1100" dirty="0"/>
              <a:t>13”, 14” and 16” disks &amp; 28” cylindrical</a:t>
            </a:r>
          </a:p>
          <a:p>
            <a:pPr marL="514350" lvl="1" indent="-173038">
              <a:spcAft>
                <a:spcPts val="0"/>
              </a:spcAft>
              <a:buClr>
                <a:srgbClr val="009AC7"/>
              </a:buClr>
              <a:buFont typeface="Wingdings" panose="05000000000000000000" pitchFamily="2" charset="2"/>
              <a:buChar char="§"/>
            </a:pPr>
            <a:r>
              <a:rPr lang="en-US" sz="1100" dirty="0"/>
              <a:t>Available in: Nylon, Polypropylene, H.D. Polypropylene, Abrasive and Super Abrasive</a:t>
            </a:r>
          </a:p>
          <a:p>
            <a:pPr marL="514350" lvl="1" indent="-173038">
              <a:spcAft>
                <a:spcPts val="0"/>
              </a:spcAft>
              <a:buClr>
                <a:srgbClr val="009AC7"/>
              </a:buClr>
              <a:buFont typeface="Wingdings" panose="05000000000000000000" pitchFamily="2" charset="2"/>
              <a:buChar char="§"/>
            </a:pPr>
            <a:r>
              <a:rPr lang="en-US" sz="1100" b="1" u="sng" dirty="0" err="1"/>
              <a:t>Insta</a:t>
            </a:r>
            <a:r>
              <a:rPr lang="en-US" sz="1100" b="1" u="sng" dirty="0"/>
              <a:t>-Fit™ Adapter</a:t>
            </a:r>
            <a:r>
              <a:rPr lang="en-US" sz="1100" dirty="0"/>
              <a:t> – The adapter guides the brush or pad driver onto the machine easily, without requiring the operator to line up the brush or pad drive to the hub.</a:t>
            </a:r>
          </a:p>
          <a:p>
            <a:pPr marL="514350" lvl="1" indent="-173038">
              <a:spcAft>
                <a:spcPts val="0"/>
              </a:spcAft>
              <a:buClr>
                <a:srgbClr val="009AC7"/>
              </a:buClr>
              <a:buFont typeface="Wingdings" panose="05000000000000000000" pitchFamily="2" charset="2"/>
              <a:buChar char="§"/>
            </a:pPr>
            <a:r>
              <a:rPr lang="en-US" sz="1100" b="1" u="sng" dirty="0"/>
              <a:t>Brush Wear Indicator</a:t>
            </a:r>
            <a:r>
              <a:rPr lang="en-US" sz="1100" dirty="0"/>
              <a:t> - Tennant</a:t>
            </a:r>
            <a:r>
              <a:rPr lang="en-US" sz="1100" i="1" dirty="0"/>
              <a:t>True</a:t>
            </a:r>
            <a:r>
              <a:rPr lang="en-US" sz="1100" dirty="0"/>
              <a:t>® disk brushes include a brush wear indicator that takes the guesswork out of brush replacement to ensure optimal cleaning performance.</a:t>
            </a:r>
          </a:p>
          <a:p>
            <a:pPr marL="168275" indent="-168275">
              <a:spcAft>
                <a:spcPts val="0"/>
              </a:spcAft>
              <a:buClr>
                <a:srgbClr val="009AC7"/>
              </a:buClr>
              <a:buFont typeface="Wingdings" panose="05000000000000000000" pitchFamily="2" charset="2"/>
              <a:buChar char="§"/>
            </a:pPr>
            <a:r>
              <a:rPr lang="en-US" dirty="0"/>
              <a:t>Pads</a:t>
            </a:r>
            <a:endParaRPr lang="en-US" sz="2100" dirty="0"/>
          </a:p>
          <a:p>
            <a:pPr marL="514350" lvl="1" indent="-169863">
              <a:spcAft>
                <a:spcPts val="0"/>
              </a:spcAft>
              <a:buClr>
                <a:srgbClr val="009AC7"/>
              </a:buClr>
              <a:buFont typeface="Wingdings" panose="05000000000000000000" pitchFamily="2" charset="2"/>
              <a:buChar char="§"/>
            </a:pPr>
            <a:r>
              <a:rPr lang="en-US" dirty="0"/>
              <a:t>13”, 14” and 16” disks &amp; 14” x 28” orbital (</a:t>
            </a:r>
            <a:r>
              <a:rPr lang="en-US" cap="all" dirty="0"/>
              <a:t>new size</a:t>
            </a:r>
            <a:r>
              <a:rPr lang="en-US" dirty="0"/>
              <a:t>)</a:t>
            </a:r>
          </a:p>
          <a:p>
            <a:pPr marL="514350" lvl="1" indent="-169863">
              <a:spcAft>
                <a:spcPts val="0"/>
              </a:spcAft>
              <a:buClr>
                <a:srgbClr val="009AC7"/>
              </a:buClr>
              <a:buFont typeface="Wingdings" panose="05000000000000000000" pitchFamily="2" charset="2"/>
              <a:buChar char="§"/>
            </a:pPr>
            <a:r>
              <a:rPr lang="en-US" cap="all" dirty="0"/>
              <a:t>New material</a:t>
            </a:r>
            <a:r>
              <a:rPr lang="en-US" dirty="0"/>
              <a:t>: </a:t>
            </a:r>
            <a:r>
              <a:rPr lang="en-US" b="1" u="sng" dirty="0"/>
              <a:t>Melamine Pad</a:t>
            </a:r>
          </a:p>
          <a:p>
            <a:pPr marL="514350" lvl="1" indent="-169863">
              <a:spcAft>
                <a:spcPts val="0"/>
              </a:spcAft>
              <a:buClr>
                <a:srgbClr val="009AC7"/>
              </a:buClr>
              <a:buFont typeface="Wingdings" panose="05000000000000000000" pitchFamily="2" charset="2"/>
              <a:buChar char="§"/>
            </a:pPr>
            <a:r>
              <a:rPr lang="en-US" dirty="0"/>
              <a:t>White Polishing, </a:t>
            </a:r>
            <a:r>
              <a:rPr lang="en-US" dirty="0">
                <a:solidFill>
                  <a:srgbClr val="FF0000"/>
                </a:solidFill>
              </a:rPr>
              <a:t>Red Cleaning</a:t>
            </a:r>
            <a:r>
              <a:rPr lang="en-US" dirty="0"/>
              <a:t>, </a:t>
            </a:r>
            <a:r>
              <a:rPr lang="en-US" dirty="0">
                <a:solidFill>
                  <a:srgbClr val="0070C0"/>
                </a:solidFill>
              </a:rPr>
              <a:t>Blue Scrubbing</a:t>
            </a:r>
            <a:r>
              <a:rPr lang="en-US" dirty="0"/>
              <a:t>, </a:t>
            </a:r>
            <a:r>
              <a:rPr lang="en-US" dirty="0">
                <a:solidFill>
                  <a:srgbClr val="996633"/>
                </a:solidFill>
              </a:rPr>
              <a:t>Brown Stripping </a:t>
            </a:r>
            <a:r>
              <a:rPr lang="en-US" dirty="0"/>
              <a:t>(disk only), Black Hi-Pro Stripping, </a:t>
            </a:r>
            <a:r>
              <a:rPr lang="en-US" dirty="0">
                <a:solidFill>
                  <a:srgbClr val="A50021"/>
                </a:solidFill>
              </a:rPr>
              <a:t>Maroon Surface Prep</a:t>
            </a:r>
            <a:r>
              <a:rPr lang="en-US" dirty="0"/>
              <a:t>, </a:t>
            </a:r>
            <a:r>
              <a:rPr lang="en-US" dirty="0">
                <a:solidFill>
                  <a:srgbClr val="7030A0"/>
                </a:solidFill>
              </a:rPr>
              <a:t>Purple Diamond Polishing </a:t>
            </a:r>
            <a:r>
              <a:rPr lang="en-US" dirty="0"/>
              <a:t>(disk only), </a:t>
            </a:r>
            <a:r>
              <a:rPr lang="en-US" dirty="0">
                <a:solidFill>
                  <a:srgbClr val="CCCC00"/>
                </a:solidFill>
              </a:rPr>
              <a:t>Sienna Diamond Polishing </a:t>
            </a:r>
            <a:r>
              <a:rPr lang="en-US" dirty="0"/>
              <a:t>(disk only), &amp; </a:t>
            </a:r>
            <a:r>
              <a:rPr lang="en-US" dirty="0">
                <a:solidFill>
                  <a:srgbClr val="00B050"/>
                </a:solidFill>
              </a:rPr>
              <a:t>Green Turf Pad </a:t>
            </a:r>
            <a:r>
              <a:rPr lang="en-US" dirty="0"/>
              <a:t>(orbital only)</a:t>
            </a:r>
          </a:p>
          <a:p>
            <a:pPr marL="168275" indent="-168275">
              <a:spcAft>
                <a:spcPts val="0"/>
              </a:spcAft>
              <a:buClr>
                <a:srgbClr val="009AC7"/>
              </a:buClr>
              <a:buFont typeface="Wingdings" panose="05000000000000000000" pitchFamily="2" charset="2"/>
              <a:buChar char="§"/>
            </a:pPr>
            <a:r>
              <a:rPr lang="en-US" dirty="0"/>
              <a:t>Squeegees - Linatex</a:t>
            </a:r>
            <a:r>
              <a:rPr lang="en-US" sz="1050" dirty="0"/>
              <a:t>®</a:t>
            </a:r>
            <a:r>
              <a:rPr lang="en-US" dirty="0"/>
              <a:t>, Polyurethane, and Gum Rubber</a:t>
            </a:r>
          </a:p>
        </p:txBody>
      </p:sp>
      <p:pic>
        <p:nvPicPr>
          <p:cNvPr id="11" name="Picture 10"/>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99183" l="68" r="99120"/>
                    </a14:imgEffect>
                  </a14:imgLayer>
                </a14:imgProps>
              </a:ext>
              <a:ext uri="{28A0092B-C50C-407E-A947-70E740481C1C}">
                <a14:useLocalDpi xmlns:a14="http://schemas.microsoft.com/office/drawing/2010/main"/>
              </a:ext>
            </a:extLst>
          </a:blip>
          <a:srcRect/>
          <a:stretch/>
        </p:blipFill>
        <p:spPr>
          <a:xfrm>
            <a:off x="7576289" y="1688942"/>
            <a:ext cx="1411994" cy="994403"/>
          </a:xfrm>
          <a:prstGeom prst="rect">
            <a:avLst/>
          </a:prstGeom>
        </p:spPr>
      </p:pic>
      <p:pic>
        <p:nvPicPr>
          <p:cNvPr id="13" name="Picture 12"/>
          <p:cNvPicPr>
            <a:picLocks noChangeAspect="1"/>
          </p:cNvPicPr>
          <p:nvPr/>
        </p:nvPicPr>
        <p:blipFill rotWithShape="1">
          <a:blip r:embed="rId6" cstate="screen">
            <a:extLst>
              <a:ext uri="{BEBA8EAE-BF5A-486C-A8C5-ECC9F3942E4B}">
                <a14:imgProps xmlns:a14="http://schemas.microsoft.com/office/drawing/2010/main">
                  <a14:imgLayer r:embed="rId7">
                    <a14:imgEffect>
                      <a14:backgroundRemoval t="968" b="99371" l="408" r="99660"/>
                    </a14:imgEffect>
                  </a14:imgLayer>
                </a14:imgProps>
              </a:ext>
              <a:ext uri="{28A0092B-C50C-407E-A947-70E740481C1C}">
                <a14:useLocalDpi xmlns:a14="http://schemas.microsoft.com/office/drawing/2010/main"/>
              </a:ext>
            </a:extLst>
          </a:blip>
          <a:srcRect/>
          <a:stretch/>
        </p:blipFill>
        <p:spPr>
          <a:xfrm>
            <a:off x="6474555" y="2437497"/>
            <a:ext cx="1435465" cy="1007850"/>
          </a:xfrm>
          <a:prstGeom prst="rect">
            <a:avLst/>
          </a:prstGeom>
        </p:spPr>
      </p:pic>
      <p:pic>
        <p:nvPicPr>
          <p:cNvPr id="18" name="Picture 17"/>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678972" y="4879000"/>
            <a:ext cx="1635102" cy="1359660"/>
          </a:xfrm>
          <a:prstGeom prst="rect">
            <a:avLst/>
          </a:prstGeom>
        </p:spPr>
      </p:pic>
      <p:pic>
        <p:nvPicPr>
          <p:cNvPr id="5" name="Picture 4"/>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962669" y="3866126"/>
            <a:ext cx="1025614" cy="562529"/>
          </a:xfrm>
          <a:prstGeom prst="rect">
            <a:avLst/>
          </a:prstGeom>
        </p:spPr>
      </p:pic>
      <p:cxnSp>
        <p:nvCxnSpPr>
          <p:cNvPr id="7" name="Straight Arrow Connector 6"/>
          <p:cNvCxnSpPr/>
          <p:nvPr/>
        </p:nvCxnSpPr>
        <p:spPr>
          <a:xfrm>
            <a:off x="6212195" y="4163781"/>
            <a:ext cx="68201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8456765" y="4382330"/>
            <a:ext cx="955" cy="38898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5"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8" name="Slide Number Placeholder 7"/>
          <p:cNvSpPr>
            <a:spLocks noGrp="1"/>
          </p:cNvSpPr>
          <p:nvPr>
            <p:ph type="sldNum" sz="quarter" idx="12"/>
          </p:nvPr>
        </p:nvSpPr>
        <p:spPr/>
        <p:txBody>
          <a:bodyPr/>
          <a:lstStyle/>
          <a:p>
            <a:pPr>
              <a:defRPr/>
            </a:pPr>
            <a:fld id="{B1A9683B-B112-4496-A737-3130FD58388C}" type="slidenum">
              <a:rPr lang="en-US" altLang="en-US" smtClean="0"/>
              <a:pPr>
                <a:defRPr/>
              </a:pPr>
              <a:t>19</a:t>
            </a:fld>
            <a:endParaRPr lang="en-US" altLang="en-US" dirty="0"/>
          </a:p>
        </p:txBody>
      </p:sp>
    </p:spTree>
    <p:extLst>
      <p:ext uri="{BB962C8B-B14F-4D97-AF65-F5344CB8AC3E}">
        <p14:creationId xmlns:p14="http://schemas.microsoft.com/office/powerpoint/2010/main" val="2231229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lstStyle/>
          <a:p>
            <a:pPr eaLnBrk="1" hangingPunct="1"/>
            <a:r>
              <a:rPr lang="en-US" altLang="en-US" dirty="0"/>
              <a:t>NEW 28” / 700mm Dual Cylindrical – T500 / T500e</a:t>
            </a:r>
          </a:p>
        </p:txBody>
      </p:sp>
      <p:sp>
        <p:nvSpPr>
          <p:cNvPr id="4100" name="Content Placeholder 2"/>
          <p:cNvSpPr>
            <a:spLocks noGrp="1"/>
          </p:cNvSpPr>
          <p:nvPr>
            <p:ph idx="1"/>
          </p:nvPr>
        </p:nvSpPr>
        <p:spPr>
          <a:xfrm>
            <a:off x="457200" y="1810700"/>
            <a:ext cx="7839075" cy="4626314"/>
          </a:xfrm>
        </p:spPr>
        <p:txBody>
          <a:bodyPr>
            <a:normAutofit lnSpcReduction="10000"/>
          </a:bodyPr>
          <a:lstStyle/>
          <a:p>
            <a:pPr marL="285750" indent="-285750">
              <a:lnSpc>
                <a:spcPct val="110000"/>
              </a:lnSpc>
              <a:spcBef>
                <a:spcPts val="0"/>
              </a:spcBef>
              <a:spcAft>
                <a:spcPts val="0"/>
              </a:spcAft>
              <a:buClr>
                <a:srgbClr val="009AC7"/>
              </a:buClr>
              <a:buFont typeface="Wingdings" panose="05000000000000000000" pitchFamily="2" charset="2"/>
              <a:buChar char="§"/>
            </a:pPr>
            <a:r>
              <a:rPr lang="en-US" sz="1600" dirty="0"/>
              <a:t>Dual brushes allows pre-sweeping maximizing productivity</a:t>
            </a:r>
          </a:p>
          <a:p>
            <a:pPr marL="742950" lvl="1" indent="-285750">
              <a:lnSpc>
                <a:spcPct val="110000"/>
              </a:lnSpc>
              <a:spcBef>
                <a:spcPts val="0"/>
              </a:spcBef>
              <a:spcAft>
                <a:spcPts val="0"/>
              </a:spcAft>
              <a:buClr>
                <a:srgbClr val="009AC7"/>
              </a:buClr>
              <a:buFont typeface="Wingdings" panose="05000000000000000000" pitchFamily="2" charset="2"/>
              <a:buChar char="§"/>
            </a:pPr>
            <a:r>
              <a:rPr lang="en-US" sz="1400" dirty="0"/>
              <a:t>Cylindrical brushes help to pick-up light debris into tray</a:t>
            </a:r>
          </a:p>
          <a:p>
            <a:pPr lvl="1">
              <a:lnSpc>
                <a:spcPct val="110000"/>
              </a:lnSpc>
              <a:spcBef>
                <a:spcPts val="0"/>
              </a:spcBef>
              <a:spcAft>
                <a:spcPts val="0"/>
              </a:spcAft>
              <a:buClr>
                <a:srgbClr val="009AC7"/>
              </a:buClr>
            </a:pPr>
            <a:endParaRPr lang="en-US" sz="700" dirty="0"/>
          </a:p>
          <a:p>
            <a:pPr marL="285750" indent="-285750">
              <a:spcAft>
                <a:spcPts val="600"/>
              </a:spcAft>
              <a:buClr>
                <a:srgbClr val="009AC7"/>
              </a:buClr>
              <a:buFont typeface="Wingdings" panose="05000000000000000000" pitchFamily="2" charset="2"/>
              <a:buChar char="§"/>
            </a:pPr>
            <a:r>
              <a:rPr lang="en-US" sz="1600" dirty="0"/>
              <a:t>Easy no-tool one side brush removal</a:t>
            </a:r>
          </a:p>
          <a:p>
            <a:pPr marL="285750" indent="-285750">
              <a:spcAft>
                <a:spcPts val="0"/>
              </a:spcAft>
              <a:buClr>
                <a:srgbClr val="009AC7"/>
              </a:buClr>
              <a:buFont typeface="Wingdings" panose="05000000000000000000" pitchFamily="2" charset="2"/>
              <a:buChar char="§"/>
            </a:pPr>
            <a:r>
              <a:rPr lang="en-US" sz="1600" dirty="0"/>
              <a:t>Integrated 1-piece debris tray</a:t>
            </a:r>
          </a:p>
          <a:p>
            <a:pPr marL="742950" lvl="1" indent="-285750">
              <a:spcAft>
                <a:spcPts val="0"/>
              </a:spcAft>
              <a:buClr>
                <a:srgbClr val="009AC7"/>
              </a:buClr>
              <a:buFont typeface="Wingdings" panose="05000000000000000000" pitchFamily="2" charset="2"/>
              <a:buChar char="§"/>
            </a:pPr>
            <a:r>
              <a:rPr lang="en-US" sz="1400" dirty="0"/>
              <a:t>Dual side removal – easy to remove</a:t>
            </a:r>
          </a:p>
          <a:p>
            <a:pPr marL="742950" lvl="1" indent="-285750">
              <a:spcAft>
                <a:spcPts val="0"/>
              </a:spcAft>
              <a:buClr>
                <a:srgbClr val="009AC7"/>
              </a:buClr>
              <a:buFont typeface="Wingdings" panose="05000000000000000000" pitchFamily="2" charset="2"/>
              <a:buChar char="§"/>
            </a:pPr>
            <a:r>
              <a:rPr lang="en-US" sz="1400" dirty="0"/>
              <a:t>Drawer style</a:t>
            </a:r>
          </a:p>
          <a:p>
            <a:pPr marL="742950" lvl="1" indent="-285750">
              <a:spcAft>
                <a:spcPts val="0"/>
              </a:spcAft>
              <a:buClr>
                <a:srgbClr val="009AC7"/>
              </a:buClr>
              <a:buFont typeface="Wingdings" panose="05000000000000000000" pitchFamily="2" charset="2"/>
              <a:buChar char="§"/>
            </a:pPr>
            <a:r>
              <a:rPr lang="en-US" sz="1400" dirty="0"/>
              <a:t>0.85 gallon / 3.2 liter capacity  </a:t>
            </a:r>
          </a:p>
          <a:p>
            <a:pPr lvl="1">
              <a:spcAft>
                <a:spcPts val="0"/>
              </a:spcAft>
              <a:buClr>
                <a:srgbClr val="009AC7"/>
              </a:buClr>
            </a:pPr>
            <a:endParaRPr lang="en-US" sz="500" dirty="0"/>
          </a:p>
          <a:p>
            <a:pPr marL="285750" indent="-285750">
              <a:spcAft>
                <a:spcPts val="0"/>
              </a:spcAft>
              <a:buClr>
                <a:srgbClr val="009AC7"/>
              </a:buClr>
              <a:buFont typeface="Wingdings" panose="05000000000000000000" pitchFamily="2" charset="2"/>
              <a:buChar char="§"/>
            </a:pPr>
            <a:r>
              <a:rPr lang="en-US" sz="1600" dirty="0"/>
              <a:t>Excellent cleaning performance</a:t>
            </a:r>
          </a:p>
          <a:p>
            <a:pPr marL="742950" lvl="1" indent="-285750">
              <a:spcAft>
                <a:spcPts val="0"/>
              </a:spcAft>
              <a:buClr>
                <a:srgbClr val="009AC7"/>
              </a:buClr>
              <a:buFont typeface="Wingdings" panose="05000000000000000000" pitchFamily="2" charset="2"/>
              <a:buChar char="§"/>
            </a:pPr>
            <a:r>
              <a:rPr lang="en-US" sz="1400" dirty="0"/>
              <a:t>RPM: 1500</a:t>
            </a:r>
            <a:endParaRPr lang="en-US" sz="1400" dirty="0">
              <a:solidFill>
                <a:srgbClr val="FF0000"/>
              </a:solidFill>
            </a:endParaRPr>
          </a:p>
          <a:p>
            <a:pPr marL="742950" lvl="1" indent="-285750">
              <a:spcAft>
                <a:spcPts val="0"/>
              </a:spcAft>
              <a:buClr>
                <a:srgbClr val="009AC7"/>
              </a:buClr>
              <a:buFont typeface="Wingdings" panose="05000000000000000000" pitchFamily="2" charset="2"/>
              <a:buChar char="§"/>
            </a:pPr>
            <a:r>
              <a:rPr lang="en-US" sz="1400" dirty="0"/>
              <a:t>T500 3 Down Pressures: 40, 80, 120 </a:t>
            </a:r>
            <a:r>
              <a:rPr lang="en-US" sz="1400" dirty="0" err="1"/>
              <a:t>lbs</a:t>
            </a:r>
            <a:r>
              <a:rPr lang="en-US" sz="1400" dirty="0"/>
              <a:t> (18, 36, 54.5 kg)</a:t>
            </a:r>
          </a:p>
          <a:p>
            <a:pPr marL="742950" lvl="1" indent="-285750">
              <a:spcAft>
                <a:spcPts val="0"/>
              </a:spcAft>
              <a:buClr>
                <a:srgbClr val="009AC7"/>
              </a:buClr>
              <a:buFont typeface="Wingdings" panose="05000000000000000000" pitchFamily="2" charset="2"/>
              <a:buChar char="§"/>
            </a:pPr>
            <a:r>
              <a:rPr lang="en-US" sz="1400" dirty="0"/>
              <a:t>T500e 2 Down Pressures: 85, 120 </a:t>
            </a:r>
            <a:r>
              <a:rPr lang="en-US" sz="1400" dirty="0" err="1"/>
              <a:t>lbs</a:t>
            </a:r>
            <a:r>
              <a:rPr lang="en-US" sz="1400" dirty="0"/>
              <a:t> (38.5, 54.5 kg)</a:t>
            </a:r>
          </a:p>
          <a:p>
            <a:pPr marL="285750" indent="-285750">
              <a:spcAft>
                <a:spcPts val="0"/>
              </a:spcAft>
              <a:buClr>
                <a:srgbClr val="009AC7"/>
              </a:buClr>
              <a:buFont typeface="Wingdings" panose="05000000000000000000" pitchFamily="2" charset="2"/>
              <a:buChar char="§"/>
            </a:pPr>
            <a:r>
              <a:rPr lang="en-US" sz="1600" dirty="0"/>
              <a:t>3 brush types available</a:t>
            </a:r>
          </a:p>
          <a:p>
            <a:pPr marL="742950" lvl="1" indent="-285750">
              <a:spcAft>
                <a:spcPts val="0"/>
              </a:spcAft>
              <a:buClr>
                <a:srgbClr val="009AC7"/>
              </a:buClr>
              <a:buFont typeface="Wingdings" panose="05000000000000000000" pitchFamily="2" charset="2"/>
              <a:buChar char="§"/>
            </a:pPr>
            <a:r>
              <a:rPr lang="en-US" sz="1400" dirty="0"/>
              <a:t>Nylon – general purpose</a:t>
            </a:r>
          </a:p>
          <a:p>
            <a:pPr marL="742950" lvl="1" indent="-285750">
              <a:spcAft>
                <a:spcPts val="0"/>
              </a:spcAft>
              <a:buClr>
                <a:srgbClr val="009AC7"/>
              </a:buClr>
              <a:buFont typeface="Wingdings" panose="05000000000000000000" pitchFamily="2" charset="2"/>
              <a:buChar char="§"/>
            </a:pPr>
            <a:r>
              <a:rPr lang="en-US" sz="1400" dirty="0"/>
              <a:t>Polypropylene – more aggressive</a:t>
            </a:r>
          </a:p>
          <a:p>
            <a:pPr marL="742950" lvl="1" indent="-285750">
              <a:spcAft>
                <a:spcPts val="0"/>
              </a:spcAft>
              <a:buClr>
                <a:srgbClr val="009AC7"/>
              </a:buClr>
              <a:buFont typeface="Wingdings" panose="05000000000000000000" pitchFamily="2" charset="2"/>
              <a:buChar char="§"/>
            </a:pPr>
            <a:r>
              <a:rPr lang="en-US" sz="1400" dirty="0"/>
              <a:t>Super Abrasive – most aggressive</a:t>
            </a:r>
          </a:p>
          <a:p>
            <a:pPr marL="285750" indent="-285750">
              <a:spcAft>
                <a:spcPts val="0"/>
              </a:spcAft>
              <a:buClr>
                <a:srgbClr val="009AC7"/>
              </a:buClr>
              <a:buFont typeface="Wingdings" panose="05000000000000000000" pitchFamily="2" charset="2"/>
              <a:buChar char="§"/>
            </a:pPr>
            <a:r>
              <a:rPr lang="en-US" sz="1600" dirty="0"/>
              <a:t>Integrated floating side skirt</a:t>
            </a:r>
          </a:p>
          <a:p>
            <a:pPr marL="742950" lvl="1" indent="-285750">
              <a:spcAft>
                <a:spcPts val="0"/>
              </a:spcAft>
              <a:buClr>
                <a:srgbClr val="009AC7"/>
              </a:buClr>
              <a:buFont typeface="Wingdings" panose="05000000000000000000" pitchFamily="2" charset="2"/>
              <a:buChar char="§"/>
            </a:pPr>
            <a:r>
              <a:rPr lang="en-US" sz="1400" dirty="0"/>
              <a:t>Contains water, especially in turns</a:t>
            </a:r>
          </a:p>
          <a:p>
            <a:endParaRPr lang="en-US" sz="1600"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22207" y="3346361"/>
            <a:ext cx="1275749" cy="1500880"/>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95209" y="4969039"/>
            <a:ext cx="2607809" cy="1534005"/>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98599" y="3346361"/>
            <a:ext cx="1275748" cy="1500880"/>
          </a:xfrm>
          <a:prstGeom prst="rect">
            <a:avLst/>
          </a:prstGeom>
        </p:spPr>
      </p:pic>
      <p:sp>
        <p:nvSpPr>
          <p:cNvPr id="10"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1"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8" name="Slide Number Placeholder 7"/>
          <p:cNvSpPr>
            <a:spLocks noGrp="1"/>
          </p:cNvSpPr>
          <p:nvPr>
            <p:ph type="sldNum" sz="quarter" idx="12"/>
          </p:nvPr>
        </p:nvSpPr>
        <p:spPr/>
        <p:txBody>
          <a:bodyPr/>
          <a:lstStyle/>
          <a:p>
            <a:pPr>
              <a:defRPr/>
            </a:pPr>
            <a:fld id="{B1A9683B-B112-4496-A737-3130FD58388C}" type="slidenum">
              <a:rPr lang="en-US" altLang="en-US" smtClean="0"/>
              <a:pPr>
                <a:defRPr/>
              </a:pPr>
              <a:t>20</a:t>
            </a:fld>
            <a:endParaRPr lang="en-US" altLang="en-US" dirty="0"/>
          </a:p>
        </p:txBody>
      </p:sp>
      <p:pic>
        <p:nvPicPr>
          <p:cNvPr id="12" name="Picture 1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328527" y="1860193"/>
            <a:ext cx="2287771" cy="1272493"/>
          </a:xfrm>
          <a:prstGeom prst="rect">
            <a:avLst/>
          </a:prstGeom>
        </p:spPr>
      </p:pic>
    </p:spTree>
    <p:extLst>
      <p:ext uri="{BB962C8B-B14F-4D97-AF65-F5344CB8AC3E}">
        <p14:creationId xmlns:p14="http://schemas.microsoft.com/office/powerpoint/2010/main" val="393839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72998" y="4126204"/>
            <a:ext cx="3091992" cy="1800520"/>
          </a:xfrm>
          <a:prstGeom prst="rect">
            <a:avLst/>
          </a:prstGeom>
        </p:spPr>
      </p:pic>
      <p:sp>
        <p:nvSpPr>
          <p:cNvPr id="4099" name="Title 1"/>
          <p:cNvSpPr>
            <a:spLocks noGrp="1"/>
          </p:cNvSpPr>
          <p:nvPr>
            <p:ph type="title"/>
          </p:nvPr>
        </p:nvSpPr>
        <p:spPr>
          <a:xfrm>
            <a:off x="457200" y="911225"/>
            <a:ext cx="8229600" cy="685800"/>
          </a:xfrm>
        </p:spPr>
        <p:txBody>
          <a:bodyPr/>
          <a:lstStyle/>
          <a:p>
            <a:pPr eaLnBrk="1" hangingPunct="1"/>
            <a:r>
              <a:rPr lang="en-US" altLang="en-US" dirty="0"/>
              <a:t>NEW 28in / 700mm Orbital – T500 / T500e</a:t>
            </a:r>
          </a:p>
        </p:txBody>
      </p:sp>
      <p:sp>
        <p:nvSpPr>
          <p:cNvPr id="4100" name="Content Placeholder 2"/>
          <p:cNvSpPr>
            <a:spLocks noGrp="1"/>
          </p:cNvSpPr>
          <p:nvPr>
            <p:ph idx="1"/>
          </p:nvPr>
        </p:nvSpPr>
        <p:spPr>
          <a:xfrm>
            <a:off x="237435" y="1733506"/>
            <a:ext cx="7839075" cy="4684859"/>
          </a:xfrm>
        </p:spPr>
        <p:txBody>
          <a:bodyPr>
            <a:normAutofit fontScale="92500" lnSpcReduction="20000"/>
          </a:bodyPr>
          <a:lstStyle/>
          <a:p>
            <a:pPr marL="285750" indent="-285750">
              <a:lnSpc>
                <a:spcPct val="110000"/>
              </a:lnSpc>
              <a:spcBef>
                <a:spcPts val="0"/>
              </a:spcBef>
              <a:spcAft>
                <a:spcPts val="0"/>
              </a:spcAft>
              <a:buClr>
                <a:srgbClr val="009AC7"/>
              </a:buClr>
              <a:buFont typeface="Wingdings" panose="05000000000000000000" pitchFamily="2" charset="2"/>
              <a:buChar char="§"/>
            </a:pPr>
            <a:r>
              <a:rPr lang="en-US" sz="1600" dirty="0"/>
              <a:t>Maximum versatility – not just a project machine</a:t>
            </a:r>
          </a:p>
          <a:p>
            <a:pPr marL="742950" lvl="1" indent="-285750">
              <a:lnSpc>
                <a:spcPct val="110000"/>
              </a:lnSpc>
              <a:spcBef>
                <a:spcPts val="0"/>
              </a:spcBef>
              <a:spcAft>
                <a:spcPts val="0"/>
              </a:spcAft>
              <a:buClr>
                <a:srgbClr val="009AC7"/>
              </a:buClr>
              <a:buFont typeface="Wingdings" panose="05000000000000000000" pitchFamily="2" charset="2"/>
              <a:buChar char="§"/>
            </a:pPr>
            <a:r>
              <a:rPr lang="en-US" sz="1400" dirty="0"/>
              <a:t>Effective and efficient daily cleaning</a:t>
            </a:r>
          </a:p>
          <a:p>
            <a:pPr marL="742950" lvl="1" indent="-285750">
              <a:lnSpc>
                <a:spcPct val="110000"/>
              </a:lnSpc>
              <a:spcBef>
                <a:spcPts val="0"/>
              </a:spcBef>
              <a:spcAft>
                <a:spcPts val="0"/>
              </a:spcAft>
              <a:buClr>
                <a:srgbClr val="009AC7"/>
              </a:buClr>
              <a:buFont typeface="Wingdings" panose="05000000000000000000" pitchFamily="2" charset="2"/>
              <a:buChar char="§"/>
            </a:pPr>
            <a:r>
              <a:rPr lang="en-US" sz="1400" dirty="0"/>
              <a:t>Chemical-free floor finish removal with high DP and SPP pads</a:t>
            </a:r>
          </a:p>
          <a:p>
            <a:pPr marL="742950" lvl="1" indent="-285750">
              <a:lnSpc>
                <a:spcPct val="110000"/>
              </a:lnSpc>
              <a:spcBef>
                <a:spcPts val="0"/>
              </a:spcBef>
              <a:spcAft>
                <a:spcPts val="0"/>
              </a:spcAft>
              <a:buClr>
                <a:srgbClr val="009AC7"/>
              </a:buClr>
              <a:buFont typeface="Wingdings" panose="05000000000000000000" pitchFamily="2" charset="2"/>
              <a:buChar char="§"/>
            </a:pPr>
            <a:r>
              <a:rPr lang="en-US" sz="1400" dirty="0"/>
              <a:t>Edge and baseboard cleaning with head sticking out 2in / 51mm</a:t>
            </a:r>
          </a:p>
          <a:p>
            <a:pPr marL="742950" lvl="1" indent="-285750">
              <a:lnSpc>
                <a:spcPct val="110000"/>
              </a:lnSpc>
              <a:spcBef>
                <a:spcPts val="0"/>
              </a:spcBef>
              <a:spcAft>
                <a:spcPts val="0"/>
              </a:spcAft>
              <a:buClr>
                <a:srgbClr val="009AC7"/>
              </a:buClr>
              <a:buFont typeface="Wingdings" panose="05000000000000000000" pitchFamily="2" charset="2"/>
              <a:buChar char="§"/>
            </a:pPr>
            <a:r>
              <a:rPr lang="en-US" sz="1400" dirty="0"/>
              <a:t>Effective cleaning of grout lines with green turf pad</a:t>
            </a:r>
          </a:p>
          <a:p>
            <a:pPr marL="285750" indent="-285750">
              <a:lnSpc>
                <a:spcPct val="110000"/>
              </a:lnSpc>
              <a:spcBef>
                <a:spcPts val="1200"/>
              </a:spcBef>
              <a:spcAft>
                <a:spcPts val="0"/>
              </a:spcAft>
              <a:buClr>
                <a:srgbClr val="009AC7"/>
              </a:buClr>
              <a:buFont typeface="Wingdings" panose="05000000000000000000" pitchFamily="2" charset="2"/>
              <a:buChar char="§"/>
            </a:pPr>
            <a:r>
              <a:rPr lang="en-US" sz="1600" dirty="0"/>
              <a:t>10 isolators significantly minimizes vibrations</a:t>
            </a:r>
          </a:p>
          <a:p>
            <a:pPr marL="742950" lvl="1" indent="-285750">
              <a:lnSpc>
                <a:spcPct val="110000"/>
              </a:lnSpc>
              <a:spcBef>
                <a:spcPts val="0"/>
              </a:spcBef>
              <a:spcAft>
                <a:spcPts val="0"/>
              </a:spcAft>
              <a:buClr>
                <a:srgbClr val="009AC7"/>
              </a:buClr>
              <a:buFont typeface="Wingdings" panose="05000000000000000000" pitchFamily="2" charset="2"/>
              <a:buChar char="§"/>
            </a:pPr>
            <a:r>
              <a:rPr lang="en-US" sz="1400" dirty="0"/>
              <a:t>Enhances operator comfort and machine durability</a:t>
            </a:r>
          </a:p>
          <a:p>
            <a:pPr marL="285750" indent="-285750">
              <a:lnSpc>
                <a:spcPct val="110000"/>
              </a:lnSpc>
              <a:spcBef>
                <a:spcPts val="1200"/>
              </a:spcBef>
              <a:spcAft>
                <a:spcPts val="0"/>
              </a:spcAft>
              <a:buClr>
                <a:srgbClr val="009AC7"/>
              </a:buClr>
              <a:buFont typeface="Wingdings" panose="05000000000000000000" pitchFamily="2" charset="2"/>
              <a:buChar char="§"/>
            </a:pPr>
            <a:r>
              <a:rPr lang="en-US" sz="1600" dirty="0"/>
              <a:t>New isolator warranty - the best in the industry</a:t>
            </a:r>
          </a:p>
          <a:p>
            <a:pPr marL="746125" lvl="2" indent="-288925">
              <a:lnSpc>
                <a:spcPct val="110000"/>
              </a:lnSpc>
              <a:spcBef>
                <a:spcPts val="0"/>
              </a:spcBef>
              <a:spcAft>
                <a:spcPts val="0"/>
              </a:spcAft>
              <a:buClr>
                <a:srgbClr val="009AC7"/>
              </a:buClr>
              <a:buFont typeface="Wingdings" panose="05000000000000000000" pitchFamily="2" charset="2"/>
              <a:buChar char="§"/>
            </a:pPr>
            <a:r>
              <a:rPr lang="en-US" sz="1400" dirty="0"/>
              <a:t>2,000 hours / 3 year warranty</a:t>
            </a:r>
          </a:p>
          <a:p>
            <a:pPr marL="746125" lvl="2" indent="-288925">
              <a:lnSpc>
                <a:spcPct val="110000"/>
              </a:lnSpc>
              <a:spcBef>
                <a:spcPts val="0"/>
              </a:spcBef>
              <a:spcAft>
                <a:spcPts val="0"/>
              </a:spcAft>
              <a:buClr>
                <a:srgbClr val="009AC7"/>
              </a:buClr>
              <a:buFont typeface="Wingdings" panose="05000000000000000000" pitchFamily="2" charset="2"/>
              <a:buChar char="§"/>
            </a:pPr>
            <a:r>
              <a:rPr lang="en-US" sz="1400" dirty="0"/>
              <a:t>Warranty applies to the T300 family</a:t>
            </a:r>
          </a:p>
          <a:p>
            <a:pPr lvl="1">
              <a:buClr>
                <a:srgbClr val="009AC7"/>
              </a:buClr>
            </a:pPr>
            <a:endParaRPr lang="en-US" sz="1000" dirty="0"/>
          </a:p>
          <a:p>
            <a:pPr marL="285750" indent="-285750">
              <a:buClr>
                <a:srgbClr val="009AC7"/>
              </a:buClr>
              <a:buFont typeface="Wingdings" panose="05000000000000000000" pitchFamily="2" charset="2"/>
              <a:buChar char="§"/>
            </a:pPr>
            <a:r>
              <a:rPr lang="en-US" sz="1600" dirty="0"/>
              <a:t>Aggressive scrubbing</a:t>
            </a:r>
          </a:p>
          <a:p>
            <a:pPr marL="742950" lvl="1" indent="-285750">
              <a:buClr>
                <a:srgbClr val="009AC7"/>
              </a:buClr>
              <a:buFont typeface="Wingdings" panose="05000000000000000000" pitchFamily="2" charset="2"/>
              <a:buChar char="§"/>
            </a:pPr>
            <a:r>
              <a:rPr lang="en-US" sz="1400" dirty="0"/>
              <a:t>RPM: 2,200</a:t>
            </a:r>
          </a:p>
          <a:p>
            <a:pPr marL="742950" lvl="1" indent="-285750">
              <a:spcBef>
                <a:spcPts val="0"/>
              </a:spcBef>
              <a:spcAft>
                <a:spcPts val="0"/>
              </a:spcAft>
              <a:buClr>
                <a:srgbClr val="009AC7"/>
              </a:buClr>
              <a:buFont typeface="Wingdings" panose="05000000000000000000" pitchFamily="2" charset="2"/>
              <a:buChar char="§"/>
            </a:pPr>
            <a:r>
              <a:rPr lang="en-US" sz="1400" dirty="0"/>
              <a:t>T500 3 down pressures = 110, 140, 170 </a:t>
            </a:r>
            <a:r>
              <a:rPr lang="en-US" sz="1400" dirty="0" err="1"/>
              <a:t>lbs</a:t>
            </a:r>
            <a:r>
              <a:rPr lang="en-US" sz="1400" dirty="0"/>
              <a:t> (48, 63, 77 kg)*</a:t>
            </a:r>
          </a:p>
          <a:p>
            <a:pPr marL="742950" lvl="1" indent="-285750">
              <a:spcBef>
                <a:spcPts val="0"/>
              </a:spcBef>
              <a:spcAft>
                <a:spcPts val="0"/>
              </a:spcAft>
              <a:buClr>
                <a:srgbClr val="009AC7"/>
              </a:buClr>
              <a:buFont typeface="Wingdings" panose="05000000000000000000" pitchFamily="2" charset="2"/>
              <a:buChar char="§"/>
            </a:pPr>
            <a:r>
              <a:rPr lang="en-US" sz="1400" dirty="0"/>
              <a:t>T500e 2 down pressures = 110, 170 </a:t>
            </a:r>
            <a:r>
              <a:rPr lang="en-US" sz="1400" dirty="0" err="1"/>
              <a:t>lbs</a:t>
            </a:r>
            <a:r>
              <a:rPr lang="en-US" sz="1400" dirty="0"/>
              <a:t> (48, 77 kg)*</a:t>
            </a:r>
          </a:p>
          <a:p>
            <a:pPr lvl="1">
              <a:spcBef>
                <a:spcPts val="0"/>
              </a:spcBef>
              <a:spcAft>
                <a:spcPts val="0"/>
              </a:spcAft>
              <a:buClr>
                <a:srgbClr val="009AC7"/>
              </a:buClr>
            </a:pPr>
            <a:endParaRPr lang="en-US" sz="1400" dirty="0"/>
          </a:p>
          <a:p>
            <a:pPr marL="742950" lvl="1" indent="-285750">
              <a:spcBef>
                <a:spcPts val="0"/>
              </a:spcBef>
              <a:spcAft>
                <a:spcPts val="0"/>
              </a:spcAft>
              <a:buClr>
                <a:srgbClr val="009AC7"/>
              </a:buClr>
              <a:buFont typeface="Wingdings" panose="05000000000000000000" pitchFamily="2" charset="2"/>
              <a:buChar char="§"/>
            </a:pPr>
            <a:r>
              <a:rPr lang="en-US" sz="1400" b="1" dirty="0"/>
              <a:t>One of the HIGHEST standard down pressures at 170lbs!</a:t>
            </a:r>
            <a:endParaRPr lang="en-US" sz="1600" b="1" dirty="0"/>
          </a:p>
          <a:p>
            <a:pPr>
              <a:spcBef>
                <a:spcPts val="0"/>
              </a:spcBef>
              <a:spcAft>
                <a:spcPts val="0"/>
              </a:spcAft>
              <a:buClr>
                <a:srgbClr val="009AC7"/>
              </a:buClr>
            </a:pPr>
            <a:endParaRPr lang="en-US" sz="1600" dirty="0"/>
          </a:p>
          <a:p>
            <a:pPr marL="285750" indent="-285750">
              <a:spcBef>
                <a:spcPts val="0"/>
              </a:spcBef>
              <a:spcAft>
                <a:spcPts val="0"/>
              </a:spcAft>
              <a:buClr>
                <a:srgbClr val="009AC7"/>
              </a:buClr>
              <a:buFont typeface="Wingdings" panose="05000000000000000000" pitchFamily="2" charset="2"/>
              <a:buChar char="§"/>
            </a:pPr>
            <a:r>
              <a:rPr lang="en-US" sz="1600" dirty="0"/>
              <a:t>Consistent solution distribution</a:t>
            </a:r>
          </a:p>
          <a:p>
            <a:pPr marL="285750" indent="-285750">
              <a:spcAft>
                <a:spcPts val="1200"/>
              </a:spcAft>
              <a:buClr>
                <a:srgbClr val="009AC7"/>
              </a:buClr>
              <a:buFont typeface="Wingdings" panose="05000000000000000000" pitchFamily="2" charset="2"/>
              <a:buChar char="§"/>
            </a:pPr>
            <a:r>
              <a:rPr lang="en-US" sz="1600" dirty="0"/>
              <a:t>Consistent floor finish removal edge to edge</a:t>
            </a:r>
          </a:p>
          <a:p>
            <a:pPr marL="285750" indent="-285750">
              <a:spcAft>
                <a:spcPts val="1200"/>
              </a:spcAft>
              <a:buClr>
                <a:srgbClr val="009AC7"/>
              </a:buClr>
              <a:buFont typeface="Wingdings" panose="05000000000000000000" pitchFamily="2" charset="2"/>
              <a:buChar char="§"/>
            </a:pPr>
            <a:r>
              <a:rPr lang="en-US" sz="1600" dirty="0"/>
              <a:t>Sales Tools Available: T500/T500e Orbital Brochure and Orbital Pad Guide</a:t>
            </a:r>
          </a:p>
        </p:txBody>
      </p:sp>
      <p:cxnSp>
        <p:nvCxnSpPr>
          <p:cNvPr id="18" name="Straight Arrow Connector 7"/>
          <p:cNvCxnSpPr>
            <a:cxnSpLocks noChangeShapeType="1"/>
          </p:cNvCxnSpPr>
          <p:nvPr/>
        </p:nvCxnSpPr>
        <p:spPr bwMode="auto">
          <a:xfrm flipV="1">
            <a:off x="4928899" y="5365930"/>
            <a:ext cx="835896" cy="1948"/>
          </a:xfrm>
          <a:prstGeom prst="straightConnector1">
            <a:avLst/>
          </a:prstGeom>
          <a:noFill/>
          <a:ln w="38100" algn="ctr">
            <a:solidFill>
              <a:srgbClr val="0099CC"/>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Arrow Connector 7"/>
          <p:cNvCxnSpPr>
            <a:cxnSpLocks noChangeShapeType="1"/>
          </p:cNvCxnSpPr>
          <p:nvPr/>
        </p:nvCxnSpPr>
        <p:spPr bwMode="auto">
          <a:xfrm>
            <a:off x="4928899" y="5527676"/>
            <a:ext cx="1335387" cy="11228"/>
          </a:xfrm>
          <a:prstGeom prst="straightConnector1">
            <a:avLst/>
          </a:prstGeom>
          <a:noFill/>
          <a:ln w="38100" algn="ctr">
            <a:solidFill>
              <a:srgbClr val="0099CC"/>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Arrow Connector 7"/>
          <p:cNvCxnSpPr>
            <a:cxnSpLocks noChangeShapeType="1"/>
          </p:cNvCxnSpPr>
          <p:nvPr/>
        </p:nvCxnSpPr>
        <p:spPr bwMode="auto">
          <a:xfrm>
            <a:off x="4919471" y="5706328"/>
            <a:ext cx="1762107" cy="7108"/>
          </a:xfrm>
          <a:prstGeom prst="straightConnector1">
            <a:avLst/>
          </a:prstGeom>
          <a:noFill/>
          <a:ln w="38100" algn="ctr">
            <a:solidFill>
              <a:srgbClr val="0099CC"/>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5"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4" name="Rectangle 13"/>
          <p:cNvSpPr/>
          <p:nvPr/>
        </p:nvSpPr>
        <p:spPr>
          <a:xfrm>
            <a:off x="6708316" y="6195394"/>
            <a:ext cx="2435684" cy="430887"/>
          </a:xfrm>
          <a:prstGeom prst="rect">
            <a:avLst/>
          </a:prstGeom>
        </p:spPr>
        <p:txBody>
          <a:bodyPr wrap="square">
            <a:spAutoFit/>
          </a:bodyPr>
          <a:lstStyle/>
          <a:p>
            <a:pPr marL="0" lvl="2" algn="ctr">
              <a:lnSpc>
                <a:spcPct val="110000"/>
              </a:lnSpc>
              <a:spcBef>
                <a:spcPts val="0"/>
              </a:spcBef>
              <a:spcAft>
                <a:spcPts val="0"/>
              </a:spcAft>
              <a:buClr>
                <a:srgbClr val="009AC7"/>
              </a:buClr>
            </a:pPr>
            <a:r>
              <a:rPr lang="en-US" sz="1000" dirty="0">
                <a:latin typeface="Arial" panose="020B0604020202020204" pitchFamily="34" charset="0"/>
              </a:rPr>
              <a:t>*Scrub speed slows from 2.5 mph / 4.0 </a:t>
            </a:r>
            <a:r>
              <a:rPr lang="en-US" sz="1000" dirty="0" err="1">
                <a:latin typeface="Arial" panose="020B0604020202020204" pitchFamily="34" charset="0"/>
              </a:rPr>
              <a:t>kph</a:t>
            </a:r>
            <a:r>
              <a:rPr lang="en-US" sz="1000" dirty="0">
                <a:latin typeface="Arial" panose="020B0604020202020204" pitchFamily="34" charset="0"/>
              </a:rPr>
              <a:t> to 2.3 mph / 3.7 </a:t>
            </a:r>
            <a:r>
              <a:rPr lang="en-US" sz="1000" dirty="0" err="1">
                <a:latin typeface="Arial" panose="020B0604020202020204" pitchFamily="34" charset="0"/>
              </a:rPr>
              <a:t>kph</a:t>
            </a:r>
            <a:r>
              <a:rPr lang="en-US" sz="1000" dirty="0">
                <a:latin typeface="Arial" panose="020B0604020202020204" pitchFamily="34" charset="0"/>
              </a:rPr>
              <a:t> in high DP</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21</a:t>
            </a:fld>
            <a:endParaRPr lang="en-US" altLang="en-US" dirty="0"/>
          </a:p>
        </p:txBody>
      </p:sp>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28125" y="1682695"/>
            <a:ext cx="2182130" cy="2230221"/>
          </a:xfrm>
          <a:prstGeom prst="rect">
            <a:avLst/>
          </a:prstGeom>
        </p:spPr>
      </p:pic>
    </p:spTree>
    <p:extLst>
      <p:ext uri="{BB962C8B-B14F-4D97-AF65-F5344CB8AC3E}">
        <p14:creationId xmlns:p14="http://schemas.microsoft.com/office/powerpoint/2010/main" val="14887773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lstStyle/>
          <a:p>
            <a:pPr eaLnBrk="1" hangingPunct="1"/>
            <a:r>
              <a:rPr lang="en-US" altLang="en-US" dirty="0"/>
              <a:t>NEW 28in / 700mm Orbital Key Selling Points</a:t>
            </a:r>
          </a:p>
        </p:txBody>
      </p:sp>
      <p:sp>
        <p:nvSpPr>
          <p:cNvPr id="4100" name="Content Placeholder 2"/>
          <p:cNvSpPr>
            <a:spLocks noGrp="1"/>
          </p:cNvSpPr>
          <p:nvPr>
            <p:ph idx="1"/>
          </p:nvPr>
        </p:nvSpPr>
        <p:spPr>
          <a:xfrm>
            <a:off x="-11312" y="1753311"/>
            <a:ext cx="7088768" cy="4034174"/>
          </a:xfrm>
        </p:spPr>
        <p:txBody>
          <a:bodyPr>
            <a:normAutofit/>
          </a:bodyPr>
          <a:lstStyle/>
          <a:p>
            <a:pPr marL="285750" lvl="1" indent="-171450">
              <a:spcBef>
                <a:spcPts val="0"/>
              </a:spcBef>
              <a:spcAft>
                <a:spcPts val="0"/>
              </a:spcAft>
              <a:buClr>
                <a:srgbClr val="009AC7"/>
              </a:buClr>
              <a:buFont typeface="Wingdings" panose="05000000000000000000" pitchFamily="2" charset="2"/>
              <a:buChar char="§"/>
            </a:pPr>
            <a:r>
              <a:rPr lang="en-US" sz="1600" dirty="0"/>
              <a:t>One of the highest down pressures for mid-size scrubbers 170 </a:t>
            </a:r>
            <a:r>
              <a:rPr lang="en-US" sz="1600" dirty="0" err="1"/>
              <a:t>lbs</a:t>
            </a:r>
            <a:r>
              <a:rPr lang="en-US" sz="1600" dirty="0"/>
              <a:t> / 77kg!</a:t>
            </a:r>
          </a:p>
          <a:p>
            <a:pPr marL="290513" lvl="1">
              <a:spcBef>
                <a:spcPts val="0"/>
              </a:spcBef>
              <a:spcAft>
                <a:spcPts val="0"/>
              </a:spcAft>
              <a:buClr>
                <a:srgbClr val="009AC7"/>
              </a:buClr>
            </a:pPr>
            <a:endParaRPr lang="en-US" sz="1400" dirty="0"/>
          </a:p>
          <a:p>
            <a:pPr marL="461963" lvl="1" indent="-171450">
              <a:spcBef>
                <a:spcPts val="0"/>
              </a:spcBef>
              <a:spcAft>
                <a:spcPts val="0"/>
              </a:spcAft>
              <a:buClr>
                <a:srgbClr val="009AC7"/>
              </a:buClr>
              <a:buFont typeface="Wingdings" panose="05000000000000000000" pitchFamily="2" charset="2"/>
              <a:buChar char="§"/>
            </a:pPr>
            <a:r>
              <a:rPr lang="en-US" sz="1400" dirty="0"/>
              <a:t>This means more effective and productive floor finish removal with each pass</a:t>
            </a:r>
          </a:p>
          <a:p>
            <a:pPr marL="461963" lvl="1" indent="-171450">
              <a:spcBef>
                <a:spcPts val="0"/>
              </a:spcBef>
              <a:spcAft>
                <a:spcPts val="0"/>
              </a:spcAft>
              <a:buClr>
                <a:srgbClr val="009AC7"/>
              </a:buClr>
              <a:buFont typeface="Wingdings" panose="05000000000000000000" pitchFamily="2" charset="2"/>
              <a:buChar char="§"/>
            </a:pPr>
            <a:endParaRPr lang="en-US" sz="1400" dirty="0"/>
          </a:p>
          <a:p>
            <a:pPr marL="285750" lvl="1" indent="-171450">
              <a:spcBef>
                <a:spcPts val="0"/>
              </a:spcBef>
              <a:spcAft>
                <a:spcPts val="0"/>
              </a:spcAft>
              <a:buClr>
                <a:srgbClr val="009AC7"/>
              </a:buClr>
              <a:buFont typeface="Wingdings" panose="05000000000000000000" pitchFamily="2" charset="2"/>
              <a:buChar char="§"/>
            </a:pPr>
            <a:r>
              <a:rPr lang="en-US" sz="1600" dirty="0"/>
              <a:t>This size orbital is about productivity – with highest DP, it delivers:</a:t>
            </a:r>
          </a:p>
          <a:p>
            <a:pPr marL="511175" lvl="2" indent="-171450">
              <a:spcBef>
                <a:spcPts val="0"/>
              </a:spcBef>
              <a:spcAft>
                <a:spcPts val="0"/>
              </a:spcAft>
              <a:buClr>
                <a:srgbClr val="009AC7"/>
              </a:buClr>
              <a:buFont typeface="Wingdings" panose="05000000000000000000" pitchFamily="2" charset="2"/>
              <a:buChar char="§"/>
            </a:pPr>
            <a:endParaRPr lang="en-US" sz="1400" dirty="0"/>
          </a:p>
          <a:p>
            <a:pPr marL="511175" lvl="2" indent="-171450">
              <a:spcBef>
                <a:spcPts val="0"/>
              </a:spcBef>
              <a:spcAft>
                <a:spcPts val="0"/>
              </a:spcAft>
              <a:buClr>
                <a:srgbClr val="009AC7"/>
              </a:buClr>
              <a:buFont typeface="Wingdings" panose="05000000000000000000" pitchFamily="2" charset="2"/>
              <a:buChar char="§"/>
            </a:pPr>
            <a:r>
              <a:rPr lang="en-US" sz="1400" dirty="0"/>
              <a:t>Facilities using 28in / 700mm orbital head need productivity</a:t>
            </a:r>
          </a:p>
          <a:p>
            <a:pPr marL="914400" lvl="3" indent="-171450">
              <a:spcBef>
                <a:spcPts val="0"/>
              </a:spcBef>
              <a:spcAft>
                <a:spcPts val="0"/>
              </a:spcAft>
              <a:buClr>
                <a:srgbClr val="009AC7"/>
              </a:buClr>
              <a:buFont typeface="Wingdings" panose="05000000000000000000" pitchFamily="2" charset="2"/>
              <a:buChar char="§"/>
            </a:pPr>
            <a:r>
              <a:rPr lang="en-US" dirty="0"/>
              <a:t>It’s more important to quickly clean or remove more floor finish and high down pressure helps do that – Tennant has one of the highest down pressures!</a:t>
            </a:r>
          </a:p>
          <a:p>
            <a:pPr marL="511175" lvl="2" indent="-171450">
              <a:spcBef>
                <a:spcPts val="0"/>
              </a:spcBef>
              <a:spcAft>
                <a:spcPts val="0"/>
              </a:spcAft>
              <a:buClr>
                <a:srgbClr val="009AC7"/>
              </a:buClr>
              <a:buFont typeface="Wingdings" panose="05000000000000000000" pitchFamily="2" charset="2"/>
              <a:buChar char="§"/>
            </a:pPr>
            <a:endParaRPr lang="en-US" sz="1400" dirty="0"/>
          </a:p>
          <a:p>
            <a:pPr marL="511175" lvl="2" indent="-171450">
              <a:spcBef>
                <a:spcPts val="0"/>
              </a:spcBef>
              <a:spcAft>
                <a:spcPts val="0"/>
              </a:spcAft>
              <a:buClr>
                <a:srgbClr val="009AC7"/>
              </a:buClr>
              <a:buFont typeface="Wingdings" panose="05000000000000000000" pitchFamily="2" charset="2"/>
              <a:buChar char="§"/>
            </a:pPr>
            <a:r>
              <a:rPr lang="en-US" sz="1400" dirty="0"/>
              <a:t>Most-times, customers also use a floor machine to get ALL tight areas, like:</a:t>
            </a:r>
          </a:p>
          <a:p>
            <a:pPr marL="914400" lvl="3" indent="-171450">
              <a:spcBef>
                <a:spcPts val="0"/>
              </a:spcBef>
              <a:spcAft>
                <a:spcPts val="0"/>
              </a:spcAft>
              <a:buClr>
                <a:srgbClr val="009AC7"/>
              </a:buClr>
              <a:buFont typeface="Wingdings" panose="05000000000000000000" pitchFamily="2" charset="2"/>
              <a:buChar char="§"/>
            </a:pPr>
            <a:r>
              <a:rPr lang="en-US" dirty="0"/>
              <a:t>Behind doorways, under drinking fountains, cut lines, etc.</a:t>
            </a:r>
          </a:p>
          <a:p>
            <a:pPr marL="747713" lvl="2" indent="-171450">
              <a:spcBef>
                <a:spcPts val="0"/>
              </a:spcBef>
              <a:spcAft>
                <a:spcPts val="0"/>
              </a:spcAft>
              <a:buClr>
                <a:srgbClr val="009AC7"/>
              </a:buClr>
              <a:buFont typeface="Wingdings" panose="05000000000000000000" pitchFamily="2" charset="2"/>
              <a:buChar char="§"/>
            </a:pPr>
            <a:endParaRPr lang="en-US" sz="1400" dirty="0"/>
          </a:p>
          <a:p>
            <a:pPr marL="511175" lvl="2" indent="-171450">
              <a:spcBef>
                <a:spcPts val="0"/>
              </a:spcBef>
              <a:spcAft>
                <a:spcPts val="0"/>
              </a:spcAft>
              <a:buClr>
                <a:srgbClr val="009AC7"/>
              </a:buClr>
              <a:buFont typeface="Wingdings" panose="05000000000000000000" pitchFamily="2" charset="2"/>
              <a:buChar char="§"/>
            </a:pPr>
            <a:r>
              <a:rPr lang="en-US" sz="1400" dirty="0"/>
              <a:t>Corners are low traffic – low need to do them often</a:t>
            </a:r>
          </a:p>
          <a:p>
            <a:pPr marL="914400" lvl="3" indent="-171450">
              <a:spcBef>
                <a:spcPts val="0"/>
              </a:spcBef>
              <a:spcAft>
                <a:spcPts val="0"/>
              </a:spcAft>
              <a:buClr>
                <a:srgbClr val="009AC7"/>
              </a:buClr>
              <a:buFont typeface="Wingdings" panose="05000000000000000000" pitchFamily="2" charset="2"/>
              <a:buChar char="§"/>
            </a:pPr>
            <a:r>
              <a:rPr lang="en-US" dirty="0"/>
              <a:t>Leaves only about a 6” x 6” square</a:t>
            </a:r>
          </a:p>
          <a:p>
            <a:pPr marL="747713" lvl="2" indent="-171450">
              <a:spcBef>
                <a:spcPts val="0"/>
              </a:spcBef>
              <a:spcAft>
                <a:spcPts val="0"/>
              </a:spcAft>
              <a:buClr>
                <a:srgbClr val="009AC7"/>
              </a:buClr>
              <a:buFont typeface="Wingdings" panose="05000000000000000000" pitchFamily="2" charset="2"/>
              <a:buChar char="§"/>
            </a:pPr>
            <a:endParaRPr lang="en-US" sz="1400" dirty="0"/>
          </a:p>
          <a:p>
            <a:pPr marL="511175" lvl="2" indent="-171450">
              <a:spcBef>
                <a:spcPts val="0"/>
              </a:spcBef>
              <a:spcAft>
                <a:spcPts val="0"/>
              </a:spcAft>
              <a:buClr>
                <a:srgbClr val="009AC7"/>
              </a:buClr>
              <a:buFont typeface="Wingdings" panose="05000000000000000000" pitchFamily="2" charset="2"/>
              <a:buChar char="§"/>
            </a:pPr>
            <a:r>
              <a:rPr lang="en-US" sz="1400" dirty="0"/>
              <a:t>Recessed head reduces potential for head damage, and facility damage</a:t>
            </a:r>
          </a:p>
          <a:p>
            <a:pPr marL="914400" lvl="3" indent="-171450">
              <a:spcBef>
                <a:spcPts val="0"/>
              </a:spcBef>
              <a:spcAft>
                <a:spcPts val="0"/>
              </a:spcAft>
              <a:buClr>
                <a:srgbClr val="009AC7"/>
              </a:buClr>
              <a:buFont typeface="Wingdings" panose="05000000000000000000" pitchFamily="2" charset="2"/>
              <a:buChar char="§"/>
            </a:pPr>
            <a:r>
              <a:rPr lang="en-US" dirty="0"/>
              <a:t>Some customers do not even allow their operators to get-up against walls</a:t>
            </a:r>
            <a:endParaRPr lang="en-US" sz="1400" dirty="0"/>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t="8604" r="11158"/>
          <a:stretch/>
        </p:blipFill>
        <p:spPr>
          <a:xfrm>
            <a:off x="6457577" y="4828031"/>
            <a:ext cx="2605271" cy="1625477"/>
          </a:xfrm>
          <a:prstGeom prst="rect">
            <a:avLst/>
          </a:prstGeom>
        </p:spPr>
      </p:pic>
      <p:sp>
        <p:nvSpPr>
          <p:cNvPr id="7"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71804" y="3203469"/>
            <a:ext cx="877824" cy="1379438"/>
          </a:xfrm>
          <a:prstGeom prst="rect">
            <a:avLst/>
          </a:prstGeom>
        </p:spPr>
      </p:pic>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22</a:t>
            </a:fld>
            <a:endParaRPr lang="en-US" altLang="en-US" dirty="0"/>
          </a:p>
        </p:txBody>
      </p:sp>
      <p:pic>
        <p:nvPicPr>
          <p:cNvPr id="11" name="Picture 1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178546" y="1753311"/>
            <a:ext cx="1783211" cy="1152269"/>
          </a:xfrm>
          <a:prstGeom prst="rect">
            <a:avLst/>
          </a:prstGeom>
        </p:spPr>
      </p:pic>
    </p:spTree>
    <p:extLst>
      <p:ext uri="{BB962C8B-B14F-4D97-AF65-F5344CB8AC3E}">
        <p14:creationId xmlns:p14="http://schemas.microsoft.com/office/powerpoint/2010/main" val="1913705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p:cNvSpPr>
            <a:spLocks noGrp="1" noChangeArrowheads="1"/>
          </p:cNvSpPr>
          <p:nvPr>
            <p:ph type="title"/>
          </p:nvPr>
        </p:nvSpPr>
        <p:spPr>
          <a:xfrm>
            <a:off x="464374" y="904419"/>
            <a:ext cx="8001201" cy="685800"/>
          </a:xfrm>
        </p:spPr>
        <p:txBody>
          <a:bodyPr>
            <a:normAutofit/>
          </a:bodyPr>
          <a:lstStyle/>
          <a:p>
            <a:r>
              <a:rPr lang="en-US" altLang="en-US" dirty="0"/>
              <a:t>T500/T500e Orbital Machines – Summary Benefits</a:t>
            </a:r>
          </a:p>
        </p:txBody>
      </p:sp>
      <p:sp>
        <p:nvSpPr>
          <p:cNvPr id="22531" name="Rectangle 3"/>
          <p:cNvSpPr>
            <a:spLocks noGrp="1" noChangeArrowheads="1"/>
          </p:cNvSpPr>
          <p:nvPr>
            <p:ph idx="1"/>
          </p:nvPr>
        </p:nvSpPr>
        <p:spPr>
          <a:xfrm>
            <a:off x="345159" y="1748079"/>
            <a:ext cx="6489274" cy="4570928"/>
          </a:xfrm>
        </p:spPr>
        <p:txBody>
          <a:bodyPr>
            <a:normAutofit/>
          </a:bodyPr>
          <a:lstStyle/>
          <a:p>
            <a:pPr marL="225425" indent="-225425">
              <a:buClr>
                <a:srgbClr val="46B9D8"/>
              </a:buClr>
              <a:buFont typeface="Wingdings" panose="05000000000000000000" pitchFamily="2" charset="2"/>
              <a:buChar char="§"/>
            </a:pPr>
            <a:r>
              <a:rPr lang="en-US" sz="2400" dirty="0"/>
              <a:t>Great daily cleaning machine</a:t>
            </a:r>
          </a:p>
          <a:p>
            <a:pPr marL="225425" indent="-225425">
              <a:spcBef>
                <a:spcPts val="1800"/>
              </a:spcBef>
              <a:buClr>
                <a:srgbClr val="46B9D8"/>
              </a:buClr>
              <a:buFont typeface="Wingdings" panose="05000000000000000000" pitchFamily="2" charset="2"/>
              <a:buChar char="§"/>
            </a:pPr>
            <a:r>
              <a:rPr lang="en-US" sz="2400" dirty="0"/>
              <a:t>Tackles a variety of specialty cleaning needs</a:t>
            </a:r>
          </a:p>
          <a:p>
            <a:pPr marL="225425" indent="-225425">
              <a:spcBef>
                <a:spcPts val="1800"/>
              </a:spcBef>
              <a:buClr>
                <a:srgbClr val="46B9D8"/>
              </a:buClr>
              <a:buFont typeface="Wingdings" panose="05000000000000000000" pitchFamily="2" charset="2"/>
              <a:buChar char="§"/>
            </a:pPr>
            <a:r>
              <a:rPr lang="en-US" sz="2400" dirty="0"/>
              <a:t>Superior results on the floor</a:t>
            </a:r>
          </a:p>
          <a:p>
            <a:pPr marL="225425" indent="-225425">
              <a:spcBef>
                <a:spcPts val="1800"/>
              </a:spcBef>
              <a:buClr>
                <a:srgbClr val="46B9D8"/>
              </a:buClr>
              <a:buFont typeface="Wingdings" panose="05000000000000000000" pitchFamily="2" charset="2"/>
              <a:buChar char="§"/>
            </a:pPr>
            <a:r>
              <a:rPr lang="en-US" sz="2400" dirty="0"/>
              <a:t>Saves money</a:t>
            </a:r>
          </a:p>
          <a:p>
            <a:pPr marL="747713" lvl="1" indent="-290513">
              <a:buClr>
                <a:srgbClr val="46B9D8"/>
              </a:buClr>
              <a:buFont typeface="Wingdings" panose="05000000000000000000" pitchFamily="2" charset="2"/>
              <a:buChar char="§"/>
            </a:pPr>
            <a:r>
              <a:rPr lang="en-US" sz="2000" dirty="0"/>
              <a:t>Multi-functional machine</a:t>
            </a:r>
          </a:p>
          <a:p>
            <a:pPr marL="747713" lvl="1" indent="-290513">
              <a:buClr>
                <a:srgbClr val="46B9D8"/>
              </a:buClr>
              <a:buFont typeface="Wingdings" panose="05000000000000000000" pitchFamily="2" charset="2"/>
              <a:buChar char="§"/>
            </a:pPr>
            <a:r>
              <a:rPr lang="en-US" sz="2000" dirty="0"/>
              <a:t>Minimize labor costs for floor finish removal</a:t>
            </a:r>
          </a:p>
          <a:p>
            <a:pPr marL="747713" lvl="1" indent="-290513">
              <a:buClr>
                <a:srgbClr val="46B9D8"/>
              </a:buClr>
              <a:buFont typeface="Wingdings" panose="05000000000000000000" pitchFamily="2" charset="2"/>
              <a:buChar char="§"/>
            </a:pPr>
            <a:r>
              <a:rPr lang="en-US" sz="2000" dirty="0"/>
              <a:t>Edge, corner, chemical-free finish removal</a:t>
            </a:r>
            <a:br>
              <a:rPr lang="en-US" sz="2000" dirty="0"/>
            </a:br>
            <a:r>
              <a:rPr lang="en-US" sz="2000" dirty="0"/>
              <a:t>and baseboard cleaning</a:t>
            </a:r>
          </a:p>
          <a:p>
            <a:pPr marL="747713" lvl="1" indent="-290513">
              <a:buClr>
                <a:srgbClr val="46B9D8"/>
              </a:buClr>
              <a:buFont typeface="Wingdings" panose="05000000000000000000" pitchFamily="2" charset="2"/>
              <a:buChar char="§"/>
            </a:pPr>
            <a:r>
              <a:rPr lang="en-US" sz="2000" dirty="0"/>
              <a:t>Reduced need for floor stripping chemicals</a:t>
            </a:r>
          </a:p>
          <a:p>
            <a:pPr marL="747713" indent="-290513">
              <a:lnSpc>
                <a:spcPct val="80000"/>
              </a:lnSpc>
              <a:buNone/>
              <a:defRPr/>
            </a:pPr>
            <a:endParaRPr lang="en-US" dirty="0"/>
          </a:p>
        </p:txBody>
      </p:sp>
      <p:sp>
        <p:nvSpPr>
          <p:cNvPr id="4" name="TextBox 3"/>
          <p:cNvSpPr txBox="1"/>
          <p:nvPr/>
        </p:nvSpPr>
        <p:spPr>
          <a:xfrm flipH="1">
            <a:off x="128848" y="6476867"/>
            <a:ext cx="8779625" cy="400110"/>
          </a:xfrm>
          <a:prstGeom prst="rect">
            <a:avLst/>
          </a:prstGeom>
          <a:noFill/>
          <a:scene3d>
            <a:camera prst="orthographicFront"/>
            <a:lightRig rig="threePt" dir="t"/>
          </a:scene3d>
          <a:sp3d>
            <a:bevelT/>
          </a:sp3d>
        </p:spPr>
        <p:txBody>
          <a:bodyPr wrap="square" rtlCol="0">
            <a:spAutoFit/>
          </a:bodyPr>
          <a:lstStyle/>
          <a:p>
            <a:pPr algn="ctr"/>
            <a:r>
              <a:rPr lang="en-US" sz="2000" b="1" dirty="0">
                <a:solidFill>
                  <a:schemeClr val="bg1"/>
                </a:solidFill>
              </a:rPr>
              <a:t>Great all-purpose machine</a:t>
            </a:r>
          </a:p>
        </p:txBody>
      </p:sp>
      <p:sp>
        <p:nvSpPr>
          <p:cNvPr id="8"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23</a:t>
            </a:fld>
            <a:endParaRPr lang="en-US" altLang="en-US" dirty="0"/>
          </a:p>
        </p:txBody>
      </p:sp>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48676" y="1918729"/>
            <a:ext cx="2059797" cy="2200784"/>
          </a:xfrm>
          <a:prstGeom prst="rect">
            <a:avLst/>
          </a:prstGeom>
        </p:spPr>
      </p:pic>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848676" y="4211721"/>
            <a:ext cx="2059797" cy="2167161"/>
          </a:xfrm>
          <a:prstGeom prst="rect">
            <a:avLst/>
          </a:prstGeom>
        </p:spPr>
      </p:pic>
      <p:sp>
        <p:nvSpPr>
          <p:cNvPr id="13" name="TextBox 10"/>
          <p:cNvSpPr txBox="1">
            <a:spLocks noChangeArrowheads="1"/>
          </p:cNvSpPr>
          <p:nvPr/>
        </p:nvSpPr>
        <p:spPr bwMode="auto">
          <a:xfrm>
            <a:off x="8295735" y="4088652"/>
            <a:ext cx="8386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b="1" dirty="0"/>
              <a:t>T500e</a:t>
            </a:r>
          </a:p>
        </p:txBody>
      </p:sp>
      <p:sp>
        <p:nvSpPr>
          <p:cNvPr id="14" name="TextBox 10"/>
          <p:cNvSpPr txBox="1">
            <a:spLocks noChangeArrowheads="1"/>
          </p:cNvSpPr>
          <p:nvPr/>
        </p:nvSpPr>
        <p:spPr bwMode="auto">
          <a:xfrm>
            <a:off x="8303292" y="1664308"/>
            <a:ext cx="710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b="1" dirty="0"/>
              <a:t>T500</a:t>
            </a:r>
          </a:p>
        </p:txBody>
      </p:sp>
    </p:spTree>
    <p:extLst>
      <p:ext uri="{BB962C8B-B14F-4D97-AF65-F5344CB8AC3E}">
        <p14:creationId xmlns:p14="http://schemas.microsoft.com/office/powerpoint/2010/main" val="1013872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64504"/>
            <a:ext cx="8229600" cy="523950"/>
          </a:xfrm>
        </p:spPr>
        <p:txBody>
          <a:bodyPr/>
          <a:lstStyle/>
          <a:p>
            <a:pPr eaLnBrk="1" hangingPunct="1"/>
            <a:r>
              <a:rPr lang="en-US" altLang="en-US" dirty="0"/>
              <a:t>Orbital – T500 / T500e</a:t>
            </a:r>
          </a:p>
        </p:txBody>
      </p:sp>
      <p:sp>
        <p:nvSpPr>
          <p:cNvPr id="4100" name="Content Placeholder 2"/>
          <p:cNvSpPr>
            <a:spLocks noGrp="1"/>
          </p:cNvSpPr>
          <p:nvPr>
            <p:ph idx="1"/>
          </p:nvPr>
        </p:nvSpPr>
        <p:spPr>
          <a:xfrm>
            <a:off x="344130" y="1790937"/>
            <a:ext cx="5850194" cy="4501006"/>
          </a:xfrm>
        </p:spPr>
        <p:txBody>
          <a:bodyPr>
            <a:noAutofit/>
          </a:bodyPr>
          <a:lstStyle/>
          <a:p>
            <a:pPr marL="285750" indent="-285750">
              <a:lnSpc>
                <a:spcPct val="100000"/>
              </a:lnSpc>
              <a:spcBef>
                <a:spcPts val="1200"/>
              </a:spcBef>
              <a:spcAft>
                <a:spcPts val="0"/>
              </a:spcAft>
              <a:buClr>
                <a:srgbClr val="46B9D8"/>
              </a:buClr>
              <a:buFont typeface="Wingdings" panose="05000000000000000000" pitchFamily="2" charset="2"/>
              <a:buChar char="§"/>
            </a:pPr>
            <a:r>
              <a:rPr lang="en-US" sz="2400" dirty="0"/>
              <a:t>Consistent solution delivery to the floor</a:t>
            </a:r>
          </a:p>
          <a:p>
            <a:pPr marL="342900" indent="-342900">
              <a:spcBef>
                <a:spcPts val="2400"/>
              </a:spcBef>
              <a:buClr>
                <a:srgbClr val="46B9D8"/>
              </a:buClr>
              <a:buFont typeface="Wingdings" panose="05000000000000000000" pitchFamily="2" charset="2"/>
              <a:buChar char="§"/>
            </a:pPr>
            <a:r>
              <a:rPr lang="en-US" sz="2400" dirty="0">
                <a:solidFill>
                  <a:prstClr val="black"/>
                </a:solidFill>
                <a:cs typeface="Arial" pitchFamily="34" charset="0"/>
              </a:rPr>
              <a:t>Consistent pad pressure on the floor</a:t>
            </a:r>
          </a:p>
          <a:p>
            <a:pPr marL="744538" lvl="1" indent="-287338">
              <a:spcBef>
                <a:spcPts val="600"/>
              </a:spcBef>
              <a:buClr>
                <a:srgbClr val="46B9D8"/>
              </a:buClr>
              <a:buFont typeface="Wingdings" panose="05000000000000000000" pitchFamily="2" charset="2"/>
              <a:buChar char="§"/>
            </a:pPr>
            <a:r>
              <a:rPr lang="en-US" sz="1800" dirty="0">
                <a:solidFill>
                  <a:prstClr val="black"/>
                </a:solidFill>
                <a:cs typeface="Arial" pitchFamily="34" charset="0"/>
              </a:rPr>
              <a:t>Across the entire pad width due to balanced rectangular orbital design </a:t>
            </a:r>
          </a:p>
          <a:p>
            <a:pPr marL="287338" indent="-287338">
              <a:spcBef>
                <a:spcPts val="2400"/>
              </a:spcBef>
              <a:buClr>
                <a:srgbClr val="46B9D8"/>
              </a:buClr>
              <a:buFont typeface="Wingdings" panose="05000000000000000000" pitchFamily="2" charset="2"/>
              <a:buChar char="§"/>
            </a:pPr>
            <a:r>
              <a:rPr lang="en-US" sz="2400" dirty="0"/>
              <a:t>Aggressive scrubbing</a:t>
            </a:r>
          </a:p>
          <a:p>
            <a:pPr marL="742950" lvl="1" indent="-285750">
              <a:lnSpc>
                <a:spcPct val="100000"/>
              </a:lnSpc>
              <a:spcBef>
                <a:spcPts val="600"/>
              </a:spcBef>
              <a:spcAft>
                <a:spcPts val="0"/>
              </a:spcAft>
              <a:buClr>
                <a:srgbClr val="46B9D8"/>
              </a:buClr>
              <a:buFont typeface="Wingdings" panose="05000000000000000000" pitchFamily="2" charset="2"/>
              <a:buChar char="§"/>
            </a:pPr>
            <a:r>
              <a:rPr lang="en-US" sz="1800" dirty="0"/>
              <a:t>One of the highest standard down pressures in the industry! </a:t>
            </a:r>
          </a:p>
          <a:p>
            <a:pPr marL="1200150" lvl="2" indent="-285750">
              <a:lnSpc>
                <a:spcPct val="100000"/>
              </a:lnSpc>
              <a:spcBef>
                <a:spcPts val="300"/>
              </a:spcBef>
              <a:buClr>
                <a:srgbClr val="46B9D8"/>
              </a:buClr>
              <a:buFont typeface="Wingdings" panose="05000000000000000000" pitchFamily="2" charset="2"/>
              <a:buChar char="§"/>
            </a:pPr>
            <a:r>
              <a:rPr lang="en-US" sz="1800" dirty="0"/>
              <a:t>170 </a:t>
            </a:r>
            <a:r>
              <a:rPr lang="en-US" sz="1800" dirty="0" err="1"/>
              <a:t>lbs</a:t>
            </a:r>
            <a:r>
              <a:rPr lang="en-US" sz="1800" dirty="0"/>
              <a:t> / 77 kg </a:t>
            </a:r>
          </a:p>
          <a:p>
            <a:pPr marL="742950" lvl="1" indent="-285750">
              <a:lnSpc>
                <a:spcPct val="100000"/>
              </a:lnSpc>
              <a:spcBef>
                <a:spcPts val="300"/>
              </a:spcBef>
              <a:buClr>
                <a:srgbClr val="46B9D8"/>
              </a:buClr>
              <a:buFont typeface="Wingdings" panose="05000000000000000000" pitchFamily="2" charset="2"/>
              <a:buChar char="§"/>
            </a:pPr>
            <a:r>
              <a:rPr lang="en-US" sz="1800" dirty="0"/>
              <a:t>Oscillations: </a:t>
            </a:r>
          </a:p>
          <a:p>
            <a:pPr marL="1200150" lvl="2" indent="-285750">
              <a:lnSpc>
                <a:spcPct val="100000"/>
              </a:lnSpc>
              <a:spcBef>
                <a:spcPts val="300"/>
              </a:spcBef>
              <a:buClr>
                <a:srgbClr val="46B9D8"/>
              </a:buClr>
              <a:buFont typeface="Wingdings" panose="05000000000000000000" pitchFamily="2" charset="2"/>
              <a:buChar char="§"/>
            </a:pPr>
            <a:r>
              <a:rPr lang="en-US" sz="1800" dirty="0"/>
              <a:t>2,200 - ¼” (6.4 mm) per minute</a:t>
            </a:r>
          </a:p>
          <a:p>
            <a:pPr marL="285750" indent="-285750">
              <a:lnSpc>
                <a:spcPct val="100000"/>
              </a:lnSpc>
              <a:spcBef>
                <a:spcPts val="1200"/>
              </a:spcBef>
              <a:spcAft>
                <a:spcPts val="1200"/>
              </a:spcAft>
              <a:buClr>
                <a:srgbClr val="46B9D8"/>
              </a:buClr>
              <a:buFont typeface="Wingdings" panose="05000000000000000000" pitchFamily="2" charset="2"/>
              <a:buChar char="§"/>
            </a:pPr>
            <a:endParaRPr lang="en-US" sz="2400" dirty="0"/>
          </a:p>
        </p:txBody>
      </p:sp>
      <p:sp>
        <p:nvSpPr>
          <p:cNvPr id="7"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4" name="Slide Number Placeholder 3"/>
          <p:cNvSpPr>
            <a:spLocks noGrp="1"/>
          </p:cNvSpPr>
          <p:nvPr>
            <p:ph type="sldNum" sz="quarter" idx="12"/>
          </p:nvPr>
        </p:nvSpPr>
        <p:spPr/>
        <p:txBody>
          <a:bodyPr/>
          <a:lstStyle/>
          <a:p>
            <a:pPr>
              <a:defRPr/>
            </a:pPr>
            <a:fld id="{B1A9683B-B112-4496-A737-3130FD58388C}" type="slidenum">
              <a:rPr lang="en-US" altLang="en-US" smtClean="0"/>
              <a:pPr>
                <a:defRPr/>
              </a:pPr>
              <a:t>24</a:t>
            </a:fld>
            <a:endParaRPr lang="en-US" altLang="en-US" dirty="0"/>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83811" y="4022486"/>
            <a:ext cx="1758916" cy="2526639"/>
          </a:xfrm>
          <a:prstGeom prst="rect">
            <a:avLst/>
          </a:prstGeom>
        </p:spPr>
      </p:pic>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83811" y="1528279"/>
            <a:ext cx="1758916" cy="2454382"/>
          </a:xfrm>
          <a:prstGeom prst="rect">
            <a:avLst/>
          </a:prstGeom>
        </p:spPr>
      </p:pic>
      <p:sp>
        <p:nvSpPr>
          <p:cNvPr id="12" name="TextBox 10"/>
          <p:cNvSpPr txBox="1">
            <a:spLocks noChangeArrowheads="1"/>
          </p:cNvSpPr>
          <p:nvPr/>
        </p:nvSpPr>
        <p:spPr bwMode="auto">
          <a:xfrm>
            <a:off x="8258027" y="4343181"/>
            <a:ext cx="8386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b="1" dirty="0"/>
              <a:t>T500e</a:t>
            </a:r>
          </a:p>
        </p:txBody>
      </p:sp>
      <p:sp>
        <p:nvSpPr>
          <p:cNvPr id="13" name="TextBox 10"/>
          <p:cNvSpPr txBox="1">
            <a:spLocks noChangeArrowheads="1"/>
          </p:cNvSpPr>
          <p:nvPr/>
        </p:nvSpPr>
        <p:spPr bwMode="auto">
          <a:xfrm>
            <a:off x="8303292" y="1664308"/>
            <a:ext cx="710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b="1" dirty="0"/>
              <a:t>T500</a:t>
            </a:r>
          </a:p>
        </p:txBody>
      </p:sp>
    </p:spTree>
    <p:extLst>
      <p:ext uri="{BB962C8B-B14F-4D97-AF65-F5344CB8AC3E}">
        <p14:creationId xmlns:p14="http://schemas.microsoft.com/office/powerpoint/2010/main" val="2677216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242" y="937879"/>
            <a:ext cx="8471451" cy="582872"/>
          </a:xfrm>
        </p:spPr>
        <p:txBody>
          <a:bodyPr/>
          <a:lstStyle/>
          <a:p>
            <a:r>
              <a:rPr lang="en-US" dirty="0"/>
              <a:t>Not All Orbital Machines Are Alike</a:t>
            </a:r>
          </a:p>
        </p:txBody>
      </p:sp>
      <p:sp>
        <p:nvSpPr>
          <p:cNvPr id="6" name="TextBox 5"/>
          <p:cNvSpPr txBox="1"/>
          <p:nvPr/>
        </p:nvSpPr>
        <p:spPr>
          <a:xfrm>
            <a:off x="3787988" y="2867782"/>
            <a:ext cx="5150582" cy="646331"/>
          </a:xfrm>
          <a:prstGeom prst="rect">
            <a:avLst/>
          </a:prstGeom>
          <a:noFill/>
        </p:spPr>
        <p:txBody>
          <a:bodyPr wrap="square" rtlCol="0">
            <a:spAutoFit/>
          </a:bodyPr>
          <a:lstStyle/>
          <a:p>
            <a:r>
              <a:rPr lang="en-US" dirty="0"/>
              <a:t>10 isolators minimize vibration enhancing operator comfort and machine durability</a:t>
            </a:r>
          </a:p>
        </p:txBody>
      </p:sp>
      <p:cxnSp>
        <p:nvCxnSpPr>
          <p:cNvPr id="20" name="Straight Arrow Connector 19"/>
          <p:cNvCxnSpPr/>
          <p:nvPr/>
        </p:nvCxnSpPr>
        <p:spPr bwMode="auto">
          <a:xfrm flipH="1">
            <a:off x="2066170" y="5795319"/>
            <a:ext cx="854015" cy="138828"/>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31079" y="2883244"/>
            <a:ext cx="1940978" cy="3286640"/>
          </a:xfrm>
          <a:prstGeom prst="rect">
            <a:avLst/>
          </a:prstGeom>
        </p:spPr>
      </p:pic>
      <p:cxnSp>
        <p:nvCxnSpPr>
          <p:cNvPr id="5" name="Straight Arrow Connector 4"/>
          <p:cNvCxnSpPr>
            <a:stCxn id="16" idx="1"/>
          </p:cNvCxnSpPr>
          <p:nvPr/>
        </p:nvCxnSpPr>
        <p:spPr>
          <a:xfrm flipH="1">
            <a:off x="2212446" y="5274348"/>
            <a:ext cx="1935374" cy="40801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147820" y="4951182"/>
            <a:ext cx="4589097" cy="646331"/>
          </a:xfrm>
          <a:prstGeom prst="rect">
            <a:avLst/>
          </a:prstGeom>
          <a:noFill/>
        </p:spPr>
        <p:txBody>
          <a:bodyPr wrap="square" rtlCol="0">
            <a:spAutoFit/>
          </a:bodyPr>
          <a:lstStyle/>
          <a:p>
            <a:r>
              <a:rPr lang="en-US" dirty="0"/>
              <a:t>Through pad solution delivery means superior cleaning performance on the floor</a:t>
            </a:r>
          </a:p>
        </p:txBody>
      </p:sp>
      <p:cxnSp>
        <p:nvCxnSpPr>
          <p:cNvPr id="19" name="Straight Arrow Connector 18"/>
          <p:cNvCxnSpPr/>
          <p:nvPr/>
        </p:nvCxnSpPr>
        <p:spPr>
          <a:xfrm flipH="1">
            <a:off x="2385956" y="3486463"/>
            <a:ext cx="1402033" cy="49159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237727" y="5677093"/>
            <a:ext cx="3438116" cy="646331"/>
          </a:xfrm>
          <a:prstGeom prst="rect">
            <a:avLst/>
          </a:prstGeom>
          <a:noFill/>
        </p:spPr>
        <p:txBody>
          <a:bodyPr wrap="square" rtlCol="0">
            <a:spAutoFit/>
          </a:bodyPr>
          <a:lstStyle/>
          <a:p>
            <a:r>
              <a:rPr lang="en-US" dirty="0"/>
              <a:t>Rectangular head allows for edge and baseboard cleaning</a:t>
            </a:r>
          </a:p>
        </p:txBody>
      </p:sp>
      <p:sp>
        <p:nvSpPr>
          <p:cNvPr id="25" name="TextBox 24"/>
          <p:cNvSpPr txBox="1"/>
          <p:nvPr/>
        </p:nvSpPr>
        <p:spPr>
          <a:xfrm>
            <a:off x="4147820" y="4231532"/>
            <a:ext cx="3438116" cy="646331"/>
          </a:xfrm>
          <a:prstGeom prst="rect">
            <a:avLst/>
          </a:prstGeom>
          <a:noFill/>
        </p:spPr>
        <p:txBody>
          <a:bodyPr wrap="square" rtlCol="0">
            <a:spAutoFit/>
          </a:bodyPr>
          <a:lstStyle/>
          <a:p>
            <a:r>
              <a:rPr lang="en-US" dirty="0"/>
              <a:t>No water entrapment in bearings mitigates corrosion</a:t>
            </a:r>
          </a:p>
        </p:txBody>
      </p:sp>
      <p:cxnSp>
        <p:nvCxnSpPr>
          <p:cNvPr id="29" name="Straight Arrow Connector 28"/>
          <p:cNvCxnSpPr/>
          <p:nvPr/>
        </p:nvCxnSpPr>
        <p:spPr>
          <a:xfrm flipH="1">
            <a:off x="2212446" y="4520192"/>
            <a:ext cx="1935374" cy="37132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2668608" y="5682359"/>
            <a:ext cx="1386083" cy="2031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idx="1"/>
          </p:nvPr>
        </p:nvSpPr>
        <p:spPr>
          <a:xfrm>
            <a:off x="199930" y="1570591"/>
            <a:ext cx="8639164" cy="1171464"/>
          </a:xfrm>
        </p:spPr>
        <p:txBody>
          <a:bodyPr>
            <a:noAutofit/>
          </a:bodyPr>
          <a:lstStyle/>
          <a:p>
            <a:pPr marL="225425" indent="-225425">
              <a:buClr>
                <a:srgbClr val="46B9D8"/>
              </a:buClr>
              <a:buFont typeface="Wingdings" panose="05000000000000000000" pitchFamily="2" charset="2"/>
              <a:buChar char="§"/>
            </a:pPr>
            <a:r>
              <a:rPr lang="en-US" sz="2200" dirty="0"/>
              <a:t>The orbital environment can be harsh unless you design for it</a:t>
            </a:r>
          </a:p>
          <a:p>
            <a:pPr marL="225425" indent="-225425">
              <a:buClr>
                <a:srgbClr val="46B9D8"/>
              </a:buClr>
              <a:buFont typeface="Wingdings" panose="05000000000000000000" pitchFamily="2" charset="2"/>
              <a:buChar char="§"/>
            </a:pPr>
            <a:r>
              <a:rPr lang="en-US" sz="2200" dirty="0"/>
              <a:t>T500 and T500e orbital design insures machine durability, operator comfort and superior performance on the floor</a:t>
            </a:r>
          </a:p>
        </p:txBody>
      </p:sp>
      <p:sp>
        <p:nvSpPr>
          <p:cNvPr id="17" name="TextBox 16"/>
          <p:cNvSpPr txBox="1"/>
          <p:nvPr/>
        </p:nvSpPr>
        <p:spPr>
          <a:xfrm>
            <a:off x="4147820" y="3545612"/>
            <a:ext cx="3438116" cy="646331"/>
          </a:xfrm>
          <a:prstGeom prst="rect">
            <a:avLst/>
          </a:prstGeom>
          <a:noFill/>
        </p:spPr>
        <p:txBody>
          <a:bodyPr wrap="square" rtlCol="0">
            <a:spAutoFit/>
          </a:bodyPr>
          <a:lstStyle/>
          <a:p>
            <a:r>
              <a:rPr lang="en-US" dirty="0"/>
              <a:t>Rubber guide wheels on the corner prevent facility damage</a:t>
            </a:r>
          </a:p>
        </p:txBody>
      </p:sp>
      <p:cxnSp>
        <p:nvCxnSpPr>
          <p:cNvPr id="21" name="Straight Arrow Connector 20"/>
          <p:cNvCxnSpPr/>
          <p:nvPr/>
        </p:nvCxnSpPr>
        <p:spPr>
          <a:xfrm flipH="1">
            <a:off x="2565872" y="3978061"/>
            <a:ext cx="1488819" cy="44112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8"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22"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8" name="Slide Number Placeholder 7"/>
          <p:cNvSpPr>
            <a:spLocks noGrp="1"/>
          </p:cNvSpPr>
          <p:nvPr>
            <p:ph type="sldNum" sz="quarter" idx="12"/>
          </p:nvPr>
        </p:nvSpPr>
        <p:spPr/>
        <p:txBody>
          <a:bodyPr/>
          <a:lstStyle/>
          <a:p>
            <a:pPr>
              <a:defRPr/>
            </a:pPr>
            <a:fld id="{B1A9683B-B112-4496-A737-3130FD58388C}" type="slidenum">
              <a:rPr lang="en-US" altLang="en-US" smtClean="0"/>
              <a:pPr>
                <a:defRPr/>
              </a:pPr>
              <a:t>25</a:t>
            </a:fld>
            <a:endParaRPr lang="en-US" altLang="en-US" dirty="0"/>
          </a:p>
        </p:txBody>
      </p:sp>
    </p:spTree>
    <p:extLst>
      <p:ext uri="{BB962C8B-B14F-4D97-AF65-F5344CB8AC3E}">
        <p14:creationId xmlns:p14="http://schemas.microsoft.com/office/powerpoint/2010/main" val="3639311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Baseboard Cleaning</a:t>
            </a:r>
          </a:p>
        </p:txBody>
      </p:sp>
      <p:sp>
        <p:nvSpPr>
          <p:cNvPr id="5" name="Content Placeholder 2"/>
          <p:cNvSpPr txBox="1">
            <a:spLocks/>
          </p:cNvSpPr>
          <p:nvPr/>
        </p:nvSpPr>
        <p:spPr>
          <a:xfrm>
            <a:off x="265935" y="1838551"/>
            <a:ext cx="8544233" cy="43006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1200"/>
              </a:spcBef>
              <a:buNone/>
            </a:pPr>
            <a:r>
              <a:rPr lang="en-US" sz="2300" dirty="0">
                <a:solidFill>
                  <a:srgbClr val="000000"/>
                </a:solidFill>
              </a:rPr>
              <a:t>Orbital machine provides a quick and easy way to clean baseboards</a:t>
            </a:r>
          </a:p>
          <a:p>
            <a:pPr marL="457200" lvl="1">
              <a:lnSpc>
                <a:spcPct val="100000"/>
              </a:lnSpc>
              <a:spcBef>
                <a:spcPts val="2400"/>
              </a:spcBef>
              <a:buClr>
                <a:srgbClr val="46B9D8"/>
              </a:buClr>
              <a:buFont typeface="Wingdings" panose="05000000000000000000" pitchFamily="2" charset="2"/>
              <a:buChar char="§"/>
            </a:pPr>
            <a:r>
              <a:rPr lang="en-US" dirty="0">
                <a:solidFill>
                  <a:srgbClr val="000000"/>
                </a:solidFill>
              </a:rPr>
              <a:t>Process</a:t>
            </a:r>
            <a:r>
              <a:rPr lang="en-US" sz="2000" dirty="0">
                <a:solidFill>
                  <a:srgbClr val="000000"/>
                </a:solidFill>
              </a:rPr>
              <a:t>:</a:t>
            </a:r>
          </a:p>
          <a:p>
            <a:pPr marL="804863" lvl="2">
              <a:lnSpc>
                <a:spcPct val="100000"/>
              </a:lnSpc>
              <a:spcBef>
                <a:spcPts val="600"/>
              </a:spcBef>
              <a:buClr>
                <a:srgbClr val="46B9D8"/>
              </a:buClr>
              <a:buFont typeface="Wingdings" panose="05000000000000000000" pitchFamily="2" charset="2"/>
              <a:buChar char="§"/>
            </a:pPr>
            <a:r>
              <a:rPr lang="en-US" dirty="0">
                <a:solidFill>
                  <a:srgbClr val="000000"/>
                </a:solidFill>
              </a:rPr>
              <a:t>Apply red backer pad to the machine </a:t>
            </a:r>
          </a:p>
          <a:p>
            <a:pPr marL="804863" lvl="2">
              <a:lnSpc>
                <a:spcPct val="100000"/>
              </a:lnSpc>
              <a:spcBef>
                <a:spcPts val="1800"/>
              </a:spcBef>
              <a:buClr>
                <a:srgbClr val="46B9D8"/>
              </a:buClr>
              <a:buFont typeface="Wingdings" panose="05000000000000000000" pitchFamily="2" charset="2"/>
              <a:buChar char="§"/>
            </a:pPr>
            <a:r>
              <a:rPr lang="en-US" dirty="0">
                <a:solidFill>
                  <a:srgbClr val="000000"/>
                </a:solidFill>
              </a:rPr>
              <a:t>Using the hook and loop strips, attach a                                                                                wet cleaning pad to the red backer pad.  </a:t>
            </a:r>
            <a:br>
              <a:rPr lang="en-US" dirty="0">
                <a:solidFill>
                  <a:srgbClr val="000000"/>
                </a:solidFill>
              </a:rPr>
            </a:br>
            <a:r>
              <a:rPr lang="en-US" dirty="0">
                <a:solidFill>
                  <a:srgbClr val="000000"/>
                </a:solidFill>
              </a:rPr>
              <a:t>Make sure to off-set the wet cleaning pad</a:t>
            </a:r>
            <a:br>
              <a:rPr lang="en-US" dirty="0">
                <a:solidFill>
                  <a:srgbClr val="000000"/>
                </a:solidFill>
              </a:rPr>
            </a:br>
            <a:r>
              <a:rPr lang="en-US" dirty="0">
                <a:solidFill>
                  <a:srgbClr val="000000"/>
                </a:solidFill>
              </a:rPr>
              <a:t>as shown in the picture to the right.</a:t>
            </a:r>
          </a:p>
          <a:p>
            <a:pPr marL="804863" lvl="2">
              <a:lnSpc>
                <a:spcPct val="100000"/>
              </a:lnSpc>
              <a:spcBef>
                <a:spcPts val="1800"/>
              </a:spcBef>
              <a:buClr>
                <a:srgbClr val="46B9D8"/>
              </a:buClr>
              <a:buFont typeface="Wingdings" panose="05000000000000000000" pitchFamily="2" charset="2"/>
              <a:buChar char="§"/>
            </a:pPr>
            <a:r>
              <a:rPr lang="en-US" dirty="0">
                <a:solidFill>
                  <a:srgbClr val="000000"/>
                </a:solidFill>
              </a:rPr>
              <a:t>Pad type dependent on baseboard </a:t>
            </a:r>
            <a:br>
              <a:rPr lang="en-US" dirty="0">
                <a:solidFill>
                  <a:srgbClr val="000000"/>
                </a:solidFill>
              </a:rPr>
            </a:br>
            <a:r>
              <a:rPr lang="en-US" dirty="0">
                <a:solidFill>
                  <a:srgbClr val="000000"/>
                </a:solidFill>
              </a:rPr>
              <a:t>material and soil load</a:t>
            </a:r>
          </a:p>
          <a:p>
            <a:pPr marL="804863" lvl="2">
              <a:lnSpc>
                <a:spcPct val="100000"/>
              </a:lnSpc>
              <a:spcBef>
                <a:spcPts val="1800"/>
              </a:spcBef>
              <a:buClr>
                <a:srgbClr val="46B9D8"/>
              </a:buClr>
              <a:buFont typeface="Wingdings" panose="05000000000000000000" pitchFamily="2" charset="2"/>
              <a:buChar char="§"/>
            </a:pPr>
            <a:r>
              <a:rPr lang="en-US" dirty="0">
                <a:solidFill>
                  <a:srgbClr val="000000"/>
                </a:solidFill>
              </a:rPr>
              <a:t>Scrub with the water turned on</a:t>
            </a:r>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35902" y="4129548"/>
            <a:ext cx="3262754" cy="1687081"/>
          </a:xfrm>
          <a:prstGeom prst="rect">
            <a:avLst/>
          </a:prstGeom>
        </p:spPr>
      </p:pic>
      <p:sp>
        <p:nvSpPr>
          <p:cNvPr id="6"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0" name="Slide Number Placeholder 9"/>
          <p:cNvSpPr>
            <a:spLocks noGrp="1"/>
          </p:cNvSpPr>
          <p:nvPr>
            <p:ph type="sldNum" sz="quarter" idx="12"/>
          </p:nvPr>
        </p:nvSpPr>
        <p:spPr/>
        <p:txBody>
          <a:bodyPr/>
          <a:lstStyle/>
          <a:p>
            <a:pPr>
              <a:defRPr/>
            </a:pPr>
            <a:fld id="{B1A9683B-B112-4496-A737-3130FD58388C}" type="slidenum">
              <a:rPr lang="en-US" altLang="en-US" smtClean="0"/>
              <a:pPr>
                <a:defRPr/>
              </a:pPr>
              <a:t>26</a:t>
            </a:fld>
            <a:endParaRPr lang="en-US" altLang="en-US" dirty="0"/>
          </a:p>
        </p:txBody>
      </p:sp>
    </p:spTree>
    <p:extLst>
      <p:ext uri="{BB962C8B-B14F-4D97-AF65-F5344CB8AC3E}">
        <p14:creationId xmlns:p14="http://schemas.microsoft.com/office/powerpoint/2010/main" val="402000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686800" cy="685800"/>
          </a:xfrm>
        </p:spPr>
        <p:txBody>
          <a:bodyPr>
            <a:noAutofit/>
          </a:bodyPr>
          <a:lstStyle/>
          <a:p>
            <a:pPr eaLnBrk="1" hangingPunct="1"/>
            <a:r>
              <a:rPr lang="en-US" altLang="en-US" sz="2000" dirty="0"/>
              <a:t>Orbital Pad Types – The darker the color, the more aggressive</a:t>
            </a:r>
          </a:p>
        </p:txBody>
      </p:sp>
      <p:sp>
        <p:nvSpPr>
          <p:cNvPr id="4100" name="Content Placeholder 2"/>
          <p:cNvSpPr>
            <a:spLocks noGrp="1"/>
          </p:cNvSpPr>
          <p:nvPr>
            <p:ph idx="1"/>
          </p:nvPr>
        </p:nvSpPr>
        <p:spPr>
          <a:xfrm>
            <a:off x="2126166" y="1597025"/>
            <a:ext cx="6690730" cy="4744302"/>
          </a:xfrm>
        </p:spPr>
        <p:txBody>
          <a:bodyPr>
            <a:normAutofit/>
          </a:bodyPr>
          <a:lstStyle/>
          <a:p>
            <a:pPr marL="285750" indent="-285750">
              <a:spcAft>
                <a:spcPts val="0"/>
              </a:spcAft>
              <a:buClr>
                <a:srgbClr val="009AC7"/>
              </a:buClr>
              <a:buFont typeface="Wingdings" panose="05000000000000000000" pitchFamily="2" charset="2"/>
              <a:buChar char="§"/>
            </a:pPr>
            <a:r>
              <a:rPr lang="en-US" sz="2400" dirty="0"/>
              <a:t>Orbital Pad Backer w/ Hook and Loop Tape</a:t>
            </a:r>
          </a:p>
          <a:p>
            <a:pPr marL="282575">
              <a:spcAft>
                <a:spcPts val="0"/>
              </a:spcAft>
              <a:buClr>
                <a:srgbClr val="009AC7"/>
              </a:buClr>
            </a:pPr>
            <a:r>
              <a:rPr lang="en-US" sz="1300" dirty="0"/>
              <a:t>The pad backer allows for compression of the working pad to the floor for optimal scrubbing or removal of floor finish. Uniquely designed to prevent the working pad from falling off during use or transportation.</a:t>
            </a:r>
          </a:p>
          <a:p>
            <a:pPr marL="285750" indent="-285750">
              <a:spcAft>
                <a:spcPts val="0"/>
              </a:spcAft>
              <a:buClr>
                <a:srgbClr val="009AC7"/>
              </a:buClr>
              <a:buFont typeface="Wingdings" panose="05000000000000000000" pitchFamily="2" charset="2"/>
              <a:buChar char="§"/>
            </a:pPr>
            <a:r>
              <a:rPr lang="en-US" sz="2400" dirty="0"/>
              <a:t>3M™ White Polishing Pad</a:t>
            </a:r>
          </a:p>
          <a:p>
            <a:pPr marL="282575">
              <a:spcAft>
                <a:spcPts val="0"/>
              </a:spcAft>
              <a:buClr>
                <a:srgbClr val="009AC7"/>
              </a:buClr>
            </a:pPr>
            <a:r>
              <a:rPr lang="en-US" sz="1300" dirty="0"/>
              <a:t>Use the white polishing pad for light cleaning to help remove soil and soft scuff marks with minimal dulling of finish</a:t>
            </a:r>
          </a:p>
          <a:p>
            <a:pPr marL="285750" indent="-285750">
              <a:spcAft>
                <a:spcPts val="0"/>
              </a:spcAft>
              <a:buClr>
                <a:srgbClr val="009AC7"/>
              </a:buClr>
              <a:buFont typeface="Wingdings" panose="05000000000000000000" pitchFamily="2" charset="2"/>
              <a:buChar char="§"/>
            </a:pPr>
            <a:r>
              <a:rPr lang="en-US" sz="2400" dirty="0"/>
              <a:t>3M™ Red Cleaning Pad</a:t>
            </a:r>
          </a:p>
          <a:p>
            <a:pPr marL="282575">
              <a:spcAft>
                <a:spcPts val="0"/>
              </a:spcAft>
              <a:buClr>
                <a:srgbClr val="009AC7"/>
              </a:buClr>
            </a:pPr>
            <a:r>
              <a:rPr lang="en-US" sz="1300" dirty="0"/>
              <a:t>Red pads are designed for everyday cleaning and light scrubbing to remove light soil, scuff marks and black heels</a:t>
            </a:r>
          </a:p>
          <a:p>
            <a:pPr marL="285750" indent="-285750">
              <a:spcAft>
                <a:spcPts val="0"/>
              </a:spcAft>
              <a:buClr>
                <a:srgbClr val="009AC7"/>
              </a:buClr>
              <a:buFont typeface="Wingdings" panose="05000000000000000000" pitchFamily="2" charset="2"/>
              <a:buChar char="§"/>
            </a:pPr>
            <a:r>
              <a:rPr lang="en-US" sz="2400" dirty="0"/>
              <a:t>3M™ Blue Scrubbing Pad</a:t>
            </a:r>
          </a:p>
          <a:p>
            <a:pPr marL="282575">
              <a:spcAft>
                <a:spcPts val="0"/>
              </a:spcAft>
              <a:buClr>
                <a:srgbClr val="009AC7"/>
              </a:buClr>
            </a:pPr>
            <a:r>
              <a:rPr lang="en-US" sz="1300" dirty="0"/>
              <a:t>The blue pad is used in heavy-duty scrubbing. It removes dirt, spills, and scuff while leaving a clean, prepared surface.</a:t>
            </a:r>
          </a:p>
          <a:p>
            <a:pPr marL="285750" indent="-285750">
              <a:spcAft>
                <a:spcPts val="0"/>
              </a:spcAft>
              <a:buClr>
                <a:srgbClr val="009AC7"/>
              </a:buClr>
              <a:buFont typeface="Wingdings" panose="05000000000000000000" pitchFamily="2" charset="2"/>
              <a:buChar char="§"/>
            </a:pPr>
            <a:r>
              <a:rPr lang="en-US" sz="2400" dirty="0"/>
              <a:t>3M™ Black Hi-Pro Stripping Pad</a:t>
            </a:r>
          </a:p>
          <a:p>
            <a:pPr marL="282575">
              <a:spcAft>
                <a:spcPts val="0"/>
              </a:spcAft>
              <a:buClr>
                <a:srgbClr val="009AC7"/>
              </a:buClr>
            </a:pPr>
            <a:r>
              <a:rPr lang="en-US" sz="1300" dirty="0"/>
              <a:t>The black Hi-Pro stripping pad’s unique open construction resists loading and clogging. It is to be used fast removal of finish and consistent stripping</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7088" y="1627113"/>
            <a:ext cx="2009078" cy="1049180"/>
          </a:xfrm>
          <a:prstGeom prst="rect">
            <a:avLst/>
          </a:prstGeom>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7088" y="2676293"/>
            <a:ext cx="2009078" cy="969849"/>
          </a:xfrm>
          <a:prstGeom prst="rect">
            <a:avLst/>
          </a:prstGeom>
        </p:spPr>
      </p:pic>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7088" y="3646142"/>
            <a:ext cx="2009078" cy="922664"/>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17088" y="4509650"/>
            <a:ext cx="2009078" cy="945416"/>
          </a:xfrm>
          <a:prstGeom prst="rect">
            <a:avLst/>
          </a:prstGeom>
        </p:spPr>
      </p:pic>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21200878">
            <a:off x="158589" y="5502665"/>
            <a:ext cx="1950565" cy="829865"/>
          </a:xfrm>
          <a:prstGeom prst="rect">
            <a:avLst/>
          </a:prstGeom>
        </p:spPr>
      </p:pic>
      <p:sp>
        <p:nvSpPr>
          <p:cNvPr id="10"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1"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5" name="Slide Number Placeholder 14"/>
          <p:cNvSpPr>
            <a:spLocks noGrp="1"/>
          </p:cNvSpPr>
          <p:nvPr>
            <p:ph type="sldNum" sz="quarter" idx="12"/>
          </p:nvPr>
        </p:nvSpPr>
        <p:spPr/>
        <p:txBody>
          <a:bodyPr/>
          <a:lstStyle/>
          <a:p>
            <a:pPr>
              <a:defRPr/>
            </a:pPr>
            <a:fld id="{B1A9683B-B112-4496-A737-3130FD58388C}" type="slidenum">
              <a:rPr lang="en-US" altLang="en-US" smtClean="0"/>
              <a:pPr>
                <a:defRPr/>
              </a:pPr>
              <a:t>27</a:t>
            </a:fld>
            <a:endParaRPr lang="en-US" altLang="en-US" dirty="0"/>
          </a:p>
        </p:txBody>
      </p:sp>
    </p:spTree>
    <p:extLst>
      <p:ext uri="{BB962C8B-B14F-4D97-AF65-F5344CB8AC3E}">
        <p14:creationId xmlns:p14="http://schemas.microsoft.com/office/powerpoint/2010/main" val="1957289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605024" cy="685800"/>
          </a:xfrm>
        </p:spPr>
        <p:txBody>
          <a:bodyPr>
            <a:normAutofit/>
          </a:bodyPr>
          <a:lstStyle/>
          <a:p>
            <a:pPr eaLnBrk="1" hangingPunct="1"/>
            <a:r>
              <a:rPr lang="en-US" altLang="en-US" dirty="0"/>
              <a:t>Orbital Pad Types – Specialty Pads</a:t>
            </a:r>
          </a:p>
        </p:txBody>
      </p:sp>
      <p:sp>
        <p:nvSpPr>
          <p:cNvPr id="4100" name="Content Placeholder 2"/>
          <p:cNvSpPr>
            <a:spLocks noGrp="1"/>
          </p:cNvSpPr>
          <p:nvPr>
            <p:ph idx="1"/>
          </p:nvPr>
        </p:nvSpPr>
        <p:spPr>
          <a:xfrm>
            <a:off x="457200" y="1656019"/>
            <a:ext cx="6404518" cy="4459750"/>
          </a:xfrm>
        </p:spPr>
        <p:txBody>
          <a:bodyPr>
            <a:normAutofit/>
          </a:bodyPr>
          <a:lstStyle/>
          <a:p>
            <a:pPr marL="285750" indent="-285750">
              <a:spcAft>
                <a:spcPts val="0"/>
              </a:spcAft>
              <a:buClr>
                <a:srgbClr val="009AC7"/>
              </a:buClr>
              <a:buFont typeface="Wingdings" panose="05000000000000000000" pitchFamily="2" charset="2"/>
              <a:buChar char="§"/>
            </a:pPr>
            <a:r>
              <a:rPr lang="en-US" sz="2400" dirty="0"/>
              <a:t>Melamine Pad</a:t>
            </a:r>
          </a:p>
          <a:p>
            <a:pPr marL="282575">
              <a:spcAft>
                <a:spcPts val="0"/>
              </a:spcAft>
              <a:buClr>
                <a:srgbClr val="009AC7"/>
              </a:buClr>
            </a:pPr>
            <a:r>
              <a:rPr lang="en-US" sz="1200" dirty="0"/>
              <a:t>The Melamine pad is made of an open-cell polymeric foam that products outstanding results when cleaning VCT, Terrazzo, Tile, Concrete and Epoxy floors. Effective at removing black marks and restores tile and grout without using harsh chemicals. This pad is an excellent choice for </a:t>
            </a:r>
            <a:r>
              <a:rPr lang="en-US" sz="1200" dirty="0" err="1"/>
              <a:t>Teknoflor</a:t>
            </a:r>
            <a:r>
              <a:rPr lang="en-US" sz="1200" dirty="0"/>
              <a:t>® and </a:t>
            </a:r>
            <a:r>
              <a:rPr lang="en-US" sz="1200" dirty="0" err="1"/>
              <a:t>Marmoleum</a:t>
            </a:r>
            <a:r>
              <a:rPr lang="en-US" sz="1200" dirty="0"/>
              <a:t>® floors.</a:t>
            </a:r>
          </a:p>
          <a:p>
            <a:pPr marL="285750" indent="-285750">
              <a:spcAft>
                <a:spcPts val="0"/>
              </a:spcAft>
              <a:buClr>
                <a:srgbClr val="009AC7"/>
              </a:buClr>
              <a:buFont typeface="Wingdings" panose="05000000000000000000" pitchFamily="2" charset="2"/>
              <a:buChar char="§"/>
            </a:pPr>
            <a:r>
              <a:rPr lang="en-US" sz="2400" dirty="0"/>
              <a:t>Green Turf Pad</a:t>
            </a:r>
          </a:p>
          <a:p>
            <a:pPr marL="282575">
              <a:spcAft>
                <a:spcPts val="0"/>
              </a:spcAft>
              <a:buClr>
                <a:srgbClr val="009AC7"/>
              </a:buClr>
            </a:pPr>
            <a:r>
              <a:rPr lang="en-US" sz="1200" dirty="0"/>
              <a:t>The green turf pad is designed to clean grouted tile floors, such as restrooms, and is capable of cleaning deep into grout lines. It is also effective on terrazzo, non-slip surfaces, concrete, </a:t>
            </a:r>
            <a:r>
              <a:rPr lang="en-US" sz="1200" dirty="0" err="1"/>
              <a:t>Teknoflor</a:t>
            </a:r>
            <a:r>
              <a:rPr lang="en-US" sz="1200" dirty="0"/>
              <a:t>®, </a:t>
            </a:r>
            <a:r>
              <a:rPr lang="en-US" sz="1200" dirty="0" err="1"/>
              <a:t>Marmoleum</a:t>
            </a:r>
            <a:r>
              <a:rPr lang="en-US" sz="1200" dirty="0"/>
              <a:t>® and other uneven floors.</a:t>
            </a:r>
          </a:p>
          <a:p>
            <a:pPr marL="285750" indent="-285750">
              <a:spcAft>
                <a:spcPts val="0"/>
              </a:spcAft>
              <a:buClr>
                <a:srgbClr val="009AC7"/>
              </a:buClr>
              <a:buFont typeface="Wingdings" panose="05000000000000000000" pitchFamily="2" charset="2"/>
              <a:buChar char="§"/>
            </a:pPr>
            <a:r>
              <a:rPr lang="en-US" sz="2400" dirty="0"/>
              <a:t>3M™ Surface Prep Pad</a:t>
            </a:r>
          </a:p>
          <a:p>
            <a:pPr marL="282575">
              <a:spcAft>
                <a:spcPts val="0"/>
              </a:spcAft>
              <a:buClr>
                <a:srgbClr val="009AC7"/>
              </a:buClr>
            </a:pPr>
            <a:r>
              <a:rPr lang="en-US" sz="1200" dirty="0"/>
              <a:t>The surface prep pad is designed for heavy-duty scrubbing for floor finish removal prior to recoating. It prepares wood, vinyl tile, sheet vinyl, marble, terrazzo and concrete floors for finish applications.</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61718" y="2832410"/>
            <a:ext cx="2044389" cy="1080554"/>
          </a:xfrm>
          <a:prstGeom prst="rect">
            <a:avLst/>
          </a:prstGeom>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861718" y="3912964"/>
            <a:ext cx="2044389" cy="1013476"/>
          </a:xfrm>
          <a:prstGeom prst="rect">
            <a:avLst/>
          </a:prstGeom>
        </p:spPr>
      </p:pic>
      <p:pic>
        <p:nvPicPr>
          <p:cNvPr id="5" name="Picture 4"/>
          <p:cNvPicPr>
            <a:picLocks noChangeAspect="1"/>
          </p:cNvPicPr>
          <p:nvPr/>
        </p:nvPicPr>
        <p:blipFill>
          <a:blip r:embed="rId5"/>
          <a:stretch>
            <a:fillRect/>
          </a:stretch>
        </p:blipFill>
        <p:spPr>
          <a:xfrm>
            <a:off x="6861718" y="1821288"/>
            <a:ext cx="2044389" cy="1020668"/>
          </a:xfrm>
          <a:prstGeom prst="rect">
            <a:avLst/>
          </a:prstGeom>
        </p:spPr>
      </p:pic>
      <p:sp>
        <p:nvSpPr>
          <p:cNvPr id="8"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0" name="Slide Number Placeholder 9"/>
          <p:cNvSpPr>
            <a:spLocks noGrp="1"/>
          </p:cNvSpPr>
          <p:nvPr>
            <p:ph type="sldNum" sz="quarter" idx="12"/>
          </p:nvPr>
        </p:nvSpPr>
        <p:spPr/>
        <p:txBody>
          <a:bodyPr/>
          <a:lstStyle/>
          <a:p>
            <a:pPr>
              <a:defRPr/>
            </a:pPr>
            <a:fld id="{B1A9683B-B112-4496-A737-3130FD58388C}" type="slidenum">
              <a:rPr lang="en-US" altLang="en-US" smtClean="0"/>
              <a:pPr>
                <a:defRPr/>
              </a:pPr>
              <a:t>28</a:t>
            </a:fld>
            <a:endParaRPr lang="en-US" altLang="en-US" dirty="0"/>
          </a:p>
        </p:txBody>
      </p:sp>
    </p:spTree>
    <p:extLst>
      <p:ext uri="{BB962C8B-B14F-4D97-AF65-F5344CB8AC3E}">
        <p14:creationId xmlns:p14="http://schemas.microsoft.com/office/powerpoint/2010/main" val="2313218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31" y="977030"/>
            <a:ext cx="7886700" cy="524554"/>
          </a:xfrm>
        </p:spPr>
        <p:txBody>
          <a:bodyPr/>
          <a:lstStyle/>
          <a:p>
            <a:r>
              <a:rPr lang="en-US" dirty="0"/>
              <a:t>Orbital With Green Turf Pad</a:t>
            </a: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72549" y="4343924"/>
            <a:ext cx="1886063" cy="1828800"/>
          </a:xfrm>
          <a:prstGeom prst="rect">
            <a:avLst/>
          </a:prstGeom>
        </p:spPr>
      </p:pic>
      <p:sp>
        <p:nvSpPr>
          <p:cNvPr id="10" name="Content Placeholder 2"/>
          <p:cNvSpPr>
            <a:spLocks noGrp="1"/>
          </p:cNvSpPr>
          <p:nvPr>
            <p:ph idx="1"/>
          </p:nvPr>
        </p:nvSpPr>
        <p:spPr>
          <a:xfrm>
            <a:off x="324464" y="1686584"/>
            <a:ext cx="8681885" cy="3774631"/>
          </a:xfrm>
        </p:spPr>
        <p:txBody>
          <a:bodyPr>
            <a:noAutofit/>
          </a:bodyPr>
          <a:lstStyle/>
          <a:p>
            <a:pPr marL="285750" indent="-285750">
              <a:lnSpc>
                <a:spcPct val="100000"/>
              </a:lnSpc>
              <a:spcBef>
                <a:spcPts val="600"/>
              </a:spcBef>
              <a:buClr>
                <a:srgbClr val="46B9D8"/>
              </a:buClr>
              <a:buFont typeface="Wingdings" panose="05000000000000000000" pitchFamily="2" charset="2"/>
              <a:buChar char="§"/>
            </a:pPr>
            <a:r>
              <a:rPr lang="en-US" sz="2400" dirty="0">
                <a:solidFill>
                  <a:srgbClr val="000000"/>
                </a:solidFill>
              </a:rPr>
              <a:t>Excellent cleaner of raised, textured and grouted surfaces</a:t>
            </a:r>
          </a:p>
          <a:p>
            <a:pPr marL="285750" indent="-285750">
              <a:lnSpc>
                <a:spcPct val="100000"/>
              </a:lnSpc>
              <a:spcBef>
                <a:spcPts val="1200"/>
              </a:spcBef>
              <a:buClr>
                <a:srgbClr val="46B9D8"/>
              </a:buClr>
              <a:buFont typeface="Wingdings" panose="05000000000000000000" pitchFamily="2" charset="2"/>
              <a:buChar char="§"/>
            </a:pPr>
            <a:r>
              <a:rPr lang="en-US" sz="2400" dirty="0">
                <a:solidFill>
                  <a:srgbClr val="000000"/>
                </a:solidFill>
              </a:rPr>
              <a:t>Pad compresses into grout lines and/or textured flooring</a:t>
            </a:r>
          </a:p>
          <a:p>
            <a:pPr marL="285750" indent="-285750">
              <a:lnSpc>
                <a:spcPct val="100000"/>
              </a:lnSpc>
              <a:spcBef>
                <a:spcPts val="1200"/>
              </a:spcBef>
              <a:buClr>
                <a:srgbClr val="46B9D8"/>
              </a:buClr>
              <a:buFont typeface="Wingdings" panose="05000000000000000000" pitchFamily="2" charset="2"/>
              <a:buChar char="§"/>
            </a:pPr>
            <a:r>
              <a:rPr lang="en-US" sz="2400" dirty="0">
                <a:solidFill>
                  <a:srgbClr val="000000"/>
                </a:solidFill>
              </a:rPr>
              <a:t>Heavy duty turf material provides exceptional cleaning performance </a:t>
            </a:r>
          </a:p>
          <a:p>
            <a:pPr marL="285750" indent="-285750">
              <a:lnSpc>
                <a:spcPct val="100000"/>
              </a:lnSpc>
              <a:spcBef>
                <a:spcPts val="1200"/>
              </a:spcBef>
              <a:buClr>
                <a:srgbClr val="46B9D8"/>
              </a:buClr>
              <a:buFont typeface="Wingdings" panose="05000000000000000000" pitchFamily="2" charset="2"/>
              <a:buChar char="§"/>
            </a:pPr>
            <a:r>
              <a:rPr lang="en-US" sz="2400" dirty="0">
                <a:solidFill>
                  <a:srgbClr val="000000"/>
                </a:solidFill>
              </a:rPr>
              <a:t>Ideal for a variety of floors, including: </a:t>
            </a:r>
          </a:p>
          <a:p>
            <a:pPr marL="742950" lvl="1" indent="-285750">
              <a:lnSpc>
                <a:spcPct val="100000"/>
              </a:lnSpc>
              <a:spcBef>
                <a:spcPts val="300"/>
              </a:spcBef>
              <a:buClr>
                <a:srgbClr val="46B9D8"/>
              </a:buClr>
              <a:buFont typeface="Wingdings" panose="05000000000000000000" pitchFamily="2" charset="2"/>
              <a:buChar char="§"/>
            </a:pPr>
            <a:r>
              <a:rPr lang="en-US" sz="2000" dirty="0">
                <a:solidFill>
                  <a:srgbClr val="000000"/>
                </a:solidFill>
              </a:rPr>
              <a:t>Deep grouted tile</a:t>
            </a:r>
          </a:p>
          <a:p>
            <a:pPr marL="742950" lvl="1" indent="-285750">
              <a:lnSpc>
                <a:spcPct val="100000"/>
              </a:lnSpc>
              <a:spcBef>
                <a:spcPts val="300"/>
              </a:spcBef>
              <a:buClr>
                <a:srgbClr val="46B9D8"/>
              </a:buClr>
              <a:buFont typeface="Wingdings" panose="05000000000000000000" pitchFamily="2" charset="2"/>
              <a:buChar char="§"/>
            </a:pPr>
            <a:r>
              <a:rPr lang="en-US" sz="2000" dirty="0">
                <a:solidFill>
                  <a:srgbClr val="000000"/>
                </a:solidFill>
              </a:rPr>
              <a:t>Concrete</a:t>
            </a:r>
          </a:p>
          <a:p>
            <a:pPr marL="742950" lvl="1" indent="-285750">
              <a:lnSpc>
                <a:spcPct val="100000"/>
              </a:lnSpc>
              <a:spcBef>
                <a:spcPts val="300"/>
              </a:spcBef>
              <a:buClr>
                <a:srgbClr val="46B9D8"/>
              </a:buClr>
              <a:buFont typeface="Wingdings" panose="05000000000000000000" pitchFamily="2" charset="2"/>
              <a:buChar char="§"/>
            </a:pPr>
            <a:r>
              <a:rPr lang="en-US" sz="2000" dirty="0">
                <a:solidFill>
                  <a:srgbClr val="000000"/>
                </a:solidFill>
              </a:rPr>
              <a:t>Pirelli flooring</a:t>
            </a:r>
          </a:p>
          <a:p>
            <a:pPr marL="742950" lvl="1" indent="-285750">
              <a:lnSpc>
                <a:spcPct val="100000"/>
              </a:lnSpc>
              <a:spcBef>
                <a:spcPts val="300"/>
              </a:spcBef>
              <a:buClr>
                <a:srgbClr val="46B9D8"/>
              </a:buClr>
              <a:buFont typeface="Wingdings" panose="05000000000000000000" pitchFamily="2" charset="2"/>
              <a:buChar char="§"/>
            </a:pPr>
            <a:r>
              <a:rPr lang="en-US" sz="2000" dirty="0">
                <a:solidFill>
                  <a:srgbClr val="000000"/>
                </a:solidFill>
              </a:rPr>
              <a:t>And so on…  </a:t>
            </a:r>
          </a:p>
        </p:txBody>
      </p:sp>
      <p:sp>
        <p:nvSpPr>
          <p:cNvPr id="5" name="TextBox 4"/>
          <p:cNvSpPr txBox="1"/>
          <p:nvPr/>
        </p:nvSpPr>
        <p:spPr>
          <a:xfrm>
            <a:off x="4608388" y="6172724"/>
            <a:ext cx="4450224" cy="276267"/>
          </a:xfrm>
          <a:prstGeom prst="rect">
            <a:avLst/>
          </a:prstGeom>
          <a:noFill/>
        </p:spPr>
        <p:txBody>
          <a:bodyPr wrap="square" rtlCol="0">
            <a:spAutoFit/>
          </a:bodyPr>
          <a:lstStyle/>
          <a:p>
            <a:pPr algn="ctr"/>
            <a:r>
              <a:rPr lang="en-US" sz="1200" b="1" dirty="0"/>
              <a:t>Cleaned with Tennant orbital machine with green turf pad</a:t>
            </a:r>
          </a:p>
        </p:txBody>
      </p:sp>
      <p:pic>
        <p:nvPicPr>
          <p:cNvPr id="13" name="Picture 1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608388" y="4343924"/>
            <a:ext cx="2438398" cy="1828800"/>
          </a:xfrm>
          <a:prstGeom prst="rect">
            <a:avLst/>
          </a:prstGeom>
        </p:spPr>
      </p:pic>
      <p:sp>
        <p:nvSpPr>
          <p:cNvPr id="12" name="TextBox 11"/>
          <p:cNvSpPr txBox="1"/>
          <p:nvPr/>
        </p:nvSpPr>
        <p:spPr>
          <a:xfrm>
            <a:off x="7619196" y="5911114"/>
            <a:ext cx="1439416" cy="261610"/>
          </a:xfrm>
          <a:prstGeom prst="rect">
            <a:avLst/>
          </a:prstGeom>
          <a:noFill/>
        </p:spPr>
        <p:txBody>
          <a:bodyPr wrap="square" rtlCol="0">
            <a:spAutoFit/>
          </a:bodyPr>
          <a:lstStyle/>
          <a:p>
            <a:pPr algn="r"/>
            <a:r>
              <a:rPr lang="en-US" sz="1100" dirty="0">
                <a:solidFill>
                  <a:srgbClr val="000000"/>
                </a:solidFill>
              </a:rPr>
              <a:t>Grouted Tile</a:t>
            </a:r>
          </a:p>
        </p:txBody>
      </p:sp>
      <p:sp>
        <p:nvSpPr>
          <p:cNvPr id="14" name="TextBox 13"/>
          <p:cNvSpPr txBox="1"/>
          <p:nvPr/>
        </p:nvSpPr>
        <p:spPr>
          <a:xfrm>
            <a:off x="5599365" y="5911114"/>
            <a:ext cx="1439416" cy="261610"/>
          </a:xfrm>
          <a:prstGeom prst="rect">
            <a:avLst/>
          </a:prstGeom>
          <a:noFill/>
        </p:spPr>
        <p:txBody>
          <a:bodyPr wrap="square" rtlCol="0">
            <a:spAutoFit/>
          </a:bodyPr>
          <a:lstStyle/>
          <a:p>
            <a:pPr algn="r"/>
            <a:r>
              <a:rPr lang="en-US" sz="1100" dirty="0">
                <a:solidFill>
                  <a:srgbClr val="000000"/>
                </a:solidFill>
              </a:rPr>
              <a:t>Textured Floor</a:t>
            </a:r>
          </a:p>
        </p:txBody>
      </p:sp>
      <p:sp>
        <p:nvSpPr>
          <p:cNvPr id="11"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6"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7" name="Slide Number Placeholder 6"/>
          <p:cNvSpPr>
            <a:spLocks noGrp="1"/>
          </p:cNvSpPr>
          <p:nvPr>
            <p:ph type="sldNum" sz="quarter" idx="12"/>
          </p:nvPr>
        </p:nvSpPr>
        <p:spPr/>
        <p:txBody>
          <a:bodyPr/>
          <a:lstStyle/>
          <a:p>
            <a:pPr>
              <a:defRPr/>
            </a:pPr>
            <a:fld id="{B1A9683B-B112-4496-A737-3130FD58388C}" type="slidenum">
              <a:rPr lang="en-US" altLang="en-US" smtClean="0"/>
              <a:pPr>
                <a:defRPr/>
              </a:pPr>
              <a:t>29</a:t>
            </a:fld>
            <a:endParaRPr lang="en-US" altLang="en-US" dirty="0"/>
          </a:p>
        </p:txBody>
      </p:sp>
      <p:pic>
        <p:nvPicPr>
          <p:cNvPr id="17" name="Picture 1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739557" y="5200290"/>
            <a:ext cx="1839827" cy="972434"/>
          </a:xfrm>
          <a:prstGeom prst="rect">
            <a:avLst/>
          </a:prstGeom>
        </p:spPr>
      </p:pic>
    </p:spTree>
    <p:extLst>
      <p:ext uri="{BB962C8B-B14F-4D97-AF65-F5344CB8AC3E}">
        <p14:creationId xmlns:p14="http://schemas.microsoft.com/office/powerpoint/2010/main" val="1803898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099" y="884903"/>
            <a:ext cx="8306988" cy="717755"/>
          </a:xfrm>
        </p:spPr>
        <p:txBody>
          <a:bodyPr/>
          <a:lstStyle/>
          <a:p>
            <a:r>
              <a:rPr lang="en-US" dirty="0"/>
              <a:t>Orbital – Melamine Pad</a:t>
            </a:r>
          </a:p>
        </p:txBody>
      </p:sp>
      <p:sp>
        <p:nvSpPr>
          <p:cNvPr id="3" name="Content Placeholder 2"/>
          <p:cNvSpPr>
            <a:spLocks noGrp="1"/>
          </p:cNvSpPr>
          <p:nvPr>
            <p:ph idx="1"/>
          </p:nvPr>
        </p:nvSpPr>
        <p:spPr>
          <a:xfrm>
            <a:off x="408933" y="1904361"/>
            <a:ext cx="7801001" cy="4230969"/>
          </a:xfrm>
        </p:spPr>
        <p:txBody>
          <a:bodyPr>
            <a:noAutofit/>
          </a:bodyPr>
          <a:lstStyle/>
          <a:p>
            <a:pPr marL="225425" indent="-225425">
              <a:buClr>
                <a:srgbClr val="46B9D8"/>
              </a:buClr>
              <a:buFont typeface="Wingdings" panose="05000000000000000000" pitchFamily="2" charset="2"/>
              <a:buChar char="§"/>
            </a:pPr>
            <a:r>
              <a:rPr lang="en-US" sz="2000" dirty="0"/>
              <a:t>Works without detergents or harsh chemicals</a:t>
            </a:r>
          </a:p>
          <a:p>
            <a:pPr marL="225425" indent="-225425">
              <a:buClr>
                <a:srgbClr val="46B9D8"/>
              </a:buClr>
              <a:buFont typeface="Wingdings" panose="05000000000000000000" pitchFamily="2" charset="2"/>
              <a:buChar char="§"/>
            </a:pPr>
            <a:r>
              <a:rPr lang="en-US" sz="2000" dirty="0"/>
              <a:t>Remove marks and stains from most porous surfaces </a:t>
            </a:r>
          </a:p>
          <a:p>
            <a:pPr marL="225425" indent="-225425">
              <a:buClr>
                <a:srgbClr val="46B9D8"/>
              </a:buClr>
              <a:buFont typeface="Wingdings" panose="05000000000000000000" pitchFamily="2" charset="2"/>
              <a:buChar char="§"/>
            </a:pPr>
            <a:r>
              <a:rPr lang="en-US" sz="2000" dirty="0"/>
              <a:t>They may be safely used to pull out dirt from all hard surfaces</a:t>
            </a:r>
          </a:p>
          <a:p>
            <a:pPr marL="225425" indent="-225425">
              <a:buClr>
                <a:srgbClr val="46B9D8"/>
              </a:buClr>
              <a:buFont typeface="Wingdings" panose="05000000000000000000" pitchFamily="2" charset="2"/>
              <a:buChar char="§"/>
            </a:pPr>
            <a:r>
              <a:rPr lang="en-US" sz="2000" dirty="0"/>
              <a:t>Effective on:</a:t>
            </a:r>
          </a:p>
          <a:p>
            <a:pPr marL="688975" lvl="1" indent="-231775">
              <a:buClr>
                <a:srgbClr val="46B9D8"/>
              </a:buClr>
              <a:buFont typeface="Wingdings" panose="05000000000000000000" pitchFamily="2" charset="2"/>
              <a:buChar char="§"/>
            </a:pPr>
            <a:r>
              <a:rPr lang="en-US" sz="1800" dirty="0"/>
              <a:t>Vinyl</a:t>
            </a:r>
          </a:p>
          <a:p>
            <a:pPr marL="688975" lvl="1" indent="-231775">
              <a:buClr>
                <a:srgbClr val="46B9D8"/>
              </a:buClr>
              <a:buFont typeface="Wingdings" panose="05000000000000000000" pitchFamily="2" charset="2"/>
              <a:buChar char="§"/>
            </a:pPr>
            <a:r>
              <a:rPr lang="en-US" sz="1800" dirty="0" err="1"/>
              <a:t>Marmoleum</a:t>
            </a:r>
            <a:r>
              <a:rPr lang="en-US" sz="1800" dirty="0"/>
              <a:t> / </a:t>
            </a:r>
            <a:r>
              <a:rPr lang="en-US" sz="1800" dirty="0" err="1"/>
              <a:t>Teknoflor</a:t>
            </a:r>
            <a:r>
              <a:rPr lang="en-US" sz="1800" dirty="0"/>
              <a:t>® flooring </a:t>
            </a:r>
            <a:br>
              <a:rPr lang="en-US" sz="1800" dirty="0"/>
            </a:br>
            <a:r>
              <a:rPr lang="en-US" sz="1800" dirty="0"/>
              <a:t>(No wax vinyl flooring)</a:t>
            </a:r>
          </a:p>
          <a:p>
            <a:pPr marL="688975" lvl="1" indent="-231775">
              <a:buClr>
                <a:srgbClr val="46B9D8"/>
              </a:buClr>
              <a:buFont typeface="Wingdings" panose="05000000000000000000" pitchFamily="2" charset="2"/>
              <a:buChar char="§"/>
            </a:pPr>
            <a:r>
              <a:rPr lang="en-US" sz="1800" dirty="0"/>
              <a:t>Porcelain </a:t>
            </a:r>
          </a:p>
          <a:p>
            <a:pPr marL="688975" lvl="1" indent="-231775">
              <a:buClr>
                <a:srgbClr val="46B9D8"/>
              </a:buClr>
              <a:buFont typeface="Wingdings" panose="05000000000000000000" pitchFamily="2" charset="2"/>
              <a:buChar char="§"/>
            </a:pPr>
            <a:r>
              <a:rPr lang="en-US" sz="1800" dirty="0"/>
              <a:t>Terrazzo</a:t>
            </a:r>
          </a:p>
          <a:p>
            <a:pPr marL="688975" lvl="1" indent="-231775">
              <a:buClr>
                <a:srgbClr val="46B9D8"/>
              </a:buClr>
              <a:buFont typeface="Wingdings" panose="05000000000000000000" pitchFamily="2" charset="2"/>
              <a:buChar char="§"/>
            </a:pPr>
            <a:r>
              <a:rPr lang="en-US" sz="1800" dirty="0"/>
              <a:t>Concrete</a:t>
            </a:r>
          </a:p>
          <a:p>
            <a:pPr marL="688975" lvl="1" indent="-231775">
              <a:buClr>
                <a:srgbClr val="46B9D8"/>
              </a:buClr>
              <a:buFont typeface="Wingdings" panose="05000000000000000000" pitchFamily="2" charset="2"/>
              <a:buChar char="§"/>
            </a:pPr>
            <a:r>
              <a:rPr lang="en-US" sz="1800" dirty="0"/>
              <a:t>Ceramic tiles </a:t>
            </a:r>
            <a:endParaRPr lang="en-US" sz="1800" dirty="0">
              <a:effectLst/>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3514" y="3728853"/>
            <a:ext cx="3310979" cy="2483234"/>
          </a:xfrm>
          <a:prstGeom prst="rect">
            <a:avLst/>
          </a:prstGeom>
        </p:spPr>
      </p:pic>
      <p:sp>
        <p:nvSpPr>
          <p:cNvPr id="7" name="TextBox 6"/>
          <p:cNvSpPr txBox="1"/>
          <p:nvPr/>
        </p:nvSpPr>
        <p:spPr>
          <a:xfrm>
            <a:off x="7507636" y="5852341"/>
            <a:ext cx="835658" cy="369332"/>
          </a:xfrm>
          <a:prstGeom prst="rect">
            <a:avLst/>
          </a:prstGeom>
          <a:noFill/>
        </p:spPr>
        <p:txBody>
          <a:bodyPr wrap="square" rtlCol="0">
            <a:spAutoFit/>
          </a:bodyPr>
          <a:lstStyle/>
          <a:p>
            <a:pPr algn="ctr"/>
            <a:r>
              <a:rPr lang="en-US" dirty="0"/>
              <a:t>Before</a:t>
            </a:r>
          </a:p>
        </p:txBody>
      </p:sp>
      <p:sp>
        <p:nvSpPr>
          <p:cNvPr id="8" name="TextBox 7"/>
          <p:cNvSpPr txBox="1"/>
          <p:nvPr/>
        </p:nvSpPr>
        <p:spPr>
          <a:xfrm>
            <a:off x="6303370" y="5852341"/>
            <a:ext cx="835658" cy="369332"/>
          </a:xfrm>
          <a:prstGeom prst="rect">
            <a:avLst/>
          </a:prstGeom>
          <a:noFill/>
        </p:spPr>
        <p:txBody>
          <a:bodyPr wrap="square" rtlCol="0">
            <a:spAutoFit/>
          </a:bodyPr>
          <a:lstStyle/>
          <a:p>
            <a:pPr algn="ctr"/>
            <a:r>
              <a:rPr lang="en-US" dirty="0"/>
              <a:t>After</a:t>
            </a:r>
          </a:p>
        </p:txBody>
      </p:sp>
      <p:sp>
        <p:nvSpPr>
          <p:cNvPr id="9"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0"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3" name="Slide Number Placeholder 12"/>
          <p:cNvSpPr>
            <a:spLocks noGrp="1"/>
          </p:cNvSpPr>
          <p:nvPr>
            <p:ph type="sldNum" sz="quarter" idx="12"/>
          </p:nvPr>
        </p:nvSpPr>
        <p:spPr/>
        <p:txBody>
          <a:bodyPr/>
          <a:lstStyle/>
          <a:p>
            <a:pPr>
              <a:defRPr/>
            </a:pPr>
            <a:fld id="{B1A9683B-B112-4496-A737-3130FD58388C}" type="slidenum">
              <a:rPr lang="en-US" altLang="en-US" smtClean="0"/>
              <a:pPr>
                <a:defRPr/>
              </a:pPr>
              <a:t>30</a:t>
            </a:fld>
            <a:endParaRPr lang="en-US" altLang="en-US" dirty="0"/>
          </a:p>
        </p:txBody>
      </p:sp>
      <p:pic>
        <p:nvPicPr>
          <p:cNvPr id="11" name="Picture 10"/>
          <p:cNvPicPr>
            <a:picLocks noChangeAspect="1"/>
          </p:cNvPicPr>
          <p:nvPr/>
        </p:nvPicPr>
        <p:blipFill>
          <a:blip r:embed="rId4"/>
          <a:stretch>
            <a:fillRect/>
          </a:stretch>
        </p:blipFill>
        <p:spPr>
          <a:xfrm>
            <a:off x="3299197" y="5016339"/>
            <a:ext cx="2044389" cy="1020668"/>
          </a:xfrm>
          <a:prstGeom prst="rect">
            <a:avLst/>
          </a:prstGeom>
        </p:spPr>
      </p:pic>
    </p:spTree>
    <p:extLst>
      <p:ext uri="{BB962C8B-B14F-4D97-AF65-F5344CB8AC3E}">
        <p14:creationId xmlns:p14="http://schemas.microsoft.com/office/powerpoint/2010/main" val="3429832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267" y="855406"/>
            <a:ext cx="8306988" cy="741778"/>
          </a:xfrm>
        </p:spPr>
        <p:txBody>
          <a:bodyPr/>
          <a:lstStyle/>
          <a:p>
            <a:r>
              <a:rPr lang="en-US" dirty="0"/>
              <a:t>Surface Prep Pad – Floor finish removal</a:t>
            </a:r>
          </a:p>
        </p:txBody>
      </p:sp>
      <p:sp>
        <p:nvSpPr>
          <p:cNvPr id="3" name="Content Placeholder 2"/>
          <p:cNvSpPr>
            <a:spLocks noGrp="1"/>
          </p:cNvSpPr>
          <p:nvPr>
            <p:ph idx="1"/>
          </p:nvPr>
        </p:nvSpPr>
        <p:spPr>
          <a:xfrm>
            <a:off x="75701" y="1858501"/>
            <a:ext cx="8639164" cy="4244887"/>
          </a:xfrm>
        </p:spPr>
        <p:txBody>
          <a:bodyPr>
            <a:noAutofit/>
          </a:bodyPr>
          <a:lstStyle/>
          <a:p>
            <a:pPr marL="225425" indent="-225425">
              <a:spcBef>
                <a:spcPts val="1800"/>
              </a:spcBef>
              <a:buClr>
                <a:srgbClr val="46B9D8"/>
              </a:buClr>
              <a:buFont typeface="Wingdings" panose="05000000000000000000" pitchFamily="2" charset="2"/>
              <a:buChar char="§"/>
            </a:pPr>
            <a:r>
              <a:rPr lang="en-US" sz="2000" b="1" dirty="0"/>
              <a:t>Remove floor finish</a:t>
            </a:r>
            <a:endParaRPr lang="en-US" sz="2000" b="1" strike="sngStrike" dirty="0"/>
          </a:p>
          <a:p>
            <a:pPr marL="688975" lvl="1" indent="-231775">
              <a:buClr>
                <a:srgbClr val="46B9D8"/>
              </a:buClr>
              <a:buFont typeface="Wingdings" panose="05000000000000000000" pitchFamily="2" charset="2"/>
              <a:buChar char="§"/>
            </a:pPr>
            <a:r>
              <a:rPr lang="en-US" sz="1800" dirty="0"/>
              <a:t>Re-coat without the cost and time of total floor finish removal</a:t>
            </a:r>
          </a:p>
          <a:p>
            <a:pPr marL="225425" indent="-225425">
              <a:spcBef>
                <a:spcPts val="1800"/>
              </a:spcBef>
              <a:buClr>
                <a:srgbClr val="46B9D8"/>
              </a:buClr>
              <a:buFont typeface="Wingdings" panose="05000000000000000000" pitchFamily="2" charset="2"/>
              <a:buChar char="§"/>
            </a:pPr>
            <a:r>
              <a:rPr lang="en-US" sz="2000" b="1" dirty="0"/>
              <a:t>Finish removal without expensive stripping chemicals</a:t>
            </a:r>
          </a:p>
          <a:p>
            <a:pPr marL="688975" lvl="1" indent="-231775">
              <a:buClr>
                <a:srgbClr val="46B9D8"/>
              </a:buClr>
              <a:buFont typeface="Wingdings" panose="05000000000000000000" pitchFamily="2" charset="2"/>
              <a:buChar char="§"/>
            </a:pPr>
            <a:r>
              <a:rPr lang="en-US" sz="1800" dirty="0"/>
              <a:t>No chemicals and reduced labor time = lower costs</a:t>
            </a:r>
          </a:p>
          <a:p>
            <a:pPr marL="688975" lvl="1" indent="-231775">
              <a:buClr>
                <a:srgbClr val="46B9D8"/>
              </a:buClr>
              <a:buFont typeface="Wingdings" panose="05000000000000000000" pitchFamily="2" charset="2"/>
              <a:buChar char="§"/>
            </a:pPr>
            <a:r>
              <a:rPr lang="en-US" sz="1800" dirty="0"/>
              <a:t>Quicker facility accessibility</a:t>
            </a:r>
          </a:p>
          <a:p>
            <a:pPr marL="225425" indent="-225425">
              <a:spcBef>
                <a:spcPts val="1800"/>
              </a:spcBef>
              <a:buClr>
                <a:srgbClr val="46B9D8"/>
              </a:buClr>
              <a:buFont typeface="Wingdings" panose="05000000000000000000" pitchFamily="2" charset="2"/>
              <a:buChar char="§"/>
            </a:pPr>
            <a:r>
              <a:rPr lang="en-US" sz="2000" b="1" dirty="0"/>
              <a:t>Safe environment</a:t>
            </a:r>
          </a:p>
          <a:p>
            <a:pPr marL="688975" lvl="1" indent="-231775">
              <a:buClr>
                <a:srgbClr val="46B9D8"/>
              </a:buClr>
              <a:buFont typeface="Wingdings" panose="05000000000000000000" pitchFamily="2" charset="2"/>
              <a:buChar char="§"/>
            </a:pPr>
            <a:r>
              <a:rPr lang="en-US" sz="1800" dirty="0"/>
              <a:t>Stripping chemicals can create slippery floor </a:t>
            </a:r>
            <a:br>
              <a:rPr lang="en-US" sz="1800" dirty="0"/>
            </a:br>
            <a:r>
              <a:rPr lang="en-US" sz="1800" dirty="0"/>
              <a:t>conditions increasing chance of slip and fall accidents</a:t>
            </a:r>
          </a:p>
          <a:p>
            <a:pPr marL="688975" lvl="1" indent="-231775">
              <a:buClr>
                <a:srgbClr val="46B9D8"/>
              </a:buClr>
              <a:buFont typeface="Wingdings" panose="05000000000000000000" pitchFamily="2" charset="2"/>
              <a:buChar char="§"/>
            </a:pPr>
            <a:r>
              <a:rPr lang="en-US" sz="1800" dirty="0"/>
              <a:t>Reduction in potentially harmful VOC’s</a:t>
            </a:r>
          </a:p>
          <a:p>
            <a:pPr marL="688975" lvl="1" indent="-231775">
              <a:buClr>
                <a:srgbClr val="46B9D8"/>
              </a:buClr>
              <a:buFont typeface="Wingdings" panose="05000000000000000000" pitchFamily="2" charset="2"/>
              <a:buChar char="§"/>
            </a:pPr>
            <a:r>
              <a:rPr lang="en-US" sz="1800" dirty="0"/>
              <a:t>May require personal protective equipment</a:t>
            </a:r>
          </a:p>
          <a:p>
            <a:pPr marL="225425" indent="-225425">
              <a:spcBef>
                <a:spcPts val="1800"/>
              </a:spcBef>
              <a:buClr>
                <a:srgbClr val="46B9D8"/>
              </a:buClr>
              <a:buFont typeface="Wingdings" panose="05000000000000000000" pitchFamily="2" charset="2"/>
              <a:buChar char="§"/>
            </a:pPr>
            <a:r>
              <a:rPr lang="en-US" sz="2000" b="1" dirty="0"/>
              <a:t>Environmentally friendly</a:t>
            </a:r>
          </a:p>
          <a:p>
            <a:pPr marL="688975" lvl="1" indent="-231775">
              <a:buClr>
                <a:srgbClr val="46B9D8"/>
              </a:buClr>
              <a:buFont typeface="Wingdings" panose="05000000000000000000" pitchFamily="2" charset="2"/>
              <a:buChar char="§"/>
            </a:pPr>
            <a:r>
              <a:rPr lang="en-US" sz="1800" dirty="0"/>
              <a:t>No introduction of chemicals into the waste stream</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08841" y="4275891"/>
            <a:ext cx="2588721" cy="1941541"/>
          </a:xfrm>
          <a:prstGeom prst="rect">
            <a:avLst/>
          </a:prstGeom>
        </p:spPr>
      </p:pic>
      <p:sp>
        <p:nvSpPr>
          <p:cNvPr id="5" name="TextBox 4"/>
          <p:cNvSpPr txBox="1"/>
          <p:nvPr/>
        </p:nvSpPr>
        <p:spPr>
          <a:xfrm>
            <a:off x="6340017" y="6017946"/>
            <a:ext cx="1911928" cy="261610"/>
          </a:xfrm>
          <a:prstGeom prst="rect">
            <a:avLst/>
          </a:prstGeom>
          <a:noFill/>
        </p:spPr>
        <p:txBody>
          <a:bodyPr wrap="square" rtlCol="0">
            <a:spAutoFit/>
          </a:bodyPr>
          <a:lstStyle/>
          <a:p>
            <a:r>
              <a:rPr lang="en-US" sz="1100" dirty="0"/>
              <a:t>Example: Surface Prep Pad</a:t>
            </a:r>
          </a:p>
        </p:txBody>
      </p:sp>
      <p:sp>
        <p:nvSpPr>
          <p:cNvPr id="7"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9"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2" name="Slide Number Placeholder 11"/>
          <p:cNvSpPr>
            <a:spLocks noGrp="1"/>
          </p:cNvSpPr>
          <p:nvPr>
            <p:ph type="sldNum" sz="quarter" idx="12"/>
          </p:nvPr>
        </p:nvSpPr>
        <p:spPr/>
        <p:txBody>
          <a:bodyPr/>
          <a:lstStyle/>
          <a:p>
            <a:pPr>
              <a:defRPr/>
            </a:pPr>
            <a:fld id="{B1A9683B-B112-4496-A737-3130FD58388C}" type="slidenum">
              <a:rPr lang="en-US" altLang="en-US" smtClean="0"/>
              <a:pPr>
                <a:defRPr/>
              </a:pPr>
              <a:t>31</a:t>
            </a:fld>
            <a:endParaRPr lang="en-US" altLang="en-US" dirty="0"/>
          </a:p>
        </p:txBody>
      </p:sp>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21974" y="2715760"/>
            <a:ext cx="2044389" cy="1013476"/>
          </a:xfrm>
          <a:prstGeom prst="rect">
            <a:avLst/>
          </a:prstGeom>
        </p:spPr>
      </p:pic>
    </p:spTree>
    <p:extLst>
      <p:ext uri="{BB962C8B-B14F-4D97-AF65-F5344CB8AC3E}">
        <p14:creationId xmlns:p14="http://schemas.microsoft.com/office/powerpoint/2010/main" val="31266292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31" y="947854"/>
            <a:ext cx="7886700" cy="579864"/>
          </a:xfrm>
        </p:spPr>
        <p:txBody>
          <a:bodyPr/>
          <a:lstStyle/>
          <a:p>
            <a:r>
              <a:rPr lang="en-US" dirty="0"/>
              <a:t>Traditional Floor Stripping Vs. Floor Finish Removal</a:t>
            </a:r>
          </a:p>
        </p:txBody>
      </p:sp>
      <p:sp>
        <p:nvSpPr>
          <p:cNvPr id="3" name="Content Placeholder 2"/>
          <p:cNvSpPr>
            <a:spLocks noGrp="1"/>
          </p:cNvSpPr>
          <p:nvPr>
            <p:ph idx="1"/>
          </p:nvPr>
        </p:nvSpPr>
        <p:spPr>
          <a:xfrm>
            <a:off x="353951" y="1662495"/>
            <a:ext cx="8357428" cy="477005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marL="225425" indent="-225425">
              <a:buClr>
                <a:srgbClr val="46B9D8"/>
              </a:buClr>
              <a:buFont typeface="Wingdings" panose="05000000000000000000" pitchFamily="2" charset="2"/>
              <a:buChar char="§"/>
            </a:pPr>
            <a:r>
              <a:rPr lang="en-US" dirty="0"/>
              <a:t>Traditional Floor Stripping</a:t>
            </a:r>
          </a:p>
          <a:p>
            <a:pPr marL="688975" lvl="1" indent="-231775">
              <a:buClr>
                <a:srgbClr val="46B9D8"/>
              </a:buClr>
              <a:buFont typeface="Wingdings" panose="05000000000000000000" pitchFamily="2" charset="2"/>
              <a:buChar char="§"/>
            </a:pPr>
            <a:r>
              <a:rPr lang="en-US" sz="1600" dirty="0"/>
              <a:t>Dry mop or sweep floors prior to stripping process</a:t>
            </a:r>
          </a:p>
          <a:p>
            <a:pPr marL="688975" lvl="1" indent="-231775">
              <a:buClr>
                <a:srgbClr val="46B9D8"/>
              </a:buClr>
              <a:buFont typeface="Wingdings" panose="05000000000000000000" pitchFamily="2" charset="2"/>
              <a:buChar char="§"/>
            </a:pPr>
            <a:r>
              <a:rPr lang="en-US" sz="1600" dirty="0"/>
              <a:t>Flood floor with stripping chemical - Wait a minimum of 10 minutes</a:t>
            </a:r>
          </a:p>
          <a:p>
            <a:pPr marL="688975" lvl="1" indent="-231775">
              <a:buClr>
                <a:srgbClr val="46B9D8"/>
              </a:buClr>
              <a:buFont typeface="Wingdings" panose="05000000000000000000" pitchFamily="2" charset="2"/>
              <a:buChar char="§"/>
            </a:pPr>
            <a:r>
              <a:rPr lang="en-US" sz="1600" dirty="0"/>
              <a:t>Double scrub twice with scrubber before removing slurry on third pass or…</a:t>
            </a:r>
          </a:p>
          <a:p>
            <a:pPr marL="688975" lvl="1" indent="-231775">
              <a:buClr>
                <a:srgbClr val="46B9D8"/>
              </a:buClr>
              <a:buFont typeface="Wingdings" panose="05000000000000000000" pitchFamily="2" charset="2"/>
              <a:buChar char="§"/>
            </a:pPr>
            <a:r>
              <a:rPr lang="en-US" sz="1600" dirty="0"/>
              <a:t>       … Multiple passes with floor machine and recover slurry with wet dry vac</a:t>
            </a:r>
          </a:p>
          <a:p>
            <a:pPr marL="688975" lvl="1" indent="-231775">
              <a:buClr>
                <a:srgbClr val="46B9D8"/>
              </a:buClr>
              <a:buFont typeface="Wingdings" panose="05000000000000000000" pitchFamily="2" charset="2"/>
              <a:buChar char="§"/>
            </a:pPr>
            <a:r>
              <a:rPr lang="en-US" sz="1600" dirty="0"/>
              <a:t>Mop or scrub with neutralizer or water to negate possible chemical reaction</a:t>
            </a:r>
          </a:p>
          <a:p>
            <a:pPr marL="688975" lvl="1" indent="-231775">
              <a:buClr>
                <a:srgbClr val="46B9D8"/>
              </a:buClr>
              <a:buFont typeface="Wingdings" panose="05000000000000000000" pitchFamily="2" charset="2"/>
              <a:buChar char="§"/>
            </a:pPr>
            <a:r>
              <a:rPr lang="en-US" sz="1600" dirty="0"/>
              <a:t>Once floor is dry, apply 4 to 8 layers of floor finish – limited to four layers per day</a:t>
            </a:r>
          </a:p>
          <a:p>
            <a:pPr marL="225425" indent="-225425">
              <a:buClr>
                <a:srgbClr val="46B9D8"/>
              </a:buClr>
              <a:buFont typeface="Wingdings" panose="05000000000000000000" pitchFamily="2" charset="2"/>
              <a:buChar char="§"/>
            </a:pPr>
            <a:endParaRPr lang="en-US" dirty="0"/>
          </a:p>
          <a:p>
            <a:pPr marL="225425" indent="-225425">
              <a:buClr>
                <a:srgbClr val="46B9D8"/>
              </a:buClr>
              <a:buFont typeface="Wingdings" panose="05000000000000000000" pitchFamily="2" charset="2"/>
              <a:buChar char="§"/>
            </a:pPr>
            <a:r>
              <a:rPr lang="en-US" dirty="0"/>
              <a:t>Process Involves</a:t>
            </a:r>
          </a:p>
          <a:p>
            <a:pPr marL="688975" lvl="1" indent="-231775">
              <a:buClr>
                <a:srgbClr val="46B9D8"/>
              </a:buClr>
              <a:buFont typeface="Wingdings" panose="05000000000000000000" pitchFamily="2" charset="2"/>
              <a:buChar char="§"/>
            </a:pPr>
            <a:r>
              <a:rPr lang="en-US" sz="1600" dirty="0"/>
              <a:t>Harsh chemicals to emulsify floor finish</a:t>
            </a:r>
          </a:p>
          <a:p>
            <a:pPr marL="688975" lvl="1" indent="-231775">
              <a:buClr>
                <a:srgbClr val="46B9D8"/>
              </a:buClr>
              <a:buFont typeface="Wingdings" panose="05000000000000000000" pitchFamily="2" charset="2"/>
              <a:buChar char="§"/>
            </a:pPr>
            <a:r>
              <a:rPr lang="en-US" sz="1600" dirty="0"/>
              <a:t>Slippery stripping chemicals can increase risk of slip and falls</a:t>
            </a:r>
          </a:p>
          <a:p>
            <a:pPr marL="688975" lvl="1" indent="-231775">
              <a:buClr>
                <a:srgbClr val="46B9D8"/>
              </a:buClr>
              <a:buFont typeface="Wingdings" panose="05000000000000000000" pitchFamily="2" charset="2"/>
              <a:buChar char="§"/>
            </a:pPr>
            <a:r>
              <a:rPr lang="en-US" sz="1600" dirty="0"/>
              <a:t>May require personal protective gear (boots, safety glasses, gloves, etc.)</a:t>
            </a:r>
          </a:p>
          <a:p>
            <a:pPr marL="688975" lvl="1" indent="-231775">
              <a:buClr>
                <a:srgbClr val="46B9D8"/>
              </a:buClr>
              <a:buFont typeface="Wingdings" panose="05000000000000000000" pitchFamily="2" charset="2"/>
              <a:buChar char="§"/>
            </a:pPr>
            <a:r>
              <a:rPr lang="en-US" sz="1600" dirty="0"/>
              <a:t>Slurry can splash on baseboards causing a secondary cleaning process</a:t>
            </a:r>
          </a:p>
          <a:p>
            <a:pPr marL="688975" lvl="1" indent="-231775">
              <a:buClr>
                <a:srgbClr val="46B9D8"/>
              </a:buClr>
              <a:buFont typeface="Wingdings" panose="05000000000000000000" pitchFamily="2" charset="2"/>
              <a:buChar char="§"/>
            </a:pPr>
            <a:r>
              <a:rPr lang="en-US" sz="1600" dirty="0"/>
              <a:t>Floor is closed off for an extended period of time</a:t>
            </a:r>
          </a:p>
          <a:p>
            <a:pPr marL="688975" lvl="1" indent="-231775">
              <a:buClr>
                <a:srgbClr val="46B9D8"/>
              </a:buClr>
              <a:buFont typeface="Wingdings" panose="05000000000000000000" pitchFamily="2" charset="2"/>
              <a:buChar char="§"/>
            </a:pPr>
            <a:r>
              <a:rPr lang="en-US" sz="1600" dirty="0"/>
              <a:t>Stripping chemicals and VOC’s can be harmful to the environment</a:t>
            </a:r>
          </a:p>
          <a:p>
            <a:pPr marL="225425" indent="-225425">
              <a:buClr>
                <a:srgbClr val="46B9D8"/>
              </a:buClr>
              <a:buFont typeface="Wingdings" panose="05000000000000000000" pitchFamily="2" charset="2"/>
              <a:buChar char="§"/>
            </a:pPr>
            <a:endParaRPr lang="en-US" dirty="0"/>
          </a:p>
        </p:txBody>
      </p:sp>
      <p:pic>
        <p:nvPicPr>
          <p:cNvPr id="10" name="Picture 9" descr="C:\Program Files (x86)\Microsoft Office\MEDIA\CAGCAT10\j0234131.wmf"/>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700311" y="1237786"/>
            <a:ext cx="1307423" cy="1390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80128" y="6290940"/>
            <a:ext cx="3348781" cy="253916"/>
          </a:xfrm>
          <a:prstGeom prst="rect">
            <a:avLst/>
          </a:prstGeom>
          <a:noFill/>
        </p:spPr>
        <p:txBody>
          <a:bodyPr wrap="square" rtlCol="0">
            <a:spAutoFit/>
          </a:bodyPr>
          <a:lstStyle/>
          <a:p>
            <a:r>
              <a:rPr lang="en-US" sz="1050" dirty="0"/>
              <a:t>*Source: The Official ISSA 612 Cleaning Times &amp; Tasks</a:t>
            </a:r>
          </a:p>
        </p:txBody>
      </p:sp>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852920" y="4353958"/>
            <a:ext cx="1191046" cy="1944565"/>
          </a:xfrm>
          <a:prstGeom prst="rect">
            <a:avLst/>
          </a:prstGeom>
        </p:spPr>
      </p:pic>
      <p:pic>
        <p:nvPicPr>
          <p:cNvPr id="9" name="Picture 2" descr="http://ts4.mm.bing.net/th?id=H.4977687452584107&amp;pid=15.1">
            <a:hlinkClick r:id="rId5"/>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755974" y="3876513"/>
            <a:ext cx="1237247" cy="1064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1"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3" name="Slide Number Placeholder 12"/>
          <p:cNvSpPr>
            <a:spLocks noGrp="1"/>
          </p:cNvSpPr>
          <p:nvPr>
            <p:ph type="sldNum" sz="quarter" idx="12"/>
          </p:nvPr>
        </p:nvSpPr>
        <p:spPr/>
        <p:txBody>
          <a:bodyPr/>
          <a:lstStyle/>
          <a:p>
            <a:pPr>
              <a:defRPr/>
            </a:pPr>
            <a:fld id="{B1A9683B-B112-4496-A737-3130FD58388C}" type="slidenum">
              <a:rPr lang="en-US" altLang="en-US" smtClean="0"/>
              <a:pPr>
                <a:defRPr/>
              </a:pPr>
              <a:t>32</a:t>
            </a:fld>
            <a:endParaRPr lang="en-US" altLang="en-US" dirty="0"/>
          </a:p>
        </p:txBody>
      </p:sp>
    </p:spTree>
    <p:extLst>
      <p:ext uri="{BB962C8B-B14F-4D97-AF65-F5344CB8AC3E}">
        <p14:creationId xmlns:p14="http://schemas.microsoft.com/office/powerpoint/2010/main" val="24548117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Chemical-Free Floor Finish Removal Process</a:t>
            </a:r>
          </a:p>
        </p:txBody>
      </p:sp>
      <p:sp>
        <p:nvSpPr>
          <p:cNvPr id="3" name="Content Placeholder 2"/>
          <p:cNvSpPr>
            <a:spLocks noGrp="1"/>
          </p:cNvSpPr>
          <p:nvPr>
            <p:ph idx="1"/>
          </p:nvPr>
        </p:nvSpPr>
        <p:spPr>
          <a:xfrm>
            <a:off x="71179" y="2009857"/>
            <a:ext cx="7179682" cy="4381111"/>
          </a:xfrm>
        </p:spPr>
        <p:txBody>
          <a:bodyPr>
            <a:noAutofit/>
          </a:bodyPr>
          <a:lstStyle/>
          <a:p>
            <a:pPr marL="0" lvl="1" indent="0">
              <a:lnSpc>
                <a:spcPct val="100000"/>
              </a:lnSpc>
              <a:spcBef>
                <a:spcPts val="1200"/>
              </a:spcBef>
              <a:buClr>
                <a:srgbClr val="46B9D8"/>
              </a:buClr>
              <a:buNone/>
            </a:pPr>
            <a:r>
              <a:rPr lang="en-US" sz="2400" dirty="0"/>
              <a:t>Process</a:t>
            </a:r>
          </a:p>
          <a:p>
            <a:pPr marL="461963" lvl="1" indent="-230188">
              <a:lnSpc>
                <a:spcPct val="100000"/>
              </a:lnSpc>
              <a:spcBef>
                <a:spcPts val="300"/>
              </a:spcBef>
              <a:buClr>
                <a:srgbClr val="46B9D8"/>
              </a:buClr>
              <a:buFont typeface="+mj-lt"/>
              <a:buAutoNum type="arabicPeriod"/>
            </a:pPr>
            <a:r>
              <a:rPr lang="en-US" sz="1600" dirty="0"/>
              <a:t>Dry mop or sweep floors prior to scrubbing </a:t>
            </a:r>
          </a:p>
          <a:p>
            <a:pPr marL="461963" lvl="1" indent="-230188">
              <a:lnSpc>
                <a:spcPct val="100000"/>
              </a:lnSpc>
              <a:spcBef>
                <a:spcPts val="300"/>
              </a:spcBef>
              <a:buClr>
                <a:srgbClr val="46B9D8"/>
              </a:buClr>
              <a:buFont typeface="+mj-lt"/>
              <a:buAutoNum type="arabicPeriod"/>
            </a:pPr>
            <a:r>
              <a:rPr lang="en-US" sz="1600" dirty="0"/>
              <a:t>Use hook and loop strips on red backer pad to attach Surface Prep Pad </a:t>
            </a:r>
          </a:p>
          <a:p>
            <a:pPr marL="461963" lvl="1" indent="-230188">
              <a:lnSpc>
                <a:spcPct val="100000"/>
              </a:lnSpc>
              <a:spcBef>
                <a:spcPts val="300"/>
              </a:spcBef>
              <a:buClr>
                <a:srgbClr val="46B9D8"/>
              </a:buClr>
              <a:buFont typeface="+mj-lt"/>
              <a:buAutoNum type="arabicPeriod"/>
            </a:pPr>
            <a:r>
              <a:rPr lang="en-US" sz="1600" dirty="0"/>
              <a:t>Attach red backer pad with the Surface Prep pad to machine </a:t>
            </a:r>
          </a:p>
          <a:p>
            <a:pPr marL="461963" lvl="1" indent="-230188">
              <a:lnSpc>
                <a:spcPct val="100000"/>
              </a:lnSpc>
              <a:spcBef>
                <a:spcPts val="300"/>
              </a:spcBef>
              <a:buClr>
                <a:srgbClr val="46B9D8"/>
              </a:buClr>
              <a:buFont typeface="+mj-lt"/>
              <a:buAutoNum type="arabicPeriod"/>
            </a:pPr>
            <a:r>
              <a:rPr lang="en-US" sz="1600" dirty="0"/>
              <a:t>Scrub floor with water until floor has a dull appearance</a:t>
            </a:r>
          </a:p>
          <a:p>
            <a:pPr marL="461963" lvl="1" indent="-230188">
              <a:lnSpc>
                <a:spcPct val="100000"/>
              </a:lnSpc>
              <a:spcBef>
                <a:spcPts val="300"/>
              </a:spcBef>
              <a:buClr>
                <a:srgbClr val="46B9D8"/>
              </a:buClr>
              <a:buFont typeface="+mj-lt"/>
              <a:buAutoNum type="arabicPeriod"/>
            </a:pPr>
            <a:r>
              <a:rPr lang="en-US" sz="1600" dirty="0"/>
              <a:t>Scrub floor to remove any remaining dust on the floor. Allow floor to dry. </a:t>
            </a:r>
          </a:p>
          <a:p>
            <a:pPr marL="461963" lvl="1" indent="-230188">
              <a:lnSpc>
                <a:spcPct val="100000"/>
              </a:lnSpc>
              <a:spcBef>
                <a:spcPts val="300"/>
              </a:spcBef>
              <a:buClr>
                <a:srgbClr val="46B9D8"/>
              </a:buClr>
              <a:buFont typeface="+mj-lt"/>
              <a:buAutoNum type="arabicPeriod"/>
            </a:pPr>
            <a:r>
              <a:rPr lang="en-US" sz="1600" dirty="0"/>
              <a:t>Dry mop floor with microfiber cloth or 3M Easy Trap</a:t>
            </a:r>
          </a:p>
          <a:p>
            <a:pPr marL="461963" lvl="1" indent="-230188">
              <a:lnSpc>
                <a:spcPct val="100000"/>
              </a:lnSpc>
              <a:spcBef>
                <a:spcPts val="300"/>
              </a:spcBef>
              <a:buClr>
                <a:srgbClr val="46B9D8"/>
              </a:buClr>
              <a:buFont typeface="+mj-lt"/>
              <a:buAutoNum type="arabicPeriod"/>
            </a:pPr>
            <a:r>
              <a:rPr lang="en-US" sz="1600" dirty="0"/>
              <a:t>Apply floor finish as directed by finish manufacturer</a:t>
            </a:r>
          </a:p>
          <a:p>
            <a:pPr marL="0" lvl="1" indent="0">
              <a:lnSpc>
                <a:spcPct val="100000"/>
              </a:lnSpc>
              <a:spcBef>
                <a:spcPts val="1200"/>
              </a:spcBef>
              <a:buClr>
                <a:srgbClr val="46B9D8"/>
              </a:buClr>
              <a:buNone/>
            </a:pPr>
            <a:r>
              <a:rPr lang="en-US" sz="2400" dirty="0"/>
              <a:t>Benefits</a:t>
            </a:r>
            <a:endParaRPr lang="en-US" sz="2800" dirty="0"/>
          </a:p>
          <a:p>
            <a:pPr marL="461963" lvl="1" indent="-230188">
              <a:lnSpc>
                <a:spcPct val="100000"/>
              </a:lnSpc>
              <a:spcBef>
                <a:spcPts val="300"/>
              </a:spcBef>
              <a:buClr>
                <a:srgbClr val="46B9D8"/>
              </a:buClr>
              <a:buFont typeface="Wingdings" panose="05000000000000000000" pitchFamily="2" charset="2"/>
              <a:buChar char="§"/>
            </a:pPr>
            <a:r>
              <a:rPr lang="en-US" sz="1600" dirty="0"/>
              <a:t>No use of potentially caustic, slippery stripping chemicals</a:t>
            </a:r>
          </a:p>
          <a:p>
            <a:pPr marL="461963" lvl="1" indent="-230188">
              <a:lnSpc>
                <a:spcPct val="100000"/>
              </a:lnSpc>
              <a:spcBef>
                <a:spcPts val="300"/>
              </a:spcBef>
              <a:buClr>
                <a:srgbClr val="46B9D8"/>
              </a:buClr>
              <a:buFont typeface="Wingdings" panose="05000000000000000000" pitchFamily="2" charset="2"/>
              <a:buChar char="§"/>
            </a:pPr>
            <a:r>
              <a:rPr lang="en-US" sz="1600" dirty="0"/>
              <a:t>Regain floor shine quickly</a:t>
            </a:r>
          </a:p>
          <a:p>
            <a:pPr marL="461963" lvl="1" indent="-230188">
              <a:lnSpc>
                <a:spcPct val="100000"/>
              </a:lnSpc>
              <a:spcBef>
                <a:spcPts val="300"/>
              </a:spcBef>
              <a:buClr>
                <a:srgbClr val="46B9D8"/>
              </a:buClr>
              <a:buFont typeface="Wingdings" panose="05000000000000000000" pitchFamily="2" charset="2"/>
              <a:buChar char="§"/>
            </a:pPr>
            <a:r>
              <a:rPr lang="en-US" sz="1600" dirty="0"/>
              <a:t>Floor closed off for a short period of time</a:t>
            </a:r>
          </a:p>
          <a:p>
            <a:pPr marL="461963" lvl="1" indent="-230188">
              <a:lnSpc>
                <a:spcPct val="100000"/>
              </a:lnSpc>
              <a:spcBef>
                <a:spcPts val="300"/>
              </a:spcBef>
              <a:buClr>
                <a:srgbClr val="46B9D8"/>
              </a:buClr>
              <a:buFont typeface="Wingdings" panose="05000000000000000000" pitchFamily="2" charset="2"/>
              <a:buChar char="§"/>
            </a:pPr>
            <a:r>
              <a:rPr lang="en-US" sz="1600" dirty="0"/>
              <a:t>Postpone costly and timely stripping process</a:t>
            </a:r>
          </a:p>
          <a:p>
            <a:pPr marL="0" indent="0">
              <a:lnSpc>
                <a:spcPct val="100000"/>
              </a:lnSpc>
              <a:spcBef>
                <a:spcPts val="1200"/>
              </a:spcBef>
              <a:buNone/>
            </a:pPr>
            <a:endParaRPr lang="en-US" sz="2000" dirty="0"/>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10966" y="4260751"/>
            <a:ext cx="1591157" cy="1381194"/>
          </a:xfrm>
          <a:prstGeom prst="rect">
            <a:avLst/>
          </a:prstGeom>
          <a:ln>
            <a:solidFill>
              <a:schemeClr val="tx1"/>
            </a:solidFill>
          </a:ln>
        </p:spPr>
      </p:pic>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393858" y="2908199"/>
            <a:ext cx="1591157" cy="1149329"/>
          </a:xfrm>
          <a:prstGeom prst="rect">
            <a:avLst/>
          </a:prstGeom>
          <a:ln>
            <a:solidFill>
              <a:schemeClr val="tx1"/>
            </a:solidFill>
          </a:ln>
        </p:spPr>
      </p:pic>
      <p:pic>
        <p:nvPicPr>
          <p:cNvPr id="11" name="Picture 1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19120" y="1725853"/>
            <a:ext cx="1114591" cy="917320"/>
          </a:xfrm>
          <a:prstGeom prst="rect">
            <a:avLst/>
          </a:prstGeom>
        </p:spPr>
      </p:pic>
      <p:pic>
        <p:nvPicPr>
          <p:cNvPr id="12" name="Picture 1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956316" y="1727313"/>
            <a:ext cx="1119673" cy="914400"/>
          </a:xfrm>
          <a:prstGeom prst="rect">
            <a:avLst/>
          </a:prstGeom>
        </p:spPr>
      </p:pic>
      <p:sp>
        <p:nvSpPr>
          <p:cNvPr id="5" name="TextBox 4"/>
          <p:cNvSpPr txBox="1"/>
          <p:nvPr/>
        </p:nvSpPr>
        <p:spPr>
          <a:xfrm>
            <a:off x="8033848" y="1895973"/>
            <a:ext cx="897292" cy="577081"/>
          </a:xfrm>
          <a:prstGeom prst="rect">
            <a:avLst/>
          </a:prstGeom>
          <a:noFill/>
        </p:spPr>
        <p:txBody>
          <a:bodyPr wrap="square" rtlCol="0">
            <a:spAutoFit/>
          </a:bodyPr>
          <a:lstStyle/>
          <a:p>
            <a:pPr algn="ctr"/>
            <a:r>
              <a:rPr lang="en-US" sz="1050" b="1" dirty="0">
                <a:solidFill>
                  <a:schemeClr val="bg1"/>
                </a:solidFill>
              </a:rPr>
              <a:t>Surface Preparation Pad</a:t>
            </a:r>
          </a:p>
        </p:txBody>
      </p:sp>
      <p:sp>
        <p:nvSpPr>
          <p:cNvPr id="6" name="TextBox 5"/>
          <p:cNvSpPr txBox="1"/>
          <p:nvPr/>
        </p:nvSpPr>
        <p:spPr>
          <a:xfrm>
            <a:off x="6892174" y="1809713"/>
            <a:ext cx="996825" cy="738664"/>
          </a:xfrm>
          <a:prstGeom prst="rect">
            <a:avLst/>
          </a:prstGeom>
          <a:noFill/>
        </p:spPr>
        <p:txBody>
          <a:bodyPr wrap="square" rtlCol="0">
            <a:spAutoFit/>
          </a:bodyPr>
          <a:lstStyle/>
          <a:p>
            <a:pPr algn="ctr"/>
            <a:r>
              <a:rPr lang="en-US" sz="1050" b="1" dirty="0">
                <a:solidFill>
                  <a:schemeClr val="bg1"/>
                </a:solidFill>
              </a:rPr>
              <a:t>Red backer pad with hook and loop strips</a:t>
            </a:r>
          </a:p>
        </p:txBody>
      </p:sp>
      <p:sp>
        <p:nvSpPr>
          <p:cNvPr id="13"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4"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8" name="Slide Number Placeholder 7"/>
          <p:cNvSpPr>
            <a:spLocks noGrp="1"/>
          </p:cNvSpPr>
          <p:nvPr>
            <p:ph type="sldNum" sz="quarter" idx="12"/>
          </p:nvPr>
        </p:nvSpPr>
        <p:spPr/>
        <p:txBody>
          <a:bodyPr/>
          <a:lstStyle/>
          <a:p>
            <a:pPr>
              <a:defRPr/>
            </a:pPr>
            <a:fld id="{B1A9683B-B112-4496-A737-3130FD58388C}" type="slidenum">
              <a:rPr lang="en-US" altLang="en-US" smtClean="0"/>
              <a:pPr>
                <a:defRPr/>
              </a:pPr>
              <a:t>33</a:t>
            </a:fld>
            <a:endParaRPr lang="en-US" altLang="en-US" dirty="0"/>
          </a:p>
        </p:txBody>
      </p:sp>
    </p:spTree>
    <p:extLst>
      <p:ext uri="{BB962C8B-B14F-4D97-AF65-F5344CB8AC3E}">
        <p14:creationId xmlns:p14="http://schemas.microsoft.com/office/powerpoint/2010/main" val="42566676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576734" cy="685800"/>
          </a:xfrm>
        </p:spPr>
        <p:txBody>
          <a:bodyPr>
            <a:normAutofit/>
          </a:bodyPr>
          <a:lstStyle/>
          <a:p>
            <a:pPr eaLnBrk="1" hangingPunct="1"/>
            <a:r>
              <a:rPr lang="en-US" altLang="en-US" dirty="0"/>
              <a:t>Smart-Fill™ Automatic Battery Watering – Option T500/T500e</a:t>
            </a:r>
          </a:p>
        </p:txBody>
      </p:sp>
      <p:sp>
        <p:nvSpPr>
          <p:cNvPr id="4100" name="Content Placeholder 2"/>
          <p:cNvSpPr>
            <a:spLocks noGrp="1"/>
          </p:cNvSpPr>
          <p:nvPr>
            <p:ph idx="1"/>
          </p:nvPr>
        </p:nvSpPr>
        <p:spPr>
          <a:xfrm>
            <a:off x="171700" y="1757280"/>
            <a:ext cx="6900420" cy="4643520"/>
          </a:xfrm>
        </p:spPr>
        <p:txBody>
          <a:bodyPr>
            <a:normAutofit fontScale="92500" lnSpcReduction="10000"/>
          </a:bodyPr>
          <a:lstStyle/>
          <a:p>
            <a:pPr marL="174625" indent="-174625">
              <a:buClr>
                <a:srgbClr val="009AC7"/>
              </a:buClr>
              <a:buFont typeface="Wingdings" panose="05000000000000000000" pitchFamily="2" charset="2"/>
              <a:buChar char="§"/>
            </a:pPr>
            <a:r>
              <a:rPr lang="en-US" sz="1600" dirty="0"/>
              <a:t>Benefits – </a:t>
            </a:r>
            <a:r>
              <a:rPr lang="en-US" sz="1600" dirty="0">
                <a:ea typeface="ＭＳ Ｐゴシック" panose="020B0600070205080204" pitchFamily="34" charset="-128"/>
              </a:rPr>
              <a:t>Patent-Pending On-Board System</a:t>
            </a:r>
          </a:p>
          <a:p>
            <a:pPr marL="403225" lvl="1" indent="-174625">
              <a:buClr>
                <a:srgbClr val="009AC7"/>
              </a:buClr>
              <a:buFont typeface="Wingdings" panose="05000000000000000000" pitchFamily="2" charset="2"/>
              <a:buChar char="§"/>
              <a:tabLst>
                <a:tab pos="1147763" algn="l"/>
              </a:tabLst>
            </a:pPr>
            <a:r>
              <a:rPr lang="en-US" sz="1400" b="1" dirty="0"/>
              <a:t>Simple</a:t>
            </a:r>
            <a:r>
              <a:rPr lang="en-US" sz="1400" dirty="0"/>
              <a:t> – On-board system means virtually worry-free battery maintenance</a:t>
            </a:r>
          </a:p>
          <a:p>
            <a:pPr marL="403225" lvl="1" indent="-174625">
              <a:buClr>
                <a:srgbClr val="009AC7"/>
              </a:buClr>
              <a:buFont typeface="Wingdings" panose="05000000000000000000" pitchFamily="2" charset="2"/>
              <a:buChar char="§"/>
              <a:tabLst>
                <a:tab pos="1147763" algn="l"/>
              </a:tabLst>
            </a:pPr>
            <a:r>
              <a:rPr lang="en-US" sz="1400" b="1" dirty="0"/>
              <a:t>Smart</a:t>
            </a:r>
            <a:r>
              <a:rPr lang="en-US" sz="1400" dirty="0"/>
              <a:t> – Automatically fills batteries at the best time in the charging cycle</a:t>
            </a:r>
          </a:p>
          <a:p>
            <a:pPr marL="403225" lvl="1" indent="-174625">
              <a:buClr>
                <a:srgbClr val="009AC7"/>
              </a:buClr>
              <a:buFont typeface="Wingdings" panose="05000000000000000000" pitchFamily="2" charset="2"/>
              <a:buChar char="§"/>
              <a:tabLst>
                <a:tab pos="1147763" algn="l"/>
              </a:tabLst>
            </a:pPr>
            <a:r>
              <a:rPr lang="en-US" sz="1400" b="1" dirty="0"/>
              <a:t>Safe</a:t>
            </a:r>
            <a:r>
              <a:rPr lang="en-US" sz="1400" dirty="0"/>
              <a:t> – Remove operator’s manual task of checking, opening, and filling batteries</a:t>
            </a:r>
          </a:p>
          <a:p>
            <a:pPr lvl="1">
              <a:buClr>
                <a:srgbClr val="009AC7"/>
              </a:buClr>
            </a:pPr>
            <a:endParaRPr lang="en-US" sz="1300" dirty="0">
              <a:ea typeface="ＭＳ Ｐゴシック" panose="020B0600070205080204" pitchFamily="34" charset="-128"/>
            </a:endParaRPr>
          </a:p>
          <a:p>
            <a:pPr marL="174625" indent="-174625">
              <a:buClr>
                <a:srgbClr val="009AC7"/>
              </a:buClr>
              <a:buFont typeface="Wingdings" panose="05000000000000000000" pitchFamily="2" charset="2"/>
              <a:buChar char="§"/>
            </a:pPr>
            <a:r>
              <a:rPr lang="en-US" sz="1600" dirty="0"/>
              <a:t>Key Features</a:t>
            </a:r>
          </a:p>
          <a:p>
            <a:pPr marL="403225" lvl="1" indent="-174625">
              <a:spcBef>
                <a:spcPts val="400"/>
              </a:spcBef>
              <a:buClr>
                <a:srgbClr val="009AC7"/>
              </a:buClr>
              <a:buFont typeface="Wingdings" panose="05000000000000000000" pitchFamily="2" charset="2"/>
              <a:buChar char="§"/>
            </a:pPr>
            <a:r>
              <a:rPr lang="en-US" sz="1400" b="1" dirty="0"/>
              <a:t>Prevents operators from operating machine on dry batteries </a:t>
            </a:r>
            <a:r>
              <a:rPr lang="en-US" sz="1400" dirty="0"/>
              <a:t>– </a:t>
            </a:r>
            <a:r>
              <a:rPr lang="en-US" sz="1400" u="sng" dirty="0"/>
              <a:t>shuts-down scrubbing functions after 10 hours of distilled water tank low level alert</a:t>
            </a:r>
          </a:p>
          <a:p>
            <a:pPr marL="403225" lvl="1" indent="-174625">
              <a:spcBef>
                <a:spcPts val="400"/>
              </a:spcBef>
              <a:buClr>
                <a:srgbClr val="009AC7"/>
              </a:buClr>
              <a:buFont typeface="Wingdings" panose="05000000000000000000" pitchFamily="2" charset="2"/>
              <a:buChar char="§"/>
            </a:pPr>
            <a:r>
              <a:rPr lang="en-US" sz="1400" b="1" dirty="0"/>
              <a:t>Control panel alert </a:t>
            </a:r>
            <a:r>
              <a:rPr lang="en-US" sz="1400" dirty="0"/>
              <a:t>when .66 g / 2.5 L on-board distilled water tank is low</a:t>
            </a:r>
          </a:p>
          <a:p>
            <a:pPr marL="860425" lvl="3" indent="-174625">
              <a:spcBef>
                <a:spcPts val="400"/>
              </a:spcBef>
              <a:buClr>
                <a:srgbClr val="009AC7"/>
              </a:buClr>
              <a:buFont typeface="Wingdings" panose="05000000000000000000" pitchFamily="2" charset="2"/>
              <a:buChar char="§"/>
            </a:pPr>
            <a:r>
              <a:rPr lang="en-US" sz="1300" dirty="0"/>
              <a:t>Operator will need to periodically fill distilled water tank – how often varies with usage</a:t>
            </a:r>
          </a:p>
          <a:p>
            <a:pPr marL="403225" lvl="1" indent="-174625">
              <a:spcBef>
                <a:spcPts val="400"/>
              </a:spcBef>
              <a:buClr>
                <a:srgbClr val="009AC7"/>
              </a:buClr>
              <a:buFont typeface="Wingdings" panose="05000000000000000000" pitchFamily="2" charset="2"/>
              <a:buChar char="§"/>
            </a:pPr>
            <a:r>
              <a:rPr lang="en-US" sz="1400" b="1" dirty="0"/>
              <a:t>Patent-pending</a:t>
            </a:r>
            <a:r>
              <a:rPr lang="en-US" sz="1400" dirty="0"/>
              <a:t> system that monitors the best time to automatically fill batteries from on-board distilled water tank</a:t>
            </a:r>
            <a:endParaRPr lang="en-US" sz="1600" dirty="0">
              <a:ea typeface="ＭＳ Ｐゴシック" panose="020B0600070205080204" pitchFamily="34" charset="-128"/>
            </a:endParaRPr>
          </a:p>
          <a:p>
            <a:pPr marL="342900" lvl="1">
              <a:spcBef>
                <a:spcPts val="400"/>
              </a:spcBef>
              <a:buClr>
                <a:srgbClr val="009AC7"/>
              </a:buClr>
            </a:pPr>
            <a:endParaRPr lang="en-US" sz="1300" dirty="0">
              <a:ea typeface="ＭＳ Ｐゴシック" panose="020B0600070205080204" pitchFamily="34" charset="-128"/>
            </a:endParaRPr>
          </a:p>
          <a:p>
            <a:pPr marL="174625" indent="-174625">
              <a:spcAft>
                <a:spcPts val="600"/>
              </a:spcAft>
              <a:buClr>
                <a:srgbClr val="009AC7"/>
              </a:buClr>
              <a:buFont typeface="Wingdings" panose="05000000000000000000" pitchFamily="2" charset="2"/>
              <a:buChar char="§"/>
            </a:pPr>
            <a:r>
              <a:rPr lang="en-US" sz="1600" dirty="0">
                <a:ea typeface="ＭＳ Ｐゴシック" panose="020B0600070205080204" pitchFamily="34" charset="-128"/>
              </a:rPr>
              <a:t>Requires Trojan</a:t>
            </a:r>
            <a:r>
              <a:rPr lang="en-US" sz="1600" baseline="30000" dirty="0">
                <a:ea typeface="ＭＳ Ｐゴシック" panose="020B0600070205080204" pitchFamily="34" charset="-128"/>
              </a:rPr>
              <a:t>®</a:t>
            </a:r>
            <a:r>
              <a:rPr lang="en-US" sz="1600" dirty="0">
                <a:ea typeface="ＭＳ Ｐゴシック" panose="020B0600070205080204" pitchFamily="34" charset="-128"/>
              </a:rPr>
              <a:t> brand batteries</a:t>
            </a:r>
          </a:p>
          <a:p>
            <a:pPr marL="174625" indent="-174625">
              <a:spcAft>
                <a:spcPts val="600"/>
              </a:spcAft>
              <a:buClr>
                <a:srgbClr val="009AC7"/>
              </a:buClr>
              <a:buFont typeface="Wingdings" panose="05000000000000000000" pitchFamily="2" charset="2"/>
              <a:buChar char="§"/>
            </a:pPr>
            <a:r>
              <a:rPr lang="en-US" sz="1600" dirty="0">
                <a:ea typeface="ＭＳ Ｐゴシック" panose="020B0600070205080204" pitchFamily="34" charset="-128"/>
              </a:rPr>
              <a:t>Not available for customer install or field installation. Must be factory installed</a:t>
            </a:r>
          </a:p>
          <a:p>
            <a:pPr marL="174625" indent="-174625">
              <a:spcAft>
                <a:spcPts val="600"/>
              </a:spcAft>
              <a:buClr>
                <a:srgbClr val="009AC7"/>
              </a:buClr>
              <a:buFont typeface="Wingdings" panose="05000000000000000000" pitchFamily="2" charset="2"/>
              <a:buChar char="§"/>
            </a:pPr>
            <a:r>
              <a:rPr lang="en-US" sz="1600" dirty="0">
                <a:ea typeface="ＭＳ Ｐゴシック" panose="020B0600070205080204" pitchFamily="34" charset="-128"/>
              </a:rPr>
              <a:t>Instructions for freeze protection in operator’s manual – there is a drain valve for the distilled water tank</a:t>
            </a:r>
          </a:p>
          <a:p>
            <a:pPr marL="174625" indent="-174625">
              <a:spcAft>
                <a:spcPts val="600"/>
              </a:spcAft>
              <a:buClr>
                <a:srgbClr val="009AC7"/>
              </a:buClr>
              <a:buFont typeface="Wingdings" panose="05000000000000000000" pitchFamily="2" charset="2"/>
              <a:buChar char="§"/>
            </a:pPr>
            <a:r>
              <a:rPr lang="en-US" sz="1600" dirty="0">
                <a:ea typeface="ＭＳ Ｐゴシック" panose="020B0600070205080204" pitchFamily="34" charset="-128"/>
              </a:rPr>
              <a:t>Sales Tools Available: Smart-Fill™ sell sheet, “How it Works” video animation (Tennant public website)</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76160" y="2857191"/>
            <a:ext cx="1104908" cy="736605"/>
          </a:xfrm>
          <a:prstGeom prst="rect">
            <a:avLst/>
          </a:prstGeom>
        </p:spPr>
      </p:pic>
      <p:grpSp>
        <p:nvGrpSpPr>
          <p:cNvPr id="3" name="Group 2"/>
          <p:cNvGrpSpPr>
            <a:grpSpLocks noChangeAspect="1"/>
          </p:cNvGrpSpPr>
          <p:nvPr/>
        </p:nvGrpSpPr>
        <p:grpSpPr>
          <a:xfrm>
            <a:off x="7411161" y="3729342"/>
            <a:ext cx="1406821" cy="2806988"/>
            <a:chOff x="8348867" y="2485177"/>
            <a:chExt cx="1644267" cy="3280757"/>
          </a:xfrm>
        </p:grpSpPr>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48867" y="2485177"/>
              <a:ext cx="1644267" cy="2192356"/>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52181" y="4673114"/>
              <a:ext cx="1640953" cy="1092820"/>
            </a:xfrm>
            <a:prstGeom prst="rect">
              <a:avLst/>
            </a:prstGeom>
          </p:spPr>
        </p:pic>
      </p:grpSp>
      <p:pic>
        <p:nvPicPr>
          <p:cNvPr id="10" name="Picture 9"/>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288567" y="1674246"/>
            <a:ext cx="1750168" cy="1038482"/>
          </a:xfrm>
          <a:prstGeom prst="rect">
            <a:avLst/>
          </a:prstGeom>
        </p:spPr>
      </p:pic>
      <p:pic>
        <p:nvPicPr>
          <p:cNvPr id="12" name="Picture 11"/>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024985" y="2857191"/>
            <a:ext cx="896645" cy="734261"/>
          </a:xfrm>
          <a:prstGeom prst="rect">
            <a:avLst/>
          </a:prstGeom>
        </p:spPr>
      </p:pic>
      <p:sp>
        <p:nvSpPr>
          <p:cNvPr id="15"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6"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7" name="Slide Number Placeholder 6"/>
          <p:cNvSpPr>
            <a:spLocks noGrp="1"/>
          </p:cNvSpPr>
          <p:nvPr>
            <p:ph type="sldNum" sz="quarter" idx="12"/>
          </p:nvPr>
        </p:nvSpPr>
        <p:spPr/>
        <p:txBody>
          <a:bodyPr/>
          <a:lstStyle/>
          <a:p>
            <a:pPr>
              <a:defRPr/>
            </a:pPr>
            <a:fld id="{B1A9683B-B112-4496-A737-3130FD58388C}" type="slidenum">
              <a:rPr lang="en-US" altLang="en-US" smtClean="0"/>
              <a:pPr>
                <a:defRPr/>
              </a:pPr>
              <a:t>34</a:t>
            </a:fld>
            <a:endParaRPr lang="en-US" altLang="en-US" dirty="0"/>
          </a:p>
        </p:txBody>
      </p:sp>
      <p:sp>
        <p:nvSpPr>
          <p:cNvPr id="22" name="TextBox 10"/>
          <p:cNvSpPr txBox="1">
            <a:spLocks noChangeArrowheads="1"/>
          </p:cNvSpPr>
          <p:nvPr/>
        </p:nvSpPr>
        <p:spPr bwMode="auto">
          <a:xfrm>
            <a:off x="6083965" y="6301361"/>
            <a:ext cx="13271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dirty="0"/>
              <a:t>T500 example</a:t>
            </a:r>
          </a:p>
        </p:txBody>
      </p:sp>
    </p:spTree>
    <p:extLst>
      <p:ext uri="{BB962C8B-B14F-4D97-AF65-F5344CB8AC3E}">
        <p14:creationId xmlns:p14="http://schemas.microsoft.com/office/powerpoint/2010/main" val="17890110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lstStyle/>
          <a:p>
            <a:pPr eaLnBrk="1" hangingPunct="1"/>
            <a:r>
              <a:rPr lang="en-US" altLang="en-US" dirty="0"/>
              <a:t>Pro-Panel™ LCD Touch Screen - T500 Option Only</a:t>
            </a:r>
          </a:p>
        </p:txBody>
      </p:sp>
      <p:sp>
        <p:nvSpPr>
          <p:cNvPr id="4100" name="Content Placeholder 2"/>
          <p:cNvSpPr>
            <a:spLocks noGrp="1"/>
          </p:cNvSpPr>
          <p:nvPr>
            <p:ph idx="1"/>
          </p:nvPr>
        </p:nvSpPr>
        <p:spPr>
          <a:xfrm>
            <a:off x="325662" y="1820532"/>
            <a:ext cx="5540476" cy="4246075"/>
          </a:xfrm>
        </p:spPr>
        <p:txBody>
          <a:bodyPr>
            <a:normAutofit/>
          </a:bodyPr>
          <a:lstStyle/>
          <a:p>
            <a:pPr marL="166688" indent="-166688">
              <a:spcBef>
                <a:spcPts val="0"/>
              </a:spcBef>
              <a:spcAft>
                <a:spcPts val="0"/>
              </a:spcAft>
              <a:buClr>
                <a:srgbClr val="009AC7"/>
              </a:buClr>
              <a:buFont typeface="Wingdings" panose="05000000000000000000" pitchFamily="2" charset="2"/>
              <a:buChar char="§"/>
            </a:pPr>
            <a:r>
              <a:rPr lang="en-US" sz="1600" dirty="0">
                <a:ea typeface="ＭＳ Ｐゴシック" panose="020B0600070205080204" pitchFamily="34" charset="-128"/>
              </a:rPr>
              <a:t>Benefits – Makes cleaning and training efficient and easy</a:t>
            </a:r>
          </a:p>
          <a:p>
            <a:pPr>
              <a:spcBef>
                <a:spcPts val="0"/>
              </a:spcBef>
              <a:spcAft>
                <a:spcPts val="0"/>
              </a:spcAft>
              <a:buClr>
                <a:srgbClr val="009AC7"/>
              </a:buClr>
            </a:pPr>
            <a:endParaRPr lang="en-US" sz="1200" dirty="0">
              <a:ea typeface="ＭＳ Ｐゴシック" panose="020B0600070205080204" pitchFamily="34" charset="-128"/>
            </a:endParaRPr>
          </a:p>
          <a:p>
            <a:pPr marL="166688" indent="-166688">
              <a:spcBef>
                <a:spcPts val="0"/>
              </a:spcBef>
              <a:spcAft>
                <a:spcPts val="0"/>
              </a:spcAft>
              <a:buClr>
                <a:srgbClr val="009AC7"/>
              </a:buClr>
              <a:buFont typeface="Wingdings" panose="05000000000000000000" pitchFamily="2" charset="2"/>
              <a:buChar char="§"/>
            </a:pPr>
            <a:r>
              <a:rPr lang="en-US" sz="1600" dirty="0">
                <a:ea typeface="ＭＳ Ｐゴシック" panose="020B0600070205080204" pitchFamily="34" charset="-128"/>
              </a:rPr>
              <a:t>Key differentiating features than standard Pro-Membrane</a:t>
            </a:r>
          </a:p>
          <a:p>
            <a:pPr marL="461963" lvl="1" indent="-177800">
              <a:spcBef>
                <a:spcPts val="0"/>
              </a:spcBef>
              <a:spcAft>
                <a:spcPts val="0"/>
              </a:spcAft>
              <a:buClr>
                <a:srgbClr val="009AC7"/>
              </a:buClr>
              <a:buFont typeface="Wingdings" panose="05000000000000000000" pitchFamily="2" charset="2"/>
              <a:buChar char="§"/>
              <a:defRPr/>
            </a:pPr>
            <a:r>
              <a:rPr lang="en-US" sz="1400" dirty="0"/>
              <a:t>Fault code display w/ on-screen alert</a:t>
            </a:r>
          </a:p>
          <a:p>
            <a:pPr marL="461963" lvl="1" indent="-177800">
              <a:spcBef>
                <a:spcPts val="0"/>
              </a:spcBef>
              <a:spcAft>
                <a:spcPts val="0"/>
              </a:spcAft>
              <a:buClr>
                <a:srgbClr val="009AC7"/>
              </a:buClr>
              <a:buFont typeface="Wingdings" panose="05000000000000000000" pitchFamily="2" charset="2"/>
              <a:buChar char="§"/>
              <a:defRPr/>
            </a:pPr>
            <a:r>
              <a:rPr lang="en-US" sz="1400" dirty="0"/>
              <a:t>4 Zone Settings™ w/ customizable labels</a:t>
            </a:r>
          </a:p>
          <a:p>
            <a:pPr marL="461963" lvl="1" indent="-177800">
              <a:spcBef>
                <a:spcPts val="0"/>
              </a:spcBef>
              <a:buClr>
                <a:srgbClr val="009AC7"/>
              </a:buClr>
              <a:buFont typeface="Wingdings" panose="05000000000000000000" pitchFamily="2" charset="2"/>
              <a:buChar char="§"/>
              <a:defRPr/>
            </a:pPr>
            <a:r>
              <a:rPr lang="en-US" sz="1400" dirty="0"/>
              <a:t>Operator ID log-in</a:t>
            </a:r>
          </a:p>
          <a:p>
            <a:pPr marL="461963" lvl="1" indent="-177800">
              <a:spcBef>
                <a:spcPts val="0"/>
              </a:spcBef>
              <a:buClr>
                <a:srgbClr val="009AC7"/>
              </a:buClr>
              <a:buFont typeface="Wingdings" panose="05000000000000000000" pitchFamily="2" charset="2"/>
              <a:buChar char="§"/>
              <a:defRPr/>
            </a:pPr>
            <a:r>
              <a:rPr lang="en-US" sz="1400" dirty="0"/>
              <a:t>28 languages available</a:t>
            </a:r>
          </a:p>
          <a:p>
            <a:pPr marL="461963" lvl="1" indent="-177800">
              <a:spcBef>
                <a:spcPts val="0"/>
              </a:spcBef>
              <a:buClr>
                <a:srgbClr val="009AC7"/>
              </a:buClr>
              <a:buFont typeface="Wingdings" panose="05000000000000000000" pitchFamily="2" charset="2"/>
              <a:buChar char="§"/>
              <a:defRPr/>
            </a:pPr>
            <a:r>
              <a:rPr lang="en-US" sz="1400" dirty="0"/>
              <a:t>On-demand training/maintenance videos</a:t>
            </a:r>
          </a:p>
          <a:p>
            <a:pPr marL="284163" lvl="1">
              <a:spcBef>
                <a:spcPts val="0"/>
              </a:spcBef>
              <a:buClr>
                <a:srgbClr val="009AC7"/>
              </a:buClr>
              <a:defRPr/>
            </a:pPr>
            <a:endParaRPr lang="en-US" sz="1600" dirty="0">
              <a:ea typeface="ＭＳ Ｐゴシック" panose="020B0600070205080204" pitchFamily="34" charset="-128"/>
            </a:endParaRPr>
          </a:p>
          <a:p>
            <a:pPr marL="166688" indent="-166688">
              <a:spcBef>
                <a:spcPts val="0"/>
              </a:spcBef>
              <a:spcAft>
                <a:spcPts val="600"/>
              </a:spcAft>
              <a:buClr>
                <a:srgbClr val="009AC7"/>
              </a:buClr>
              <a:buFont typeface="Wingdings" panose="05000000000000000000" pitchFamily="2" charset="2"/>
              <a:buChar char="§"/>
            </a:pPr>
            <a:r>
              <a:rPr lang="en-US" sz="1600" dirty="0">
                <a:ea typeface="ＭＳ Ｐゴシック" panose="020B0600070205080204" pitchFamily="34" charset="-128"/>
              </a:rPr>
              <a:t>Sales Tools Available: Pro-Panel sell sheet</a:t>
            </a:r>
            <a:endParaRPr lang="en-US" sz="16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00681" y="2938687"/>
            <a:ext cx="1765368" cy="1053884"/>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71999" y="2938254"/>
            <a:ext cx="1765368" cy="1054317"/>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1999" y="4065828"/>
            <a:ext cx="1765369" cy="1059222"/>
          </a:xfrm>
          <a:prstGeom prst="rect">
            <a:avLst/>
          </a:prstGeom>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23966" y="5223954"/>
            <a:ext cx="1776935" cy="1066160"/>
          </a:xfrm>
          <a:prstGeom prst="rect">
            <a:avLst/>
          </a:prstGeom>
        </p:spPr>
      </p:pic>
      <p:pic>
        <p:nvPicPr>
          <p:cNvPr id="6" name="Picture 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60433" y="5223954"/>
            <a:ext cx="1776935" cy="1066160"/>
          </a:xfrm>
          <a:prstGeom prst="rect">
            <a:avLst/>
          </a:prstGeom>
        </p:spPr>
      </p:pic>
      <p:pic>
        <p:nvPicPr>
          <p:cNvPr id="9" name="Picture 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100681" y="4058890"/>
            <a:ext cx="1776935" cy="1066160"/>
          </a:xfrm>
          <a:prstGeom prst="rect">
            <a:avLst/>
          </a:prstGeom>
        </p:spPr>
      </p:pic>
      <p:pic>
        <p:nvPicPr>
          <p:cNvPr id="10" name="Picture 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05186" y="4413681"/>
            <a:ext cx="3095583" cy="1857350"/>
          </a:xfrm>
          <a:prstGeom prst="rect">
            <a:avLst/>
          </a:prstGeom>
        </p:spPr>
      </p:pic>
      <p:sp>
        <p:nvSpPr>
          <p:cNvPr id="12"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3"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4" name="Slide Number Placeholder 13"/>
          <p:cNvSpPr>
            <a:spLocks noGrp="1"/>
          </p:cNvSpPr>
          <p:nvPr>
            <p:ph type="sldNum" sz="quarter" idx="12"/>
          </p:nvPr>
        </p:nvSpPr>
        <p:spPr/>
        <p:txBody>
          <a:bodyPr/>
          <a:lstStyle/>
          <a:p>
            <a:pPr>
              <a:defRPr/>
            </a:pPr>
            <a:fld id="{B1A9683B-B112-4496-A737-3130FD58388C}" type="slidenum">
              <a:rPr lang="en-US" altLang="en-US" smtClean="0"/>
              <a:pPr>
                <a:defRPr/>
              </a:pPr>
              <a:t>35</a:t>
            </a:fld>
            <a:endParaRPr lang="en-US" altLang="en-US" dirty="0"/>
          </a:p>
        </p:txBody>
      </p:sp>
    </p:spTree>
    <p:extLst>
      <p:ext uri="{BB962C8B-B14F-4D97-AF65-F5344CB8AC3E}">
        <p14:creationId xmlns:p14="http://schemas.microsoft.com/office/powerpoint/2010/main" val="26870223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lstStyle/>
          <a:p>
            <a:pPr eaLnBrk="1" hangingPunct="1"/>
            <a:r>
              <a:rPr lang="en-US" altLang="en-US" dirty="0"/>
              <a:t>Severe Environment™ Switch (S.E. Switch) – T500 Only</a:t>
            </a:r>
          </a:p>
        </p:txBody>
      </p:sp>
      <p:sp>
        <p:nvSpPr>
          <p:cNvPr id="4100" name="Content Placeholder 2"/>
          <p:cNvSpPr>
            <a:spLocks noGrp="1"/>
          </p:cNvSpPr>
          <p:nvPr>
            <p:ph idx="1"/>
          </p:nvPr>
        </p:nvSpPr>
        <p:spPr>
          <a:xfrm>
            <a:off x="130239" y="1876900"/>
            <a:ext cx="5764612" cy="4412300"/>
          </a:xfrm>
        </p:spPr>
        <p:txBody>
          <a:bodyPr>
            <a:normAutofit fontScale="92500" lnSpcReduction="20000"/>
          </a:bodyPr>
          <a:lstStyle/>
          <a:p>
            <a:pPr marL="285750" indent="-285750">
              <a:spcAft>
                <a:spcPts val="600"/>
              </a:spcAft>
              <a:buClr>
                <a:srgbClr val="009AC7"/>
              </a:buClr>
              <a:buFont typeface="Wingdings" panose="05000000000000000000" pitchFamily="2" charset="2"/>
              <a:buChar char="§"/>
            </a:pPr>
            <a:r>
              <a:rPr lang="en-US" altLang="en-US" sz="1600" dirty="0">
                <a:ea typeface="ＭＳ Ｐゴシック" panose="020B0600070205080204" pitchFamily="34" charset="-128"/>
              </a:rPr>
              <a:t>Optional on T500 machines and requires configuration with ec-H2O </a:t>
            </a:r>
            <a:r>
              <a:rPr lang="en-US" altLang="en-US" sz="1600" dirty="0" err="1">
                <a:ea typeface="ＭＳ Ｐゴシック" panose="020B0600070205080204" pitchFamily="34" charset="-128"/>
              </a:rPr>
              <a:t>NanoClean</a:t>
            </a:r>
            <a:r>
              <a:rPr lang="en-US" altLang="en-US" sz="1600" baseline="30000" dirty="0">
                <a:ea typeface="ＭＳ Ｐゴシック" panose="020B0600070205080204" pitchFamily="34" charset="-128"/>
              </a:rPr>
              <a:t>®</a:t>
            </a:r>
            <a:r>
              <a:rPr lang="en-US" altLang="en-US" sz="1600" dirty="0">
                <a:ea typeface="ＭＳ Ｐゴシック" panose="020B0600070205080204" pitchFamily="34" charset="-128"/>
              </a:rPr>
              <a:t> technology</a:t>
            </a:r>
          </a:p>
          <a:p>
            <a:pPr marL="285750" indent="-285750">
              <a:spcAft>
                <a:spcPts val="600"/>
              </a:spcAft>
              <a:buClr>
                <a:srgbClr val="009AC7"/>
              </a:buClr>
              <a:buFont typeface="Wingdings" panose="05000000000000000000" pitchFamily="2" charset="2"/>
              <a:buChar char="§"/>
            </a:pPr>
            <a:r>
              <a:rPr lang="en-US" altLang="en-US" sz="1600" dirty="0">
                <a:ea typeface="ＭＳ Ｐゴシック" panose="020B0600070205080204" pitchFamily="34" charset="-128"/>
              </a:rPr>
              <a:t>On-demand system to clean the rare soil that ec-H2O </a:t>
            </a:r>
            <a:r>
              <a:rPr lang="en-US" altLang="en-US" sz="1600" dirty="0" err="1">
                <a:ea typeface="ＭＳ Ｐゴシック" panose="020B0600070205080204" pitchFamily="34" charset="-128"/>
              </a:rPr>
              <a:t>NanoClean</a:t>
            </a:r>
            <a:r>
              <a:rPr lang="en-US" altLang="en-US" sz="1600" dirty="0">
                <a:ea typeface="ＭＳ Ｐゴシック" panose="020B0600070205080204" pitchFamily="34" charset="-128"/>
              </a:rPr>
              <a:t> is not designed to clean</a:t>
            </a:r>
          </a:p>
          <a:p>
            <a:pPr marL="285750" indent="-285750">
              <a:spcAft>
                <a:spcPts val="600"/>
              </a:spcAft>
              <a:buClr>
                <a:srgbClr val="009AC7"/>
              </a:buClr>
              <a:buFont typeface="Wingdings" panose="05000000000000000000" pitchFamily="2" charset="2"/>
              <a:buChar char="§"/>
            </a:pPr>
            <a:r>
              <a:rPr lang="en-US" altLang="en-US" sz="1600" dirty="0">
                <a:ea typeface="ＭＳ Ｐゴシック" panose="020B0600070205080204" pitchFamily="34" charset="-128"/>
              </a:rPr>
              <a:t>Extends the use of detergent-free ec-H2O </a:t>
            </a:r>
            <a:r>
              <a:rPr lang="en-US" altLang="en-US" sz="1600" dirty="0" err="1">
                <a:ea typeface="ＭＳ Ｐゴシック" panose="020B0600070205080204" pitchFamily="34" charset="-128"/>
              </a:rPr>
              <a:t>NanoClean</a:t>
            </a:r>
            <a:endParaRPr lang="en-US" altLang="en-US" sz="1600" baseline="30000" dirty="0">
              <a:ea typeface="ＭＳ Ｐゴシック" panose="020B0600070205080204" pitchFamily="34" charset="-128"/>
            </a:endParaRPr>
          </a:p>
          <a:p>
            <a:pPr marL="742950" lvl="1" indent="-285750">
              <a:spcAft>
                <a:spcPts val="600"/>
              </a:spcAft>
              <a:buClr>
                <a:srgbClr val="009AC7"/>
              </a:buClr>
              <a:buFont typeface="Wingdings" panose="05000000000000000000" pitchFamily="2" charset="2"/>
              <a:buChar char="§"/>
            </a:pPr>
            <a:r>
              <a:rPr lang="en-US" altLang="en-US" sz="1400" dirty="0">
                <a:ea typeface="ＭＳ Ｐゴシック" panose="020B0600070205080204" pitchFamily="34" charset="-128"/>
              </a:rPr>
              <a:t>Enables attaching ec-H2O </a:t>
            </a:r>
            <a:r>
              <a:rPr lang="en-US" altLang="en-US" sz="1400" dirty="0" err="1">
                <a:ea typeface="ＭＳ Ｐゴシック" panose="020B0600070205080204" pitchFamily="34" charset="-128"/>
              </a:rPr>
              <a:t>NanoClean</a:t>
            </a:r>
            <a:r>
              <a:rPr lang="en-US" altLang="en-US" sz="1400" dirty="0">
                <a:ea typeface="ＭＳ Ｐゴシック" panose="020B0600070205080204" pitchFamily="34" charset="-128"/>
              </a:rPr>
              <a:t> in facilities that were previously hesitant because of small percentage of facilities requiring a more aggressive detergent</a:t>
            </a:r>
          </a:p>
          <a:p>
            <a:pPr marL="742950" lvl="1" indent="-285750">
              <a:spcAft>
                <a:spcPts val="600"/>
              </a:spcAft>
              <a:buClr>
                <a:srgbClr val="009AC7"/>
              </a:buClr>
              <a:buFont typeface="Wingdings" panose="05000000000000000000" pitchFamily="2" charset="2"/>
              <a:buChar char="§"/>
            </a:pPr>
            <a:r>
              <a:rPr lang="en-US" altLang="en-US" sz="1400" dirty="0">
                <a:ea typeface="ＭＳ Ｐゴシック" panose="020B0600070205080204" pitchFamily="34" charset="-128"/>
              </a:rPr>
              <a:t>Ex: Grocery store produce/deli area soils may only be 20% of store – utilize S.E. Switch on that small area and only use detergent where needed. Remaining 80% can still benefit from detergent-free ec-H2O </a:t>
            </a:r>
            <a:r>
              <a:rPr lang="en-US" altLang="en-US" sz="1400" dirty="0" err="1">
                <a:ea typeface="ＭＳ Ｐゴシック" panose="020B0600070205080204" pitchFamily="34" charset="-128"/>
              </a:rPr>
              <a:t>NanoClean</a:t>
            </a:r>
            <a:r>
              <a:rPr lang="en-US" altLang="en-US" sz="1400" dirty="0">
                <a:ea typeface="ＭＳ Ｐゴシック" panose="020B0600070205080204" pitchFamily="34" charset="-128"/>
              </a:rPr>
              <a:t>. Helps reduce the use and cost of detergents by not using them unnecessarily on entire store</a:t>
            </a:r>
          </a:p>
          <a:p>
            <a:pPr marL="285750" indent="-285750">
              <a:spcAft>
                <a:spcPts val="600"/>
              </a:spcAft>
              <a:buClr>
                <a:srgbClr val="009AC7"/>
              </a:buClr>
              <a:buFont typeface="Wingdings" panose="05000000000000000000" pitchFamily="2" charset="2"/>
              <a:buChar char="§"/>
            </a:pPr>
            <a:r>
              <a:rPr lang="en-US" altLang="en-US" sz="1600" dirty="0">
                <a:ea typeface="ＭＳ Ｐゴシック" panose="020B0600070205080204" pitchFamily="34" charset="-128"/>
              </a:rPr>
              <a:t>Uses concentrated detergent – system includes detergent mixing ratio knob. Detergent mixed directly at scrub head, bypassing ec-H2O </a:t>
            </a:r>
            <a:r>
              <a:rPr lang="en-US" altLang="en-US" sz="1600" dirty="0" err="1">
                <a:ea typeface="ＭＳ Ｐゴシック" panose="020B0600070205080204" pitchFamily="34" charset="-128"/>
              </a:rPr>
              <a:t>NanoClean</a:t>
            </a:r>
            <a:r>
              <a:rPr lang="en-US" altLang="en-US" sz="1600" dirty="0">
                <a:ea typeface="ＭＳ Ｐゴシック" panose="020B0600070205080204" pitchFamily="34" charset="-128"/>
              </a:rPr>
              <a:t> system</a:t>
            </a:r>
          </a:p>
          <a:p>
            <a:pPr marL="285750" indent="-285750">
              <a:spcAft>
                <a:spcPts val="600"/>
              </a:spcAft>
              <a:buClr>
                <a:srgbClr val="009AC7"/>
              </a:buClr>
              <a:buFont typeface="Wingdings" panose="05000000000000000000" pitchFamily="2" charset="2"/>
              <a:buChar char="§"/>
            </a:pPr>
            <a:r>
              <a:rPr lang="en-US" altLang="en-US" sz="1600" dirty="0">
                <a:ea typeface="ＭＳ Ｐゴシック" panose="020B0600070205080204" pitchFamily="34" charset="-128"/>
              </a:rPr>
              <a:t>Two modes:</a:t>
            </a:r>
          </a:p>
          <a:p>
            <a:pPr marL="742950" lvl="1" indent="-285750">
              <a:spcBef>
                <a:spcPts val="0"/>
              </a:spcBef>
              <a:spcAft>
                <a:spcPts val="0"/>
              </a:spcAft>
              <a:buClr>
                <a:srgbClr val="009AC7"/>
              </a:buClr>
              <a:buFont typeface="Wingdings" panose="05000000000000000000" pitchFamily="2" charset="2"/>
              <a:buChar char="§"/>
            </a:pPr>
            <a:r>
              <a:rPr lang="en-US" altLang="en-US" sz="1400" dirty="0">
                <a:ea typeface="ＭＳ Ｐゴシック" panose="020B0600070205080204" pitchFamily="34" charset="-128"/>
              </a:rPr>
              <a:t>1) 30-sec spot cleaning – Pro-Panel shows 30 sec countdown</a:t>
            </a:r>
          </a:p>
          <a:p>
            <a:pPr marL="742950" lvl="1" indent="-285750">
              <a:spcBef>
                <a:spcPts val="0"/>
              </a:spcBef>
              <a:spcAft>
                <a:spcPts val="0"/>
              </a:spcAft>
              <a:buClr>
                <a:srgbClr val="009AC7"/>
              </a:buClr>
              <a:buFont typeface="Wingdings" panose="05000000000000000000" pitchFamily="2" charset="2"/>
              <a:buChar char="§"/>
            </a:pPr>
            <a:r>
              <a:rPr lang="en-US" altLang="en-US" sz="1400" dirty="0">
                <a:ea typeface="ＭＳ Ｐゴシック" panose="020B0600070205080204" pitchFamily="34" charset="-128"/>
              </a:rPr>
              <a:t>2) Always on for larger spaces</a:t>
            </a:r>
          </a:p>
          <a:p>
            <a:pPr lvl="1">
              <a:spcBef>
                <a:spcPts val="0"/>
              </a:spcBef>
              <a:spcAft>
                <a:spcPts val="0"/>
              </a:spcAft>
              <a:buClr>
                <a:srgbClr val="009AC7"/>
              </a:buClr>
            </a:pPr>
            <a:endParaRPr lang="en-US" altLang="en-US" sz="1400" dirty="0">
              <a:ea typeface="ＭＳ Ｐゴシック" panose="020B0600070205080204" pitchFamily="34" charset="-128"/>
            </a:endParaRPr>
          </a:p>
          <a:p>
            <a:endParaRPr lang="en-US" sz="160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27393" y="3146139"/>
            <a:ext cx="2473134" cy="1810382"/>
          </a:xfrm>
          <a:prstGeom prst="rect">
            <a:avLst/>
          </a:prstGeom>
        </p:spPr>
      </p:pic>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52518" y="1581941"/>
            <a:ext cx="1927860" cy="1299115"/>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06584" y="5440782"/>
            <a:ext cx="1661983" cy="993679"/>
          </a:xfrm>
          <a:prstGeom prst="rect">
            <a:avLst/>
          </a:prstGeom>
        </p:spPr>
      </p:pic>
      <p:pic>
        <p:nvPicPr>
          <p:cNvPr id="12" name="Picture 1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535333" y="5182549"/>
            <a:ext cx="1413971" cy="1304483"/>
          </a:xfrm>
          <a:prstGeom prst="rect">
            <a:avLst/>
          </a:prstGeom>
        </p:spPr>
      </p:pic>
      <p:sp>
        <p:nvSpPr>
          <p:cNvPr id="5" name="Oval 4"/>
          <p:cNvSpPr/>
          <p:nvPr/>
        </p:nvSpPr>
        <p:spPr>
          <a:xfrm>
            <a:off x="8014727" y="5943601"/>
            <a:ext cx="291073" cy="2818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370284" y="5361314"/>
            <a:ext cx="317647" cy="3186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44991" y="1597026"/>
            <a:ext cx="1075014" cy="1264722"/>
          </a:xfrm>
          <a:prstGeom prst="rect">
            <a:avLst/>
          </a:prstGeom>
        </p:spPr>
      </p:pic>
      <p:sp>
        <p:nvSpPr>
          <p:cNvPr id="15"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7"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9" name="Slide Number Placeholder 8"/>
          <p:cNvSpPr>
            <a:spLocks noGrp="1"/>
          </p:cNvSpPr>
          <p:nvPr>
            <p:ph type="sldNum" sz="quarter" idx="12"/>
          </p:nvPr>
        </p:nvSpPr>
        <p:spPr/>
        <p:txBody>
          <a:bodyPr/>
          <a:lstStyle/>
          <a:p>
            <a:pPr>
              <a:defRPr/>
            </a:pPr>
            <a:fld id="{B1A9683B-B112-4496-A737-3130FD58388C}" type="slidenum">
              <a:rPr lang="en-US" altLang="en-US" smtClean="0"/>
              <a:pPr>
                <a:defRPr/>
              </a:pPr>
              <a:t>36</a:t>
            </a:fld>
            <a:endParaRPr lang="en-US" altLang="en-US" dirty="0"/>
          </a:p>
        </p:txBody>
      </p:sp>
    </p:spTree>
    <p:extLst>
      <p:ext uri="{BB962C8B-B14F-4D97-AF65-F5344CB8AC3E}">
        <p14:creationId xmlns:p14="http://schemas.microsoft.com/office/powerpoint/2010/main" val="24285316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199" y="911225"/>
            <a:ext cx="8466667" cy="685800"/>
          </a:xfrm>
        </p:spPr>
        <p:txBody>
          <a:bodyPr>
            <a:normAutofit/>
          </a:bodyPr>
          <a:lstStyle/>
          <a:p>
            <a:pPr eaLnBrk="1" hangingPunct="1"/>
            <a:r>
              <a:rPr lang="en-US" altLang="en-US" dirty="0"/>
              <a:t>T500 Only – Productivity Enhancing Options</a:t>
            </a:r>
          </a:p>
        </p:txBody>
      </p:sp>
      <p:sp>
        <p:nvSpPr>
          <p:cNvPr id="8" name="Content Placeholder 2"/>
          <p:cNvSpPr txBox="1">
            <a:spLocks/>
          </p:cNvSpPr>
          <p:nvPr/>
        </p:nvSpPr>
        <p:spPr bwMode="auto">
          <a:xfrm>
            <a:off x="218122" y="1733893"/>
            <a:ext cx="5596751" cy="467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2600" b="1" dirty="0"/>
              <a:t>T500 Only Options</a:t>
            </a:r>
          </a:p>
          <a:p>
            <a:pPr lvl="1" indent="-169863">
              <a:buClr>
                <a:srgbClr val="009AC7"/>
              </a:buClr>
              <a:buFont typeface="Wingdings" panose="05000000000000000000" pitchFamily="2" charset="2"/>
              <a:buChar char="§"/>
              <a:defRPr/>
            </a:pPr>
            <a:r>
              <a:rPr lang="en-US" altLang="en-US" sz="1600" dirty="0"/>
              <a:t>NEW Tank Rinse-Out Spray Nozzle w/ Hose</a:t>
            </a:r>
          </a:p>
          <a:p>
            <a:pPr lvl="2" indent="-169863">
              <a:buClr>
                <a:srgbClr val="009AC7"/>
              </a:buClr>
              <a:buFont typeface="Wingdings" panose="05000000000000000000" pitchFamily="2" charset="2"/>
              <a:buChar char="§"/>
              <a:defRPr/>
            </a:pPr>
            <a:r>
              <a:rPr lang="en-US" altLang="en-US" sz="1400" dirty="0"/>
              <a:t>Remote access to water for recovery tank rinse out</a:t>
            </a:r>
          </a:p>
          <a:p>
            <a:pPr lvl="2" indent="-169863">
              <a:buClr>
                <a:srgbClr val="009AC7"/>
              </a:buClr>
              <a:buFont typeface="Wingdings" panose="05000000000000000000" pitchFamily="2" charset="2"/>
              <a:buChar char="§"/>
              <a:defRPr/>
            </a:pPr>
            <a:r>
              <a:rPr lang="en-US" altLang="en-US" sz="1400" dirty="0"/>
              <a:t>Pumped spray with 53 PSI and 10 ft. / 3 m hose</a:t>
            </a:r>
          </a:p>
          <a:p>
            <a:pPr lvl="2" indent="-169863">
              <a:buClr>
                <a:srgbClr val="009AC7"/>
              </a:buClr>
              <a:buFont typeface="Wingdings" panose="05000000000000000000" pitchFamily="2" charset="2"/>
              <a:buChar char="§"/>
              <a:defRPr/>
            </a:pPr>
            <a:r>
              <a:rPr lang="en-US" altLang="en-US" sz="1400" dirty="0"/>
              <a:t>Variable spray rates – wide or narrow spray pattern</a:t>
            </a:r>
          </a:p>
          <a:p>
            <a:pPr lvl="2" indent="-169863">
              <a:buClr>
                <a:srgbClr val="009AC7"/>
              </a:buClr>
              <a:buFont typeface="Wingdings" panose="05000000000000000000" pitchFamily="2" charset="2"/>
              <a:buChar char="§"/>
              <a:defRPr/>
            </a:pPr>
            <a:r>
              <a:rPr lang="en-US" altLang="en-US" sz="1400" dirty="0"/>
              <a:t>Stored on-board; Pumps water from solution tank</a:t>
            </a:r>
          </a:p>
          <a:p>
            <a:pPr lvl="2" indent="-169863">
              <a:buClr>
                <a:srgbClr val="009AC7"/>
              </a:buClr>
              <a:buFont typeface="Wingdings" panose="05000000000000000000" pitchFamily="2" charset="2"/>
              <a:buChar char="§"/>
              <a:defRPr/>
            </a:pPr>
            <a:r>
              <a:rPr lang="en-US" altLang="en-US" sz="1400" dirty="0"/>
              <a:t>Safety feature prevents machine propel during use</a:t>
            </a:r>
          </a:p>
          <a:p>
            <a:pPr marL="744537" lvl="2">
              <a:buClr>
                <a:srgbClr val="009AC7"/>
              </a:buClr>
              <a:defRPr/>
            </a:pPr>
            <a:endParaRPr lang="en-US" altLang="en-US" sz="1600" dirty="0"/>
          </a:p>
          <a:p>
            <a:pPr lvl="1" indent="-169863">
              <a:buClr>
                <a:srgbClr val="009AC7"/>
              </a:buClr>
              <a:buFont typeface="Wingdings" panose="05000000000000000000" pitchFamily="2" charset="2"/>
              <a:buChar char="§"/>
              <a:defRPr/>
            </a:pPr>
            <a:r>
              <a:rPr lang="en-US" altLang="en-US" sz="1600" dirty="0"/>
              <a:t>NEW Solution Tank Auto-Fill Kit</a:t>
            </a:r>
          </a:p>
          <a:p>
            <a:pPr lvl="2" indent="-169863">
              <a:buClr>
                <a:srgbClr val="009AC7"/>
              </a:buClr>
              <a:buFont typeface="Wingdings" panose="05000000000000000000" pitchFamily="2" charset="2"/>
              <a:buChar char="§"/>
              <a:defRPr/>
            </a:pPr>
            <a:r>
              <a:rPr lang="en-US" altLang="en-US" sz="1400" dirty="0"/>
              <a:t>Accurately fill solution tank with automatic water shut-off</a:t>
            </a:r>
          </a:p>
          <a:p>
            <a:pPr lvl="2" indent="-169863">
              <a:buClr>
                <a:srgbClr val="009AC7"/>
              </a:buClr>
              <a:buFont typeface="Wingdings" panose="05000000000000000000" pitchFamily="2" charset="2"/>
              <a:buChar char="§"/>
              <a:defRPr/>
            </a:pPr>
            <a:r>
              <a:rPr lang="en-US" altLang="en-US" sz="1400" dirty="0"/>
              <a:t>Universal “off-the-shelf” Gardena style coupler</a:t>
            </a:r>
          </a:p>
          <a:p>
            <a:pPr lvl="2" indent="-169863">
              <a:buClr>
                <a:srgbClr val="009AC7"/>
              </a:buClr>
              <a:buFont typeface="Wingdings" panose="05000000000000000000" pitchFamily="2" charset="2"/>
              <a:buChar char="§"/>
              <a:defRPr/>
            </a:pPr>
            <a:r>
              <a:rPr lang="en-US" altLang="en-US" sz="1400" dirty="0"/>
              <a:t>Internal float switch automatically shuts-off water flow</a:t>
            </a:r>
          </a:p>
          <a:p>
            <a:pPr lvl="2" indent="-169863">
              <a:buClr>
                <a:srgbClr val="009AC7"/>
              </a:buClr>
              <a:buFont typeface="Wingdings" panose="05000000000000000000" pitchFamily="2" charset="2"/>
              <a:buChar char="§"/>
              <a:defRPr/>
            </a:pPr>
            <a:r>
              <a:rPr lang="en-US" altLang="en-US" sz="1400" dirty="0"/>
              <a:t>Screw hose to coupler, and easily press on to male fitting</a:t>
            </a:r>
          </a:p>
          <a:p>
            <a:pPr marL="744537" lvl="2">
              <a:buClr>
                <a:srgbClr val="009AC7"/>
              </a:buClr>
              <a:defRPr/>
            </a:pPr>
            <a:endParaRPr lang="en-US" altLang="en-US" sz="1600" dirty="0"/>
          </a:p>
          <a:p>
            <a:pPr lvl="1" indent="-169863">
              <a:buClr>
                <a:srgbClr val="009AC7"/>
              </a:buClr>
              <a:buFont typeface="Wingdings" panose="05000000000000000000" pitchFamily="2" charset="2"/>
              <a:buChar char="§"/>
              <a:defRPr/>
            </a:pPr>
            <a:r>
              <a:rPr lang="en-US" altLang="en-US" sz="1600" dirty="0"/>
              <a:t>Polyurethane Hose w/ Flow Control Valve</a:t>
            </a:r>
          </a:p>
          <a:p>
            <a:pPr lvl="2" indent="-169863">
              <a:buClr>
                <a:srgbClr val="009AC7"/>
              </a:buClr>
              <a:buFont typeface="Wingdings" panose="05000000000000000000" pitchFamily="2" charset="2"/>
              <a:buChar char="§"/>
              <a:defRPr/>
            </a:pPr>
            <a:r>
              <a:rPr lang="en-US" altLang="en-US" sz="1400" dirty="0"/>
              <a:t>Oil resistant hose</a:t>
            </a:r>
          </a:p>
          <a:p>
            <a:pPr lvl="2" indent="-169863">
              <a:buClr>
                <a:srgbClr val="009AC7"/>
              </a:buClr>
              <a:buFont typeface="Wingdings" panose="05000000000000000000" pitchFamily="2" charset="2"/>
              <a:buChar char="§"/>
              <a:defRPr/>
            </a:pPr>
            <a:r>
              <a:rPr lang="en-US" altLang="en-US" sz="1400" dirty="0"/>
              <a:t>Flow control valve allows mess-free recovery tank draining</a:t>
            </a:r>
          </a:p>
        </p:txBody>
      </p:sp>
      <p:pic>
        <p:nvPicPr>
          <p:cNvPr id="10" name="Picture 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5000"/>
                    </a14:imgEffect>
                  </a14:imgLayer>
                </a14:imgProps>
              </a:ext>
              <a:ext uri="{28A0092B-C50C-407E-A947-70E740481C1C}">
                <a14:useLocalDpi xmlns:a14="http://schemas.microsoft.com/office/drawing/2010/main"/>
              </a:ext>
            </a:extLst>
          </a:blip>
          <a:stretch>
            <a:fillRect/>
          </a:stretch>
        </p:blipFill>
        <p:spPr>
          <a:xfrm>
            <a:off x="8057076" y="1859087"/>
            <a:ext cx="1011691" cy="1348921"/>
          </a:xfrm>
          <a:prstGeom prst="rect">
            <a:avLst/>
          </a:prstGeom>
        </p:spPr>
      </p:pic>
      <p:pic>
        <p:nvPicPr>
          <p:cNvPr id="3" name="Picture 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509522" y="3396506"/>
            <a:ext cx="1300504" cy="1419316"/>
          </a:xfrm>
          <a:prstGeom prst="rect">
            <a:avLst/>
          </a:prstGeom>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83490" y="3402092"/>
            <a:ext cx="1201671" cy="1413731"/>
          </a:xfrm>
          <a:prstGeom prst="rect">
            <a:avLst/>
          </a:prstGeom>
        </p:spPr>
      </p:pic>
      <p:pic>
        <p:nvPicPr>
          <p:cNvPr id="28" name="Picture 2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857194" y="1858966"/>
            <a:ext cx="1146686" cy="1349042"/>
          </a:xfrm>
          <a:prstGeom prst="rect">
            <a:avLst/>
          </a:prstGeom>
        </p:spPr>
      </p:pic>
      <p:pic>
        <p:nvPicPr>
          <p:cNvPr id="2" name="Picture 1"/>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679286" y="1858966"/>
            <a:ext cx="1124712" cy="1337712"/>
          </a:xfrm>
          <a:prstGeom prst="rect">
            <a:avLst/>
          </a:prstGeom>
        </p:spPr>
      </p:pic>
      <p:pic>
        <p:nvPicPr>
          <p:cNvPr id="16" name="Picture 15"/>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950022" y="5124718"/>
            <a:ext cx="1209752" cy="1315411"/>
          </a:xfrm>
          <a:prstGeom prst="rect">
            <a:avLst/>
          </a:prstGeom>
        </p:spPr>
      </p:pic>
      <p:sp>
        <p:nvSpPr>
          <p:cNvPr id="11"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2"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9" name="Slide Number Placeholder 8"/>
          <p:cNvSpPr>
            <a:spLocks noGrp="1"/>
          </p:cNvSpPr>
          <p:nvPr>
            <p:ph type="sldNum" sz="quarter" idx="12"/>
          </p:nvPr>
        </p:nvSpPr>
        <p:spPr/>
        <p:txBody>
          <a:bodyPr/>
          <a:lstStyle/>
          <a:p>
            <a:pPr>
              <a:defRPr/>
            </a:pPr>
            <a:fld id="{B1A9683B-B112-4496-A737-3130FD58388C}" type="slidenum">
              <a:rPr lang="en-US" altLang="en-US" smtClean="0"/>
              <a:pPr>
                <a:defRPr/>
              </a:pPr>
              <a:t>37</a:t>
            </a:fld>
            <a:endParaRPr lang="en-US" altLang="en-US" dirty="0"/>
          </a:p>
        </p:txBody>
      </p:sp>
    </p:spTree>
    <p:extLst>
      <p:ext uri="{BB962C8B-B14F-4D97-AF65-F5344CB8AC3E}">
        <p14:creationId xmlns:p14="http://schemas.microsoft.com/office/powerpoint/2010/main" val="7741343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lstStyle/>
          <a:p>
            <a:pPr eaLnBrk="1" hangingPunct="1"/>
            <a:r>
              <a:rPr lang="en-US" altLang="en-US" dirty="0"/>
              <a:t>IRIS Asset Manager – T500/T500e Option</a:t>
            </a:r>
          </a:p>
        </p:txBody>
      </p:sp>
      <p:pic>
        <p:nvPicPr>
          <p:cNvPr id="7" name="Picture 6"/>
          <p:cNvPicPr>
            <a:picLocks noChangeAspect="1"/>
          </p:cNvPicPr>
          <p:nvPr/>
        </p:nvPicPr>
        <p:blipFill>
          <a:blip r:embed="rId3"/>
          <a:stretch>
            <a:fillRect/>
          </a:stretch>
        </p:blipFill>
        <p:spPr>
          <a:xfrm>
            <a:off x="141403" y="2544280"/>
            <a:ext cx="982142" cy="958187"/>
          </a:xfrm>
          <a:prstGeom prst="rect">
            <a:avLst/>
          </a:prstGeom>
        </p:spPr>
      </p:pic>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58413" y="2155569"/>
            <a:ext cx="3121428" cy="2110802"/>
          </a:xfrm>
          <a:prstGeom prst="rect">
            <a:avLst/>
          </a:prstGeom>
        </p:spPr>
      </p:pic>
      <p:sp>
        <p:nvSpPr>
          <p:cNvPr id="3" name="TextBox 2"/>
          <p:cNvSpPr txBox="1"/>
          <p:nvPr/>
        </p:nvSpPr>
        <p:spPr>
          <a:xfrm>
            <a:off x="5143416" y="4196884"/>
            <a:ext cx="4000583" cy="2354491"/>
          </a:xfrm>
          <a:prstGeom prst="rect">
            <a:avLst/>
          </a:prstGeom>
          <a:noFill/>
          <a:ln>
            <a:noFill/>
          </a:ln>
        </p:spPr>
        <p:txBody>
          <a:bodyPr wrap="square" rtlCol="0">
            <a:spAutoFit/>
          </a:bodyPr>
          <a:lstStyle/>
          <a:p>
            <a:pPr>
              <a:lnSpc>
                <a:spcPct val="150000"/>
              </a:lnSpc>
            </a:pPr>
            <a:r>
              <a:rPr lang="en-US" sz="1400" b="1" u="sng" dirty="0"/>
              <a:t>IRIS PROVIDES: </a:t>
            </a:r>
            <a:endParaRPr lang="en-US" b="1" u="sng" dirty="0"/>
          </a:p>
          <a:p>
            <a:pPr marL="171450" indent="-171450">
              <a:lnSpc>
                <a:spcPct val="150000"/>
              </a:lnSpc>
              <a:buFont typeface="Arial" panose="020B0604020202020204" pitchFamily="34" charset="0"/>
              <a:buChar char="•"/>
            </a:pPr>
            <a:r>
              <a:rPr lang="en-US" sz="1200" dirty="0"/>
              <a:t>Critical Alerts based on user preferences </a:t>
            </a:r>
          </a:p>
          <a:p>
            <a:pPr marL="171450" indent="-171450">
              <a:buFont typeface="Arial" panose="020B0604020202020204" pitchFamily="34" charset="0"/>
              <a:buChar char="•"/>
            </a:pPr>
            <a:r>
              <a:rPr lang="en-US" sz="1200" dirty="0"/>
              <a:t>Machine Usage (Hrs. per day, time of day)</a:t>
            </a:r>
          </a:p>
          <a:p>
            <a:pPr marL="171450" indent="-171450">
              <a:buFont typeface="Arial" panose="020B0604020202020204" pitchFamily="34" charset="0"/>
              <a:buChar char="•"/>
            </a:pPr>
            <a:r>
              <a:rPr lang="en-US" sz="1200" dirty="0"/>
              <a:t>Machine Location</a:t>
            </a:r>
          </a:p>
          <a:p>
            <a:pPr marL="171450" indent="-171450">
              <a:buFont typeface="Arial" panose="020B0604020202020204" pitchFamily="34" charset="0"/>
              <a:buChar char="•"/>
            </a:pPr>
            <a:r>
              <a:rPr lang="en-US" sz="1200" dirty="0"/>
              <a:t>ec-H20™ usage (if applicable)</a:t>
            </a:r>
          </a:p>
          <a:p>
            <a:pPr marL="171450" indent="-171450">
              <a:buFont typeface="Arial" panose="020B0604020202020204" pitchFamily="34" charset="0"/>
              <a:buChar char="•"/>
            </a:pPr>
            <a:r>
              <a:rPr lang="en-US" sz="1200" b="1" i="1" dirty="0"/>
              <a:t>NEW: </a:t>
            </a:r>
            <a:r>
              <a:rPr lang="en-US" sz="1200" dirty="0"/>
              <a:t>Battery charging metrics to identify operator charging behavior and help prolong battery life </a:t>
            </a:r>
          </a:p>
          <a:p>
            <a:pPr marL="398463" lvl="1" indent="-171450">
              <a:buFont typeface="Arial" panose="020B0604020202020204" pitchFamily="34" charset="0"/>
              <a:buChar char="•"/>
            </a:pPr>
            <a:r>
              <a:rPr lang="en-US" sz="1200" dirty="0"/>
              <a:t>Alerts on opportunity charging, charger malfunction, charge incomplete, low Smart-Fill™ distilled water tank</a:t>
            </a:r>
          </a:p>
          <a:p>
            <a:pPr marL="398463" lvl="1" indent="-171450">
              <a:buFont typeface="Arial" panose="020B0604020202020204" pitchFamily="34" charset="0"/>
              <a:buChar char="•"/>
            </a:pPr>
            <a:r>
              <a:rPr lang="en-US" sz="1200" dirty="0"/>
              <a:t>Report with % of days machine charged correctly</a:t>
            </a:r>
          </a:p>
          <a:p>
            <a:pPr marL="171450" indent="-171450">
              <a:buFont typeface="Arial" panose="020B0604020202020204" pitchFamily="34" charset="0"/>
              <a:buChar char="•"/>
            </a:pPr>
            <a:r>
              <a:rPr lang="en-US" sz="1200" dirty="0"/>
              <a:t>Service Reporting data (if applicable) </a:t>
            </a:r>
          </a:p>
        </p:txBody>
      </p:sp>
      <p:sp>
        <p:nvSpPr>
          <p:cNvPr id="21" name="Right Arrow 20"/>
          <p:cNvSpPr/>
          <p:nvPr/>
        </p:nvSpPr>
        <p:spPr>
          <a:xfrm>
            <a:off x="1253120" y="2780778"/>
            <a:ext cx="635501" cy="391239"/>
          </a:xfrm>
          <a:prstGeom prst="rightArrow">
            <a:avLst/>
          </a:prstGeom>
          <a:solidFill>
            <a:sysClr val="window" lastClr="FFFFFF">
              <a:lumMod val="75000"/>
            </a:sysClr>
          </a:solidFill>
          <a:ln w="25400" cap="flat" cmpd="sng" algn="ctr">
            <a:solidFill>
              <a:schemeClr val="bg1">
                <a:lumMod val="75000"/>
              </a:schemeClr>
            </a:solidFill>
            <a:prstDash val="solid"/>
          </a:ln>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50" normalizeH="0" baseline="0" noProof="0">
              <a:ln w="9525" cmpd="sng">
                <a:solidFill>
                  <a:srgbClr val="629999"/>
                </a:solidFill>
                <a:prstDash val="solid"/>
              </a:ln>
              <a:solidFill>
                <a:srgbClr val="70AD47">
                  <a:tint val="1000"/>
                </a:srgbClr>
              </a:solidFill>
              <a:effectLst>
                <a:glow rad="38100">
                  <a:srgbClr val="629999">
                    <a:alpha val="40000"/>
                  </a:srgbClr>
                </a:glow>
                <a:reflection blurRad="6350" stA="60000" endA="900" endPos="58000" dir="5400000" sy="-100000" algn="bl" rotWithShape="0"/>
              </a:effectLst>
              <a:uLnTx/>
              <a:uFillTx/>
              <a:latin typeface="Calibri"/>
              <a:ea typeface="+mn-ea"/>
              <a:cs typeface="+mn-cs"/>
            </a:endParaRPr>
          </a:p>
        </p:txBody>
      </p:sp>
      <p:sp>
        <p:nvSpPr>
          <p:cNvPr id="22" name="Right Arrow 21"/>
          <p:cNvSpPr/>
          <p:nvPr/>
        </p:nvSpPr>
        <p:spPr>
          <a:xfrm>
            <a:off x="5122912" y="2780778"/>
            <a:ext cx="635501" cy="391239"/>
          </a:xfrm>
          <a:prstGeom prst="rightArrow">
            <a:avLst/>
          </a:prstGeom>
          <a:solidFill>
            <a:sysClr val="window" lastClr="FFFFFF">
              <a:lumMod val="75000"/>
            </a:sysClr>
          </a:solidFill>
          <a:ln w="25400" cap="flat" cmpd="sng" algn="ctr">
            <a:solidFill>
              <a:schemeClr val="bg1">
                <a:lumMod val="75000"/>
              </a:schemeClr>
            </a:solidFill>
            <a:prstDash val="solid"/>
          </a:ln>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50" normalizeH="0" baseline="0" noProof="0">
              <a:ln w="9525" cmpd="sng">
                <a:solidFill>
                  <a:srgbClr val="629999"/>
                </a:solidFill>
                <a:prstDash val="solid"/>
              </a:ln>
              <a:solidFill>
                <a:srgbClr val="70AD47">
                  <a:tint val="1000"/>
                </a:srgbClr>
              </a:solidFill>
              <a:effectLst>
                <a:glow rad="38100">
                  <a:srgbClr val="629999">
                    <a:alpha val="40000"/>
                  </a:srgbClr>
                </a:glow>
                <a:reflection blurRad="6350" stA="60000" endA="900" endPos="58000" dir="5400000" sy="-100000" algn="bl" rotWithShape="0"/>
              </a:effectLst>
              <a:uLnTx/>
              <a:uFillTx/>
              <a:latin typeface="Calibri"/>
              <a:ea typeface="+mn-ea"/>
              <a:cs typeface="+mn-cs"/>
            </a:endParaRPr>
          </a:p>
        </p:txBody>
      </p:sp>
      <p:sp>
        <p:nvSpPr>
          <p:cNvPr id="5" name="TextBox 4"/>
          <p:cNvSpPr txBox="1"/>
          <p:nvPr/>
        </p:nvSpPr>
        <p:spPr>
          <a:xfrm>
            <a:off x="653278" y="3631249"/>
            <a:ext cx="1617040" cy="461665"/>
          </a:xfrm>
          <a:prstGeom prst="rect">
            <a:avLst/>
          </a:prstGeom>
          <a:noFill/>
          <a:ln>
            <a:noFill/>
          </a:ln>
        </p:spPr>
        <p:txBody>
          <a:bodyPr wrap="square" rtlCol="0">
            <a:spAutoFit/>
          </a:bodyPr>
          <a:lstStyle/>
          <a:p>
            <a:pPr algn="ctr"/>
            <a:r>
              <a:rPr lang="en-US" sz="1200" dirty="0"/>
              <a:t>IRIS® technology placed on machine</a:t>
            </a:r>
          </a:p>
        </p:txBody>
      </p:sp>
      <p:sp>
        <p:nvSpPr>
          <p:cNvPr id="24" name="TextBox 23"/>
          <p:cNvSpPr txBox="1"/>
          <p:nvPr/>
        </p:nvSpPr>
        <p:spPr>
          <a:xfrm>
            <a:off x="3151521" y="3607115"/>
            <a:ext cx="2540988" cy="646331"/>
          </a:xfrm>
          <a:prstGeom prst="rect">
            <a:avLst/>
          </a:prstGeom>
          <a:noFill/>
          <a:ln>
            <a:noFill/>
          </a:ln>
        </p:spPr>
        <p:txBody>
          <a:bodyPr wrap="square" rtlCol="0">
            <a:spAutoFit/>
          </a:bodyPr>
          <a:lstStyle/>
          <a:p>
            <a:pPr algn="ctr"/>
            <a:r>
              <a:rPr lang="en-US" sz="1200" dirty="0"/>
              <a:t>Customer access to data &amp; critical alerts through user friendly portal and/or email push reporting</a:t>
            </a:r>
          </a:p>
        </p:txBody>
      </p:sp>
      <p:pic>
        <p:nvPicPr>
          <p:cNvPr id="26" name="Picture 2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2753" y="2257018"/>
            <a:ext cx="1121965" cy="854099"/>
          </a:xfrm>
          <a:prstGeom prst="rect">
            <a:avLst/>
          </a:prstGeom>
        </p:spPr>
      </p:pic>
      <p:sp>
        <p:nvSpPr>
          <p:cNvPr id="18" name="Right Arrow 17"/>
          <p:cNvSpPr/>
          <p:nvPr/>
        </p:nvSpPr>
        <p:spPr>
          <a:xfrm>
            <a:off x="3018272" y="2752607"/>
            <a:ext cx="635501" cy="391239"/>
          </a:xfrm>
          <a:prstGeom prst="rightArrow">
            <a:avLst/>
          </a:prstGeom>
          <a:solidFill>
            <a:sysClr val="window" lastClr="FFFFFF">
              <a:lumMod val="75000"/>
            </a:sysClr>
          </a:solidFill>
          <a:ln w="25400" cap="flat" cmpd="sng" algn="ctr">
            <a:solidFill>
              <a:schemeClr val="bg1">
                <a:lumMod val="75000"/>
              </a:schemeClr>
            </a:solidFill>
            <a:prstDash val="solid"/>
          </a:ln>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50" normalizeH="0" baseline="0" noProof="0">
              <a:ln w="9525" cmpd="sng">
                <a:solidFill>
                  <a:srgbClr val="629999"/>
                </a:solidFill>
                <a:prstDash val="solid"/>
              </a:ln>
              <a:solidFill>
                <a:srgbClr val="70AD47">
                  <a:tint val="1000"/>
                </a:srgbClr>
              </a:solidFill>
              <a:effectLst>
                <a:glow rad="38100">
                  <a:srgbClr val="629999">
                    <a:alpha val="40000"/>
                  </a:srgbClr>
                </a:glow>
                <a:reflection blurRad="6350" stA="60000" endA="900" endPos="58000" dir="5400000" sy="-100000" algn="bl" rotWithShape="0"/>
              </a:effectLst>
              <a:uLnTx/>
              <a:uFillTx/>
              <a:latin typeface="Calibri"/>
              <a:ea typeface="+mn-ea"/>
              <a:cs typeface="+mn-cs"/>
            </a:endParaRPr>
          </a:p>
        </p:txBody>
      </p:sp>
      <p:pic>
        <p:nvPicPr>
          <p:cNvPr id="4" name="Picture 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86761" y="2752607"/>
            <a:ext cx="651490" cy="651490"/>
          </a:xfrm>
          <a:prstGeom prst="rect">
            <a:avLst/>
          </a:prstGeom>
        </p:spPr>
      </p:pic>
      <p:pic>
        <p:nvPicPr>
          <p:cNvPr id="35" name="Picture 3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444797" y="5303814"/>
            <a:ext cx="1056220" cy="804050"/>
          </a:xfrm>
          <a:prstGeom prst="rect">
            <a:avLst/>
          </a:prstGeom>
        </p:spPr>
      </p:pic>
      <p:pic>
        <p:nvPicPr>
          <p:cNvPr id="36" name="Picture 3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02579" y="5705839"/>
            <a:ext cx="556357" cy="556357"/>
          </a:xfrm>
          <a:prstGeom prst="rect">
            <a:avLst/>
          </a:prstGeom>
        </p:spPr>
      </p:pic>
      <p:sp>
        <p:nvSpPr>
          <p:cNvPr id="41" name="TextBox 40"/>
          <p:cNvSpPr txBox="1"/>
          <p:nvPr/>
        </p:nvSpPr>
        <p:spPr>
          <a:xfrm>
            <a:off x="2996707" y="4613976"/>
            <a:ext cx="1952399" cy="646331"/>
          </a:xfrm>
          <a:prstGeom prst="rect">
            <a:avLst/>
          </a:prstGeom>
          <a:noFill/>
          <a:ln>
            <a:noFill/>
          </a:ln>
        </p:spPr>
        <p:txBody>
          <a:bodyPr wrap="square" rtlCol="0">
            <a:spAutoFit/>
          </a:bodyPr>
          <a:lstStyle/>
          <a:p>
            <a:pPr algn="ctr"/>
            <a:r>
              <a:rPr lang="en-US" sz="1200" dirty="0"/>
              <a:t>ALERTS to fill Smart-Fill™ distilled water tank included in IRIS®</a:t>
            </a:r>
          </a:p>
        </p:txBody>
      </p:sp>
      <p:sp>
        <p:nvSpPr>
          <p:cNvPr id="4103" name="Rectangle 4102"/>
          <p:cNvSpPr/>
          <p:nvPr/>
        </p:nvSpPr>
        <p:spPr>
          <a:xfrm>
            <a:off x="70643" y="4571653"/>
            <a:ext cx="4853831" cy="1814329"/>
          </a:xfrm>
          <a:prstGeom prst="rect">
            <a:avLst/>
          </a:prstGeom>
          <a:noFill/>
          <a:ln w="19050">
            <a:solidFill>
              <a:srgbClr val="009A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08" name="Straight Arrow Connector 4107"/>
          <p:cNvCxnSpPr/>
          <p:nvPr/>
        </p:nvCxnSpPr>
        <p:spPr>
          <a:xfrm>
            <a:off x="2106899" y="5721773"/>
            <a:ext cx="1240904" cy="0"/>
          </a:xfrm>
          <a:prstGeom prst="straightConnector1">
            <a:avLst/>
          </a:prstGeom>
          <a:ln w="19050">
            <a:solidFill>
              <a:srgbClr val="009AC7"/>
            </a:solidFill>
            <a:tailEnd type="triangle"/>
          </a:ln>
        </p:spPr>
        <p:style>
          <a:lnRef idx="1">
            <a:schemeClr val="accent1"/>
          </a:lnRef>
          <a:fillRef idx="0">
            <a:schemeClr val="accent1"/>
          </a:fillRef>
          <a:effectRef idx="0">
            <a:schemeClr val="accent1"/>
          </a:effectRef>
          <a:fontRef idx="minor">
            <a:schemeClr val="tx1"/>
          </a:fontRef>
        </p:style>
      </p:cxnSp>
      <p:sp>
        <p:nvSpPr>
          <p:cNvPr id="4110" name="Oval 4109"/>
          <p:cNvSpPr/>
          <p:nvPr/>
        </p:nvSpPr>
        <p:spPr>
          <a:xfrm>
            <a:off x="406024" y="3662633"/>
            <a:ext cx="226450" cy="2214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1</a:t>
            </a:r>
          </a:p>
        </p:txBody>
      </p:sp>
      <p:sp>
        <p:nvSpPr>
          <p:cNvPr id="50" name="Oval 49"/>
          <p:cNvSpPr/>
          <p:nvPr/>
        </p:nvSpPr>
        <p:spPr>
          <a:xfrm>
            <a:off x="3092991" y="3662632"/>
            <a:ext cx="226450" cy="2214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2</a:t>
            </a:r>
          </a:p>
        </p:txBody>
      </p:sp>
      <p:sp>
        <p:nvSpPr>
          <p:cNvPr id="51" name="Oval 50"/>
          <p:cNvSpPr/>
          <p:nvPr/>
        </p:nvSpPr>
        <p:spPr>
          <a:xfrm>
            <a:off x="4982101" y="4305654"/>
            <a:ext cx="226450" cy="2214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3</a:t>
            </a:r>
          </a:p>
        </p:txBody>
      </p:sp>
      <p:sp>
        <p:nvSpPr>
          <p:cNvPr id="4111" name="Rounded Rectangle 4110"/>
          <p:cNvSpPr/>
          <p:nvPr/>
        </p:nvSpPr>
        <p:spPr>
          <a:xfrm>
            <a:off x="178028" y="4744090"/>
            <a:ext cx="2696310" cy="44547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IRIS®/ SMART-FILL INTEGRATION WITH T500/T500e</a:t>
            </a:r>
          </a:p>
        </p:txBody>
      </p:sp>
      <p:sp>
        <p:nvSpPr>
          <p:cNvPr id="29"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30"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12" name="Slide Number Placeholder 11"/>
          <p:cNvSpPr>
            <a:spLocks noGrp="1"/>
          </p:cNvSpPr>
          <p:nvPr>
            <p:ph type="sldNum" sz="quarter" idx="12"/>
          </p:nvPr>
        </p:nvSpPr>
        <p:spPr/>
        <p:txBody>
          <a:bodyPr/>
          <a:lstStyle/>
          <a:p>
            <a:pPr>
              <a:defRPr/>
            </a:pPr>
            <a:fld id="{B1A9683B-B112-4496-A737-3130FD58388C}" type="slidenum">
              <a:rPr lang="en-US" altLang="en-US" smtClean="0"/>
              <a:pPr>
                <a:defRPr/>
              </a:pPr>
              <a:t>38</a:t>
            </a:fld>
            <a:endParaRPr lang="en-US" altLang="en-US" dirty="0"/>
          </a:p>
        </p:txBody>
      </p:sp>
      <p:pic>
        <p:nvPicPr>
          <p:cNvPr id="6" name="Picture 5"/>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000586" y="2969401"/>
            <a:ext cx="759213" cy="811673"/>
          </a:xfrm>
          <a:prstGeom prst="rect">
            <a:avLst/>
          </a:prstGeom>
        </p:spPr>
      </p:pic>
      <p:pic>
        <p:nvPicPr>
          <p:cNvPr id="32" name="Picture 31"/>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991312" y="5323688"/>
            <a:ext cx="1018593" cy="834124"/>
          </a:xfrm>
          <a:prstGeom prst="rect">
            <a:avLst/>
          </a:prstGeom>
        </p:spPr>
      </p:pic>
      <p:pic>
        <p:nvPicPr>
          <p:cNvPr id="33" name="Picture 32"/>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1954525" y="2127288"/>
            <a:ext cx="767651" cy="832038"/>
          </a:xfrm>
          <a:prstGeom prst="rect">
            <a:avLst/>
          </a:prstGeom>
        </p:spPr>
      </p:pic>
      <p:sp>
        <p:nvSpPr>
          <p:cNvPr id="9" name="TextBox 8"/>
          <p:cNvSpPr txBox="1"/>
          <p:nvPr/>
        </p:nvSpPr>
        <p:spPr>
          <a:xfrm>
            <a:off x="141403" y="1597025"/>
            <a:ext cx="8905114" cy="523220"/>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ln w="0"/>
                <a:latin typeface="Calibri"/>
              </a:rPr>
              <a:t>IRIS: I</a:t>
            </a:r>
            <a:r>
              <a:rPr lang="en-US" sz="1400" dirty="0">
                <a:ln w="0"/>
                <a:latin typeface="Calibri"/>
              </a:rPr>
              <a:t>ntelligent </a:t>
            </a:r>
            <a:r>
              <a:rPr lang="en-US" sz="1400" b="1" dirty="0">
                <a:ln w="0"/>
                <a:latin typeface="Calibri"/>
              </a:rPr>
              <a:t>R</a:t>
            </a:r>
            <a:r>
              <a:rPr lang="en-US" sz="1400" dirty="0">
                <a:ln w="0"/>
                <a:latin typeface="Calibri"/>
              </a:rPr>
              <a:t>emote </a:t>
            </a:r>
            <a:r>
              <a:rPr lang="en-US" sz="1400" b="1" dirty="0">
                <a:ln w="0"/>
                <a:latin typeface="Calibri"/>
              </a:rPr>
              <a:t>I</a:t>
            </a:r>
            <a:r>
              <a:rPr lang="en-US" sz="1400" dirty="0">
                <a:ln w="0"/>
                <a:latin typeface="Calibri"/>
              </a:rPr>
              <a:t>nformation </a:t>
            </a:r>
            <a:r>
              <a:rPr lang="en-US" sz="1400" b="1" dirty="0">
                <a:ln w="0"/>
                <a:latin typeface="Calibri"/>
              </a:rPr>
              <a:t>S</a:t>
            </a:r>
            <a:r>
              <a:rPr lang="en-US" sz="1400" dirty="0">
                <a:ln w="0"/>
                <a:latin typeface="Calibri"/>
              </a:rPr>
              <a:t>ystem. Technology used to transmit data through the cellular network in order to provide customers with key performance indicators &amp; data related to managing their fleet(s). </a:t>
            </a:r>
            <a:endParaRPr kumimoji="0" lang="en-US" sz="1400" i="0" u="none" strike="noStrike" kern="1200" cap="none" spc="0" normalizeH="0" baseline="0" noProof="0" dirty="0">
              <a:ln w="0"/>
              <a:uLnTx/>
              <a:uFillTx/>
              <a:latin typeface="Calibri"/>
            </a:endParaRPr>
          </a:p>
        </p:txBody>
      </p:sp>
    </p:spTree>
    <p:extLst>
      <p:ext uri="{BB962C8B-B14F-4D97-AF65-F5344CB8AC3E}">
        <p14:creationId xmlns:p14="http://schemas.microsoft.com/office/powerpoint/2010/main" val="1274924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normAutofit/>
          </a:bodyPr>
          <a:lstStyle/>
          <a:p>
            <a:pPr eaLnBrk="1" hangingPunct="1"/>
            <a:r>
              <a:rPr lang="en-US" altLang="en-US" dirty="0"/>
              <a:t>Selling Smart-Fill and IRIS Asset Manager Together</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74135" y="3202084"/>
            <a:ext cx="3397939" cy="1710296"/>
          </a:xfrm>
          <a:prstGeom prst="rect">
            <a:avLst/>
          </a:prstGeom>
        </p:spPr>
      </p:pic>
      <p:sp>
        <p:nvSpPr>
          <p:cNvPr id="9" name="TextBox 8"/>
          <p:cNvSpPr txBox="1"/>
          <p:nvPr/>
        </p:nvSpPr>
        <p:spPr>
          <a:xfrm>
            <a:off x="89556" y="1627647"/>
            <a:ext cx="9054444" cy="892552"/>
          </a:xfrm>
          <a:prstGeom prst="rect">
            <a:avLst/>
          </a:prstGeom>
          <a:noFill/>
        </p:spPr>
        <p:txBody>
          <a:bodyPr wrap="square" rtlCol="0">
            <a:spAutoFit/>
          </a:bodyPr>
          <a:lstStyle/>
          <a:p>
            <a:pPr algn="ctr"/>
            <a:r>
              <a:rPr lang="en-US" sz="2800" b="1" i="1" dirty="0"/>
              <a:t>‘ARE YOUR BATTERY REPLACEMENT COSTS HIGH?’ </a:t>
            </a:r>
          </a:p>
          <a:p>
            <a:pPr algn="ctr"/>
            <a:r>
              <a:rPr lang="en-US" sz="2400" dirty="0"/>
              <a:t>If so, do they know why?</a:t>
            </a:r>
            <a:endParaRPr lang="en-US" sz="2400" i="1" dirty="0"/>
          </a:p>
        </p:txBody>
      </p:sp>
      <p:sp>
        <p:nvSpPr>
          <p:cNvPr id="13" name="Left Brace 12"/>
          <p:cNvSpPr/>
          <p:nvPr/>
        </p:nvSpPr>
        <p:spPr>
          <a:xfrm rot="16200000">
            <a:off x="4371833" y="3403833"/>
            <a:ext cx="552660" cy="3008131"/>
          </a:xfrm>
          <a:prstGeom prst="leftBrace">
            <a:avLst/>
          </a:prstGeom>
          <a:ln w="57150">
            <a:solidFill>
              <a:srgbClr val="009AC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9AC7"/>
              </a:solidFill>
            </a:endParaRPr>
          </a:p>
        </p:txBody>
      </p:sp>
      <p:sp>
        <p:nvSpPr>
          <p:cNvPr id="18" name="TextBox 17"/>
          <p:cNvSpPr txBox="1"/>
          <p:nvPr/>
        </p:nvSpPr>
        <p:spPr>
          <a:xfrm>
            <a:off x="352319" y="5335971"/>
            <a:ext cx="8700613" cy="1200329"/>
          </a:xfrm>
          <a:prstGeom prst="rect">
            <a:avLst/>
          </a:prstGeom>
          <a:noFill/>
        </p:spPr>
        <p:txBody>
          <a:bodyPr wrap="square" rtlCol="0">
            <a:spAutoFit/>
          </a:bodyPr>
          <a:lstStyle/>
          <a:p>
            <a:pPr algn="ctr"/>
            <a:r>
              <a:rPr lang="en-US" sz="1600" b="1" u="sng" dirty="0"/>
              <a:t>THE ULTIMATE LINE OF DEFENSE FOR MAXIMIZING BATTERY PERFORMANCE: </a:t>
            </a:r>
          </a:p>
          <a:p>
            <a:pPr marL="168275" indent="-168275">
              <a:buFont typeface="Arial" panose="020B0604020202020204" pitchFamily="34" charset="0"/>
              <a:buChar char="•"/>
            </a:pPr>
            <a:r>
              <a:rPr lang="en-US" sz="1400" dirty="0"/>
              <a:t>Although it’s difficult to ultimately know the exact reasons why a customers’ battery replacement may be high, it is well known that both dry batteries and improper charging can contribute to lower serviceable life more quickly </a:t>
            </a:r>
          </a:p>
          <a:p>
            <a:pPr marL="168275" indent="-168275">
              <a:buFont typeface="Arial" panose="020B0604020202020204" pitchFamily="34" charset="0"/>
              <a:buChar char="•"/>
            </a:pPr>
            <a:r>
              <a:rPr lang="en-US" sz="1400" dirty="0"/>
              <a:t>Smart-Fill combined with IRIS® integration allows customers to receive timely alerts to properly manage their total battery maintenance program – ensuring the distilled water tank is filled and proper charging takes place</a:t>
            </a:r>
          </a:p>
        </p:txBody>
      </p:sp>
      <p:sp>
        <p:nvSpPr>
          <p:cNvPr id="19" name="Right Arrow 18"/>
          <p:cNvSpPr/>
          <p:nvPr/>
        </p:nvSpPr>
        <p:spPr>
          <a:xfrm>
            <a:off x="268079" y="2614453"/>
            <a:ext cx="2201934" cy="613682"/>
          </a:xfrm>
          <a:prstGeom prst="rightArrow">
            <a:avLst/>
          </a:prstGeom>
          <a:solidFill>
            <a:srgbClr val="009AC7"/>
          </a:solidFill>
          <a:ln>
            <a:solidFill>
              <a:srgbClr val="009A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Battery Charging Issues?</a:t>
            </a:r>
          </a:p>
        </p:txBody>
      </p:sp>
      <p:sp>
        <p:nvSpPr>
          <p:cNvPr id="21" name="Left Arrow 20"/>
          <p:cNvSpPr/>
          <p:nvPr/>
        </p:nvSpPr>
        <p:spPr>
          <a:xfrm>
            <a:off x="6645931" y="2593095"/>
            <a:ext cx="2254846" cy="622185"/>
          </a:xfrm>
          <a:prstGeom prst="leftArrow">
            <a:avLst/>
          </a:prstGeom>
          <a:solidFill>
            <a:srgbClr val="009AC7"/>
          </a:solidFill>
          <a:ln>
            <a:solidFill>
              <a:srgbClr val="009A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Battery Watering Issues?</a:t>
            </a:r>
          </a:p>
        </p:txBody>
      </p:sp>
      <p:sp>
        <p:nvSpPr>
          <p:cNvPr id="23" name="TextBox 22"/>
          <p:cNvSpPr txBox="1"/>
          <p:nvPr/>
        </p:nvSpPr>
        <p:spPr>
          <a:xfrm>
            <a:off x="210343" y="3362033"/>
            <a:ext cx="2380457" cy="1631216"/>
          </a:xfrm>
          <a:prstGeom prst="rect">
            <a:avLst/>
          </a:prstGeom>
          <a:noFill/>
        </p:spPr>
        <p:txBody>
          <a:bodyPr wrap="square" rtlCol="0">
            <a:spAutoFit/>
          </a:bodyPr>
          <a:lstStyle/>
          <a:p>
            <a:pPr algn="ctr"/>
            <a:r>
              <a:rPr lang="en-US" sz="1600" b="1" dirty="0"/>
              <a:t>IRIS® </a:t>
            </a:r>
          </a:p>
          <a:p>
            <a:pPr marL="168275" indent="-168275">
              <a:buFont typeface="Arial" panose="020B0604020202020204" pitchFamily="34" charset="0"/>
              <a:buChar char="•"/>
            </a:pPr>
            <a:r>
              <a:rPr lang="en-US" sz="1400" dirty="0"/>
              <a:t>See battery charging behavior and machine usage by time of day </a:t>
            </a:r>
          </a:p>
          <a:p>
            <a:pPr marL="168275" indent="-168275">
              <a:buFont typeface="Arial" panose="020B0604020202020204" pitchFamily="34" charset="0"/>
              <a:buChar char="•"/>
            </a:pPr>
            <a:r>
              <a:rPr lang="en-US" sz="1400" dirty="0"/>
              <a:t>Critical alerts: no charge, opportunity charging, add water to Smart-Fill tank</a:t>
            </a:r>
          </a:p>
        </p:txBody>
      </p:sp>
      <p:sp>
        <p:nvSpPr>
          <p:cNvPr id="26" name="TextBox 25"/>
          <p:cNvSpPr txBox="1"/>
          <p:nvPr/>
        </p:nvSpPr>
        <p:spPr>
          <a:xfrm>
            <a:off x="6423111" y="3362033"/>
            <a:ext cx="2720889" cy="1446550"/>
          </a:xfrm>
          <a:prstGeom prst="rect">
            <a:avLst/>
          </a:prstGeom>
          <a:noFill/>
        </p:spPr>
        <p:txBody>
          <a:bodyPr wrap="square" rtlCol="0">
            <a:spAutoFit/>
          </a:bodyPr>
          <a:lstStyle/>
          <a:p>
            <a:pPr algn="ctr"/>
            <a:r>
              <a:rPr lang="en-US" sz="1600" b="1" dirty="0"/>
              <a:t>Smart-Fill™ Automatic Battery Watering </a:t>
            </a:r>
          </a:p>
          <a:p>
            <a:pPr marL="168275" indent="-168275">
              <a:buFont typeface="Arial" panose="020B0604020202020204" pitchFamily="34" charset="0"/>
              <a:buChar char="•"/>
            </a:pPr>
            <a:r>
              <a:rPr lang="en-US" sz="1400" dirty="0"/>
              <a:t>Smart-Fill automatically waters batteries at optimal time</a:t>
            </a:r>
          </a:p>
          <a:p>
            <a:pPr marL="168275" indent="-168275">
              <a:buFont typeface="Arial" panose="020B0604020202020204" pitchFamily="34" charset="0"/>
              <a:buChar char="•"/>
            </a:pPr>
            <a:r>
              <a:rPr lang="en-US" sz="1400" dirty="0"/>
              <a:t>Prevents machine from being operated on dry batteries </a:t>
            </a:r>
          </a:p>
        </p:txBody>
      </p:sp>
      <p:sp>
        <p:nvSpPr>
          <p:cNvPr id="3" name="Down Arrow Callout 2"/>
          <p:cNvSpPr/>
          <p:nvPr/>
        </p:nvSpPr>
        <p:spPr>
          <a:xfrm>
            <a:off x="3538141" y="2721342"/>
            <a:ext cx="2157273" cy="480742"/>
          </a:xfrm>
          <a:prstGeom prst="downArrowCallout">
            <a:avLst>
              <a:gd name="adj1" fmla="val 28512"/>
              <a:gd name="adj2" fmla="val 30267"/>
              <a:gd name="adj3" fmla="val 25000"/>
              <a:gd name="adj4" fmla="val 64977"/>
            </a:avLst>
          </a:prstGeom>
          <a:solidFill>
            <a:srgbClr val="009AC7"/>
          </a:solidFill>
          <a:ln>
            <a:solidFill>
              <a:srgbClr val="009A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If both are issues…</a:t>
            </a:r>
          </a:p>
        </p:txBody>
      </p:sp>
      <p:sp>
        <p:nvSpPr>
          <p:cNvPr id="15"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6"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7" name="Slide Number Placeholder 6"/>
          <p:cNvSpPr>
            <a:spLocks noGrp="1"/>
          </p:cNvSpPr>
          <p:nvPr>
            <p:ph type="sldNum" sz="quarter" idx="12"/>
          </p:nvPr>
        </p:nvSpPr>
        <p:spPr/>
        <p:txBody>
          <a:bodyPr/>
          <a:lstStyle/>
          <a:p>
            <a:pPr>
              <a:defRPr/>
            </a:pPr>
            <a:fld id="{B1A9683B-B112-4496-A737-3130FD58388C}" type="slidenum">
              <a:rPr lang="en-US" altLang="en-US" smtClean="0"/>
              <a:pPr>
                <a:defRPr/>
              </a:pPr>
              <a:t>39</a:t>
            </a:fld>
            <a:endParaRPr lang="en-US" altLang="en-US" dirty="0"/>
          </a:p>
        </p:txBody>
      </p:sp>
    </p:spTree>
    <p:extLst>
      <p:ext uri="{BB962C8B-B14F-4D97-AF65-F5344CB8AC3E}">
        <p14:creationId xmlns:p14="http://schemas.microsoft.com/office/powerpoint/2010/main" val="3139006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457200" y="911225"/>
            <a:ext cx="8229600" cy="685800"/>
          </a:xfrm>
        </p:spPr>
        <p:txBody>
          <a:bodyPr/>
          <a:lstStyle/>
          <a:p>
            <a:pPr eaLnBrk="1" hangingPunct="1"/>
            <a:r>
              <a:rPr lang="en-US" altLang="en-US" dirty="0"/>
              <a:t>Scrub Head Reach Measurements</a:t>
            </a:r>
          </a:p>
        </p:txBody>
      </p:sp>
      <p:sp>
        <p:nvSpPr>
          <p:cNvPr id="4100" name="Content Placeholder 2"/>
          <p:cNvSpPr>
            <a:spLocks noGrp="1"/>
          </p:cNvSpPr>
          <p:nvPr>
            <p:ph idx="1"/>
          </p:nvPr>
        </p:nvSpPr>
        <p:spPr>
          <a:xfrm>
            <a:off x="652462" y="1490489"/>
            <a:ext cx="7839075" cy="857250"/>
          </a:xfrm>
        </p:spPr>
        <p:txBody>
          <a:bodyPr>
            <a:normAutofit/>
          </a:bodyPr>
          <a:lstStyle/>
          <a:p>
            <a:pPr marL="285750" indent="-285750">
              <a:buClr>
                <a:srgbClr val="009AC7"/>
              </a:buClr>
              <a:buFont typeface="Wingdings" panose="05000000000000000000" pitchFamily="2" charset="2"/>
              <a:buChar char="§"/>
            </a:pPr>
            <a:r>
              <a:rPr lang="en-US" dirty="0"/>
              <a:t>Dimensions of side reach on scrub head, and front scrub head</a:t>
            </a:r>
          </a:p>
          <a:p>
            <a:pPr marL="742950" lvl="1" indent="-285750">
              <a:buClr>
                <a:srgbClr val="009AC7"/>
              </a:buClr>
              <a:buFont typeface="Wingdings" panose="05000000000000000000" pitchFamily="2" charset="2"/>
              <a:buChar char="§"/>
            </a:pPr>
            <a:r>
              <a:rPr lang="en-US" dirty="0"/>
              <a:t>Millimeters shown as top number</a:t>
            </a:r>
          </a:p>
          <a:p>
            <a:pPr marL="742950" lvl="1" indent="-285750">
              <a:buClr>
                <a:srgbClr val="009AC7"/>
              </a:buClr>
              <a:buFont typeface="Wingdings" panose="05000000000000000000" pitchFamily="2" charset="2"/>
              <a:buChar char="§"/>
            </a:pPr>
            <a:r>
              <a:rPr lang="en-US" dirty="0"/>
              <a:t>Inches shown in brackets</a:t>
            </a:r>
          </a:p>
        </p:txBody>
      </p:sp>
      <p:pic>
        <p:nvPicPr>
          <p:cNvPr id="16" name="Picture 15"/>
          <p:cNvPicPr>
            <a:picLocks noChangeAspect="1"/>
          </p:cNvPicPr>
          <p:nvPr/>
        </p:nvPicPr>
        <p:blipFill rotWithShape="1">
          <a:blip r:embed="rId3" cstate="screen">
            <a:extLst>
              <a:ext uri="{28A0092B-C50C-407E-A947-70E740481C1C}">
                <a14:useLocalDpi xmlns:a14="http://schemas.microsoft.com/office/drawing/2010/main"/>
              </a:ext>
            </a:extLst>
          </a:blip>
          <a:srcRect t="8604" r="13361"/>
          <a:stretch/>
        </p:blipFill>
        <p:spPr>
          <a:xfrm>
            <a:off x="196212" y="2614248"/>
            <a:ext cx="3150083" cy="2015349"/>
          </a:xfrm>
          <a:prstGeom prst="rect">
            <a:avLst/>
          </a:prstGeom>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t="7032" r="13821"/>
          <a:stretch/>
        </p:blipFill>
        <p:spPr>
          <a:xfrm>
            <a:off x="3514453" y="2641219"/>
            <a:ext cx="2881421" cy="2017768"/>
          </a:xfrm>
          <a:prstGeom prst="rect">
            <a:avLst/>
          </a:prstGeom>
        </p:spPr>
      </p:pic>
      <p:pic>
        <p:nvPicPr>
          <p:cNvPr id="10" name="Picture 9"/>
          <p:cNvPicPr>
            <a:picLocks noChangeAspect="1"/>
          </p:cNvPicPr>
          <p:nvPr/>
        </p:nvPicPr>
        <p:blipFill rotWithShape="1">
          <a:blip r:embed="rId5" cstate="screen">
            <a:extLst>
              <a:ext uri="{28A0092B-C50C-407E-A947-70E740481C1C}">
                <a14:useLocalDpi xmlns:a14="http://schemas.microsoft.com/office/drawing/2010/main"/>
              </a:ext>
            </a:extLst>
          </a:blip>
          <a:srcRect t="9615" r="17182"/>
          <a:stretch/>
        </p:blipFill>
        <p:spPr>
          <a:xfrm>
            <a:off x="781364" y="4957616"/>
            <a:ext cx="2052653" cy="1660874"/>
          </a:xfrm>
          <a:prstGeom prst="rect">
            <a:avLst/>
          </a:prstGeom>
        </p:spPr>
      </p:pic>
      <p:pic>
        <p:nvPicPr>
          <p:cNvPr id="11" name="Picture 10"/>
          <p:cNvPicPr>
            <a:picLocks noChangeAspect="1"/>
          </p:cNvPicPr>
          <p:nvPr/>
        </p:nvPicPr>
        <p:blipFill rotWithShape="1">
          <a:blip r:embed="rId6" cstate="screen">
            <a:extLst>
              <a:ext uri="{28A0092B-C50C-407E-A947-70E740481C1C}">
                <a14:useLocalDpi xmlns:a14="http://schemas.microsoft.com/office/drawing/2010/main"/>
              </a:ext>
            </a:extLst>
          </a:blip>
          <a:srcRect t="7951" r="15569"/>
          <a:stretch/>
        </p:blipFill>
        <p:spPr>
          <a:xfrm>
            <a:off x="3627205" y="4963745"/>
            <a:ext cx="2125303" cy="1659019"/>
          </a:xfrm>
          <a:prstGeom prst="rect">
            <a:avLst/>
          </a:prstGeom>
        </p:spPr>
      </p:pic>
      <p:pic>
        <p:nvPicPr>
          <p:cNvPr id="12" name="Picture 11"/>
          <p:cNvPicPr>
            <a:picLocks noChangeAspect="1"/>
          </p:cNvPicPr>
          <p:nvPr/>
        </p:nvPicPr>
        <p:blipFill rotWithShape="1">
          <a:blip r:embed="rId7" cstate="screen">
            <a:extLst>
              <a:ext uri="{28A0092B-C50C-407E-A947-70E740481C1C}">
                <a14:useLocalDpi xmlns:a14="http://schemas.microsoft.com/office/drawing/2010/main"/>
              </a:ext>
            </a:extLst>
          </a:blip>
          <a:srcRect t="7711" r="13707"/>
          <a:stretch/>
        </p:blipFill>
        <p:spPr>
          <a:xfrm>
            <a:off x="6308238" y="4963745"/>
            <a:ext cx="2481799" cy="1650845"/>
          </a:xfrm>
          <a:prstGeom prst="rect">
            <a:avLst/>
          </a:prstGeom>
          <a:ln>
            <a:noFill/>
          </a:ln>
        </p:spPr>
      </p:pic>
      <p:sp>
        <p:nvSpPr>
          <p:cNvPr id="17" name="TextBox 16"/>
          <p:cNvSpPr txBox="1"/>
          <p:nvPr/>
        </p:nvSpPr>
        <p:spPr>
          <a:xfrm>
            <a:off x="439513" y="2373332"/>
            <a:ext cx="2663483" cy="261610"/>
          </a:xfrm>
          <a:prstGeom prst="rect">
            <a:avLst/>
          </a:prstGeom>
          <a:noFill/>
        </p:spPr>
        <p:txBody>
          <a:bodyPr wrap="square">
            <a:spAutoFit/>
          </a:bodyPr>
          <a:lstStyle/>
          <a:p>
            <a:pPr algn="ctr">
              <a:defRPr/>
            </a:pPr>
            <a:r>
              <a:rPr lang="en-US" sz="1100" b="1" dirty="0">
                <a:latin typeface="Arial" panose="020B0604020202020204" pitchFamily="34" charset="0"/>
              </a:rPr>
              <a:t>Orbital T500/T500e – 28in/700mm</a:t>
            </a:r>
            <a:endParaRPr lang="en-US" sz="1100" dirty="0">
              <a:latin typeface="Arial" panose="020B0604020202020204" pitchFamily="34" charset="0"/>
            </a:endParaRPr>
          </a:p>
        </p:txBody>
      </p:sp>
      <p:sp>
        <p:nvSpPr>
          <p:cNvPr id="18" name="TextBox 17"/>
          <p:cNvSpPr txBox="1"/>
          <p:nvPr/>
        </p:nvSpPr>
        <p:spPr>
          <a:xfrm>
            <a:off x="3623423" y="2361393"/>
            <a:ext cx="2663483" cy="261610"/>
          </a:xfrm>
          <a:prstGeom prst="rect">
            <a:avLst/>
          </a:prstGeom>
          <a:noFill/>
        </p:spPr>
        <p:txBody>
          <a:bodyPr wrap="square">
            <a:spAutoFit/>
          </a:bodyPr>
          <a:lstStyle/>
          <a:p>
            <a:pPr algn="ctr">
              <a:defRPr/>
            </a:pPr>
            <a:r>
              <a:rPr lang="en-US" sz="1100" b="1" dirty="0">
                <a:latin typeface="Arial" panose="020B0604020202020204" pitchFamily="34" charset="0"/>
              </a:rPr>
              <a:t>Cylindrical T500/T500e – 28in/700mm</a:t>
            </a:r>
            <a:endParaRPr lang="en-US" sz="1100" dirty="0">
              <a:latin typeface="Arial" panose="020B0604020202020204" pitchFamily="34" charset="0"/>
            </a:endParaRPr>
          </a:p>
        </p:txBody>
      </p:sp>
      <p:sp>
        <p:nvSpPr>
          <p:cNvPr id="19" name="TextBox 18"/>
          <p:cNvSpPr txBox="1"/>
          <p:nvPr/>
        </p:nvSpPr>
        <p:spPr>
          <a:xfrm>
            <a:off x="483046" y="4745420"/>
            <a:ext cx="2663483" cy="261610"/>
          </a:xfrm>
          <a:prstGeom prst="rect">
            <a:avLst/>
          </a:prstGeom>
          <a:noFill/>
        </p:spPr>
        <p:txBody>
          <a:bodyPr wrap="square">
            <a:spAutoFit/>
          </a:bodyPr>
          <a:lstStyle/>
          <a:p>
            <a:pPr algn="ctr">
              <a:defRPr/>
            </a:pPr>
            <a:r>
              <a:rPr lang="en-US" sz="1100" b="1" dirty="0">
                <a:latin typeface="Arial" panose="020B0604020202020204" pitchFamily="34" charset="0"/>
              </a:rPr>
              <a:t>Dual Disk T500/T500e – 26in/650mm</a:t>
            </a:r>
            <a:endParaRPr lang="en-US" sz="1100" dirty="0">
              <a:latin typeface="Arial" panose="020B0604020202020204" pitchFamily="34" charset="0"/>
            </a:endParaRPr>
          </a:p>
        </p:txBody>
      </p:sp>
      <p:sp>
        <p:nvSpPr>
          <p:cNvPr id="20" name="TextBox 19"/>
          <p:cNvSpPr txBox="1"/>
          <p:nvPr/>
        </p:nvSpPr>
        <p:spPr>
          <a:xfrm>
            <a:off x="6199532" y="4738091"/>
            <a:ext cx="2663483" cy="261610"/>
          </a:xfrm>
          <a:prstGeom prst="rect">
            <a:avLst/>
          </a:prstGeom>
          <a:noFill/>
        </p:spPr>
        <p:txBody>
          <a:bodyPr wrap="square">
            <a:spAutoFit/>
          </a:bodyPr>
          <a:lstStyle/>
          <a:p>
            <a:pPr algn="ctr">
              <a:defRPr/>
            </a:pPr>
            <a:r>
              <a:rPr lang="en-US" sz="1100" b="1" dirty="0">
                <a:latin typeface="Arial" panose="020B0604020202020204" pitchFamily="34" charset="0"/>
              </a:rPr>
              <a:t>Dual Disk T500/T500e – 32in/800mm</a:t>
            </a:r>
            <a:endParaRPr lang="en-US" sz="1100" dirty="0">
              <a:latin typeface="Arial" panose="020B0604020202020204" pitchFamily="34" charset="0"/>
            </a:endParaRPr>
          </a:p>
        </p:txBody>
      </p:sp>
      <p:sp>
        <p:nvSpPr>
          <p:cNvPr id="21" name="TextBox 20"/>
          <p:cNvSpPr txBox="1"/>
          <p:nvPr/>
        </p:nvSpPr>
        <p:spPr>
          <a:xfrm>
            <a:off x="3395179" y="4748390"/>
            <a:ext cx="2663483" cy="261610"/>
          </a:xfrm>
          <a:prstGeom prst="rect">
            <a:avLst/>
          </a:prstGeom>
          <a:noFill/>
        </p:spPr>
        <p:txBody>
          <a:bodyPr wrap="square">
            <a:spAutoFit/>
          </a:bodyPr>
          <a:lstStyle/>
          <a:p>
            <a:pPr algn="ctr">
              <a:defRPr/>
            </a:pPr>
            <a:r>
              <a:rPr lang="en-US" sz="1100" b="1" dirty="0">
                <a:latin typeface="Arial" panose="020B0604020202020204" pitchFamily="34" charset="0"/>
              </a:rPr>
              <a:t>Dual Disk T500/T500e – 28in/700mm</a:t>
            </a:r>
          </a:p>
        </p:txBody>
      </p:sp>
      <p:sp>
        <p:nvSpPr>
          <p:cNvPr id="15"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22"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sp>
        <p:nvSpPr>
          <p:cNvPr id="23" name="Content Placeholder 2"/>
          <p:cNvSpPr txBox="1">
            <a:spLocks/>
          </p:cNvSpPr>
          <p:nvPr/>
        </p:nvSpPr>
        <p:spPr bwMode="auto">
          <a:xfrm>
            <a:off x="6412005" y="2602889"/>
            <a:ext cx="2534823" cy="211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0" indent="0" algn="l" rtl="0" eaLnBrk="0" fontAlgn="base" hangingPunct="0">
              <a:spcBef>
                <a:spcPct val="20000"/>
              </a:spcBef>
              <a:spcAft>
                <a:spcPct val="0"/>
              </a:spcAft>
              <a:buFontTx/>
              <a:buNone/>
              <a:defRPr sz="1800" kern="1200">
                <a:solidFill>
                  <a:schemeClr val="tx1"/>
                </a:solidFill>
                <a:latin typeface="Arial" pitchFamily="34" charset="0"/>
                <a:ea typeface="+mn-ea"/>
                <a:cs typeface="Arial" pitchFamily="34" charset="0"/>
              </a:defRPr>
            </a:lvl1pPr>
            <a:lvl2pPr marL="4572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2pPr>
            <a:lvl3pPr marL="9144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3pPr>
            <a:lvl4pPr marL="13716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4pPr>
            <a:lvl5pPr marL="1828800" indent="0" algn="l" rtl="0" eaLnBrk="0" fontAlgn="base" hangingPunct="0">
              <a:spcBef>
                <a:spcPct val="20000"/>
              </a:spcBef>
              <a:spcAft>
                <a:spcPct val="0"/>
              </a:spcAft>
              <a:buFontTx/>
              <a:buNone/>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6688" indent="-166688">
              <a:buClr>
                <a:srgbClr val="009AC7"/>
              </a:buClr>
              <a:buFont typeface="Wingdings" panose="05000000000000000000" pitchFamily="2" charset="2"/>
              <a:buChar char="§"/>
            </a:pPr>
            <a:r>
              <a:rPr lang="en-US" sz="1200" b="1" dirty="0"/>
              <a:t>Additional Measurements</a:t>
            </a:r>
          </a:p>
          <a:p>
            <a:pPr marL="344488" lvl="1" indent="-112713">
              <a:buClr>
                <a:srgbClr val="009AC7"/>
              </a:buClr>
              <a:buFont typeface="Wingdings" panose="05000000000000000000" pitchFamily="2" charset="2"/>
              <a:buChar char="§"/>
            </a:pPr>
            <a:r>
              <a:rPr lang="en-US" dirty="0"/>
              <a:t>Disk scrub deck height</a:t>
            </a:r>
          </a:p>
          <a:p>
            <a:pPr marL="628650" lvl="2" indent="-112713">
              <a:buClr>
                <a:srgbClr val="009AC7"/>
              </a:buClr>
              <a:buFont typeface="Wingdings" panose="05000000000000000000" pitchFamily="2" charset="2"/>
              <a:buChar char="§"/>
            </a:pPr>
            <a:r>
              <a:rPr lang="en-US" dirty="0"/>
              <a:t>3.9 in / 99 mm</a:t>
            </a:r>
          </a:p>
          <a:p>
            <a:pPr marL="344488" lvl="1" indent="-112713">
              <a:buClr>
                <a:srgbClr val="009AC7"/>
              </a:buClr>
              <a:buFont typeface="Wingdings" panose="05000000000000000000" pitchFamily="2" charset="2"/>
              <a:buChar char="§"/>
            </a:pPr>
            <a:r>
              <a:rPr lang="en-US" dirty="0"/>
              <a:t>Orbital scrub deck height</a:t>
            </a:r>
          </a:p>
          <a:p>
            <a:pPr marL="628650" lvl="2" indent="-112713">
              <a:buClr>
                <a:srgbClr val="009AC7"/>
              </a:buClr>
              <a:buFont typeface="Wingdings" panose="05000000000000000000" pitchFamily="2" charset="2"/>
              <a:buChar char="§"/>
            </a:pPr>
            <a:r>
              <a:rPr lang="en-US" dirty="0"/>
              <a:t>4.3 in / 109 mm</a:t>
            </a:r>
          </a:p>
          <a:p>
            <a:pPr marL="344488" lvl="1" indent="-112713">
              <a:buClr>
                <a:srgbClr val="009AC7"/>
              </a:buClr>
              <a:buFont typeface="Wingdings" panose="05000000000000000000" pitchFamily="2" charset="2"/>
              <a:buChar char="§"/>
            </a:pPr>
            <a:r>
              <a:rPr lang="en-US" dirty="0"/>
              <a:t>Cylindrical scrub deck height</a:t>
            </a:r>
          </a:p>
          <a:p>
            <a:pPr marL="628650" lvl="2" indent="-112713">
              <a:buClr>
                <a:srgbClr val="009AC7"/>
              </a:buClr>
              <a:buFont typeface="Wingdings" panose="05000000000000000000" pitchFamily="2" charset="2"/>
              <a:buChar char="§"/>
            </a:pPr>
            <a:r>
              <a:rPr lang="en-US" dirty="0"/>
              <a:t>Front: 6.0 in / 152 mm</a:t>
            </a:r>
          </a:p>
          <a:p>
            <a:pPr marL="628650" lvl="2" indent="-112713">
              <a:buClr>
                <a:srgbClr val="009AC7"/>
              </a:buClr>
              <a:buFont typeface="Wingdings" panose="05000000000000000000" pitchFamily="2" charset="2"/>
              <a:buChar char="§"/>
            </a:pPr>
            <a:r>
              <a:rPr lang="en-US" dirty="0"/>
              <a:t>Side: 11.0 in / 279 mm</a:t>
            </a:r>
          </a:p>
          <a:p>
            <a:pPr marL="344488" lvl="1" indent="-112713">
              <a:buClr>
                <a:srgbClr val="009AC7"/>
              </a:buClr>
              <a:buFont typeface="Wingdings" panose="05000000000000000000" pitchFamily="2" charset="2"/>
              <a:buChar char="§"/>
            </a:pPr>
            <a:r>
              <a:rPr lang="en-US" dirty="0"/>
              <a:t>Squeegee height (all three)</a:t>
            </a:r>
          </a:p>
          <a:p>
            <a:pPr marL="628650" lvl="2" indent="-112713">
              <a:buClr>
                <a:srgbClr val="009AC7"/>
              </a:buClr>
              <a:buFont typeface="Wingdings" panose="05000000000000000000" pitchFamily="2" charset="2"/>
              <a:buChar char="§"/>
            </a:pPr>
            <a:r>
              <a:rPr lang="en-US" dirty="0"/>
              <a:t>3.5 in / 89 mm</a:t>
            </a:r>
          </a:p>
          <a:p>
            <a:pPr marL="0" lvl="1">
              <a:buClr>
                <a:srgbClr val="009AC7"/>
              </a:buClr>
            </a:pPr>
            <a:endParaRPr lang="en-US" dirty="0"/>
          </a:p>
        </p:txBody>
      </p:sp>
      <p:sp>
        <p:nvSpPr>
          <p:cNvPr id="5" name="Slide Number Placeholder 4"/>
          <p:cNvSpPr>
            <a:spLocks noGrp="1"/>
          </p:cNvSpPr>
          <p:nvPr>
            <p:ph type="sldNum" sz="quarter" idx="12"/>
          </p:nvPr>
        </p:nvSpPr>
        <p:spPr/>
        <p:txBody>
          <a:bodyPr/>
          <a:lstStyle/>
          <a:p>
            <a:pPr>
              <a:defRPr/>
            </a:pPr>
            <a:fld id="{B1A9683B-B112-4496-A737-3130FD58388C}" type="slidenum">
              <a:rPr lang="en-US" altLang="en-US" smtClean="0"/>
              <a:pPr>
                <a:defRPr/>
              </a:pPr>
              <a:t>40</a:t>
            </a:fld>
            <a:endParaRPr lang="en-US" altLang="en-US" dirty="0"/>
          </a:p>
        </p:txBody>
      </p:sp>
    </p:spTree>
    <p:extLst>
      <p:ext uri="{BB962C8B-B14F-4D97-AF65-F5344CB8AC3E}">
        <p14:creationId xmlns:p14="http://schemas.microsoft.com/office/powerpoint/2010/main" val="17327994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Product Specs – T500 (1 of 2)</a:t>
            </a:r>
          </a:p>
        </p:txBody>
      </p:sp>
      <p:sp>
        <p:nvSpPr>
          <p:cNvPr id="6"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graphicFrame>
        <p:nvGraphicFramePr>
          <p:cNvPr id="4" name="Object 3"/>
          <p:cNvGraphicFramePr>
            <a:graphicFrameLocks noChangeAspect="1"/>
          </p:cNvGraphicFramePr>
          <p:nvPr>
            <p:extLst>
              <p:ext uri="{D42A27DB-BD31-4B8C-83A1-F6EECF244321}">
                <p14:modId xmlns:p14="http://schemas.microsoft.com/office/powerpoint/2010/main" val="848997605"/>
              </p:ext>
            </p:extLst>
          </p:nvPr>
        </p:nvGraphicFramePr>
        <p:xfrm>
          <a:off x="303229" y="1602377"/>
          <a:ext cx="8562054" cy="4970004"/>
        </p:xfrm>
        <a:graphic>
          <a:graphicData uri="http://schemas.openxmlformats.org/presentationml/2006/ole">
            <mc:AlternateContent xmlns:mc="http://schemas.openxmlformats.org/markup-compatibility/2006">
              <mc:Choice xmlns:v="urn:schemas-microsoft-com:vml" Requires="v">
                <p:oleObj spid="_x0000_s2306" name="Worksheet" r:id="rId4" imgW="12001554" imgH="6964762" progId="Excel.Sheet.12">
                  <p:embed/>
                </p:oleObj>
              </mc:Choice>
              <mc:Fallback>
                <p:oleObj name="Worksheet" r:id="rId4" imgW="12001554" imgH="6964762" progId="Excel.Sheet.12">
                  <p:embed/>
                  <p:pic>
                    <p:nvPicPr>
                      <p:cNvPr id="0" name=""/>
                      <p:cNvPicPr/>
                      <p:nvPr/>
                    </p:nvPicPr>
                    <p:blipFill>
                      <a:blip r:embed="rId5"/>
                      <a:stretch>
                        <a:fillRect/>
                      </a:stretch>
                    </p:blipFill>
                    <p:spPr>
                      <a:xfrm>
                        <a:off x="303229" y="1602377"/>
                        <a:ext cx="8562054" cy="4970004"/>
                      </a:xfrm>
                      <a:prstGeom prst="rect">
                        <a:avLst/>
                      </a:prstGeom>
                    </p:spPr>
                  </p:pic>
                </p:oleObj>
              </mc:Fallback>
            </mc:AlternateContent>
          </a:graphicData>
        </a:graphic>
      </p:graphicFrame>
      <p:sp>
        <p:nvSpPr>
          <p:cNvPr id="9" name="Slide Number Placeholder 8"/>
          <p:cNvSpPr>
            <a:spLocks noGrp="1"/>
          </p:cNvSpPr>
          <p:nvPr>
            <p:ph type="sldNum" sz="quarter" idx="12"/>
          </p:nvPr>
        </p:nvSpPr>
        <p:spPr/>
        <p:txBody>
          <a:bodyPr/>
          <a:lstStyle/>
          <a:p>
            <a:pPr>
              <a:defRPr/>
            </a:pPr>
            <a:fld id="{B1A9683B-B112-4496-A737-3130FD58388C}" type="slidenum">
              <a:rPr lang="en-US" altLang="en-US" smtClean="0"/>
              <a:pPr>
                <a:defRPr/>
              </a:pPr>
              <a:t>41</a:t>
            </a:fld>
            <a:endParaRPr lang="en-US" altLang="en-US" dirty="0"/>
          </a:p>
        </p:txBody>
      </p:sp>
    </p:spTree>
    <p:extLst>
      <p:ext uri="{BB962C8B-B14F-4D97-AF65-F5344CB8AC3E}">
        <p14:creationId xmlns:p14="http://schemas.microsoft.com/office/powerpoint/2010/main" val="35545925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Product Specs – T500 (2 of 2)</a:t>
            </a:r>
          </a:p>
        </p:txBody>
      </p:sp>
      <p:sp>
        <p:nvSpPr>
          <p:cNvPr id="6"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graphicFrame>
        <p:nvGraphicFramePr>
          <p:cNvPr id="9" name="Object 8"/>
          <p:cNvGraphicFramePr>
            <a:graphicFrameLocks noChangeAspect="1"/>
          </p:cNvGraphicFramePr>
          <p:nvPr>
            <p:extLst>
              <p:ext uri="{D42A27DB-BD31-4B8C-83A1-F6EECF244321}">
                <p14:modId xmlns:p14="http://schemas.microsoft.com/office/powerpoint/2010/main" val="1867212778"/>
              </p:ext>
            </p:extLst>
          </p:nvPr>
        </p:nvGraphicFramePr>
        <p:xfrm>
          <a:off x="241300" y="5411788"/>
          <a:ext cx="8726488" cy="1160462"/>
        </p:xfrm>
        <a:graphic>
          <a:graphicData uri="http://schemas.openxmlformats.org/presentationml/2006/ole">
            <mc:AlternateContent xmlns:mc="http://schemas.openxmlformats.org/markup-compatibility/2006">
              <mc:Choice xmlns:v="urn:schemas-microsoft-com:vml" Requires="v">
                <p:oleObj spid="_x0000_s15503" name="Worksheet" r:id="rId4" imgW="9220177" imgH="1219104" progId="Excel.Sheet.12">
                  <p:embed/>
                </p:oleObj>
              </mc:Choice>
              <mc:Fallback>
                <p:oleObj name="Worksheet" r:id="rId4" imgW="9220177" imgH="1219104" progId="Excel.Sheet.12">
                  <p:embed/>
                  <p:pic>
                    <p:nvPicPr>
                      <p:cNvPr id="0" name=""/>
                      <p:cNvPicPr/>
                      <p:nvPr/>
                    </p:nvPicPr>
                    <p:blipFill>
                      <a:blip r:embed="rId5"/>
                      <a:stretch>
                        <a:fillRect/>
                      </a:stretch>
                    </p:blipFill>
                    <p:spPr>
                      <a:xfrm>
                        <a:off x="241300" y="5411788"/>
                        <a:ext cx="8726488" cy="1160462"/>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350028235"/>
              </p:ext>
            </p:extLst>
          </p:nvPr>
        </p:nvGraphicFramePr>
        <p:xfrm>
          <a:off x="241300" y="1530350"/>
          <a:ext cx="8872538" cy="3429000"/>
        </p:xfrm>
        <a:graphic>
          <a:graphicData uri="http://schemas.openxmlformats.org/presentationml/2006/ole">
            <mc:AlternateContent xmlns:mc="http://schemas.openxmlformats.org/markup-compatibility/2006">
              <mc:Choice xmlns:v="urn:schemas-microsoft-com:vml" Requires="v">
                <p:oleObj spid="_x0000_s15504" name="Worksheet" r:id="rId6" imgW="12001554" imgH="4633011" progId="Excel.Sheet.12">
                  <p:embed/>
                </p:oleObj>
              </mc:Choice>
              <mc:Fallback>
                <p:oleObj name="Worksheet" r:id="rId6" imgW="12001554" imgH="4633011" progId="Excel.Sheet.12">
                  <p:embed/>
                  <p:pic>
                    <p:nvPicPr>
                      <p:cNvPr id="0" name=""/>
                      <p:cNvPicPr/>
                      <p:nvPr/>
                    </p:nvPicPr>
                    <p:blipFill>
                      <a:blip r:embed="rId7"/>
                      <a:stretch>
                        <a:fillRect/>
                      </a:stretch>
                    </p:blipFill>
                    <p:spPr>
                      <a:xfrm>
                        <a:off x="241300" y="1530350"/>
                        <a:ext cx="8872538" cy="3429000"/>
                      </a:xfrm>
                      <a:prstGeom prst="rect">
                        <a:avLst/>
                      </a:prstGeom>
                    </p:spPr>
                  </p:pic>
                </p:oleObj>
              </mc:Fallback>
            </mc:AlternateContent>
          </a:graphicData>
        </a:graphic>
      </p:graphicFrame>
      <p:sp>
        <p:nvSpPr>
          <p:cNvPr id="7" name="Slide Number Placeholder 6"/>
          <p:cNvSpPr>
            <a:spLocks noGrp="1"/>
          </p:cNvSpPr>
          <p:nvPr>
            <p:ph type="sldNum" sz="quarter" idx="12"/>
          </p:nvPr>
        </p:nvSpPr>
        <p:spPr/>
        <p:txBody>
          <a:bodyPr/>
          <a:lstStyle/>
          <a:p>
            <a:pPr>
              <a:defRPr/>
            </a:pPr>
            <a:fld id="{B1A9683B-B112-4496-A737-3130FD58388C}" type="slidenum">
              <a:rPr lang="en-US" altLang="en-US" smtClean="0"/>
              <a:pPr>
                <a:defRPr/>
              </a:pPr>
              <a:t>42</a:t>
            </a:fld>
            <a:endParaRPr lang="en-US" altLang="en-US" dirty="0"/>
          </a:p>
        </p:txBody>
      </p:sp>
    </p:spTree>
    <p:extLst>
      <p:ext uri="{BB962C8B-B14F-4D97-AF65-F5344CB8AC3E}">
        <p14:creationId xmlns:p14="http://schemas.microsoft.com/office/powerpoint/2010/main" val="34457430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Product Specs –T500e (1 of 2)</a:t>
            </a:r>
          </a:p>
        </p:txBody>
      </p:sp>
      <p:sp>
        <p:nvSpPr>
          <p:cNvPr id="6"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graphicFrame>
        <p:nvGraphicFramePr>
          <p:cNvPr id="4" name="Object 3"/>
          <p:cNvGraphicFramePr>
            <a:graphicFrameLocks noChangeAspect="1"/>
          </p:cNvGraphicFramePr>
          <p:nvPr>
            <p:extLst>
              <p:ext uri="{D42A27DB-BD31-4B8C-83A1-F6EECF244321}">
                <p14:modId xmlns:p14="http://schemas.microsoft.com/office/powerpoint/2010/main" val="3636774073"/>
              </p:ext>
            </p:extLst>
          </p:nvPr>
        </p:nvGraphicFramePr>
        <p:xfrm>
          <a:off x="327025" y="1487488"/>
          <a:ext cx="8602663" cy="4786312"/>
        </p:xfrm>
        <a:graphic>
          <a:graphicData uri="http://schemas.openxmlformats.org/presentationml/2006/ole">
            <mc:AlternateContent xmlns:mc="http://schemas.openxmlformats.org/markup-compatibility/2006">
              <mc:Choice xmlns:v="urn:schemas-microsoft-com:vml" Requires="v">
                <p:oleObj spid="_x0000_s8291" name="Worksheet" r:id="rId4" imgW="11963343" imgH="6652291" progId="Excel.Sheet.12">
                  <p:embed/>
                </p:oleObj>
              </mc:Choice>
              <mc:Fallback>
                <p:oleObj name="Worksheet" r:id="rId4" imgW="11963343" imgH="6652291" progId="Excel.Sheet.12">
                  <p:embed/>
                  <p:pic>
                    <p:nvPicPr>
                      <p:cNvPr id="0" name=""/>
                      <p:cNvPicPr/>
                      <p:nvPr/>
                    </p:nvPicPr>
                    <p:blipFill>
                      <a:blip r:embed="rId5"/>
                      <a:stretch>
                        <a:fillRect/>
                      </a:stretch>
                    </p:blipFill>
                    <p:spPr>
                      <a:xfrm>
                        <a:off x="327025" y="1487488"/>
                        <a:ext cx="8602663" cy="4786312"/>
                      </a:xfrm>
                      <a:prstGeom prst="rect">
                        <a:avLst/>
                      </a:prstGeom>
                    </p:spPr>
                  </p:pic>
                </p:oleObj>
              </mc:Fallback>
            </mc:AlternateContent>
          </a:graphicData>
        </a:graphic>
      </p:graphicFrame>
      <p:sp>
        <p:nvSpPr>
          <p:cNvPr id="9" name="Slide Number Placeholder 8"/>
          <p:cNvSpPr>
            <a:spLocks noGrp="1"/>
          </p:cNvSpPr>
          <p:nvPr>
            <p:ph type="sldNum" sz="quarter" idx="12"/>
          </p:nvPr>
        </p:nvSpPr>
        <p:spPr/>
        <p:txBody>
          <a:bodyPr/>
          <a:lstStyle/>
          <a:p>
            <a:pPr>
              <a:defRPr/>
            </a:pPr>
            <a:fld id="{B1A9683B-B112-4496-A737-3130FD58388C}" type="slidenum">
              <a:rPr lang="en-US" altLang="en-US" smtClean="0"/>
              <a:pPr>
                <a:defRPr/>
              </a:pPr>
              <a:t>43</a:t>
            </a:fld>
            <a:endParaRPr lang="en-US" altLang="en-US" dirty="0"/>
          </a:p>
        </p:txBody>
      </p:sp>
    </p:spTree>
    <p:extLst>
      <p:ext uri="{BB962C8B-B14F-4D97-AF65-F5344CB8AC3E}">
        <p14:creationId xmlns:p14="http://schemas.microsoft.com/office/powerpoint/2010/main" val="199824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Product Specs –T500e (2 of 2)</a:t>
            </a:r>
          </a:p>
        </p:txBody>
      </p:sp>
      <p:sp>
        <p:nvSpPr>
          <p:cNvPr id="6"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8" name="Slide Number Placeholder 5"/>
          <p:cNvSpPr txBox="1">
            <a:spLocks/>
          </p:cNvSpPr>
          <p:nvPr/>
        </p:nvSpPr>
        <p:spPr>
          <a:xfrm>
            <a:off x="3508639" y="6573788"/>
            <a:ext cx="2133600" cy="288925"/>
          </a:xfrm>
          <a:prstGeom prst="rect">
            <a:avLst/>
          </a:prstGeom>
          <a:ln>
            <a:noFill/>
          </a:ln>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700" kern="1200">
                <a:solidFill>
                  <a:srgbClr val="89898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US" altLang="en-US" sz="900" b="1" dirty="0">
                <a:solidFill>
                  <a:srgbClr val="FF0000"/>
                </a:solidFill>
              </a:rPr>
              <a:t>Confidential. Do not distribute.</a:t>
            </a:r>
          </a:p>
        </p:txBody>
      </p:sp>
      <p:graphicFrame>
        <p:nvGraphicFramePr>
          <p:cNvPr id="5" name="Object 4"/>
          <p:cNvGraphicFramePr>
            <a:graphicFrameLocks noChangeAspect="1"/>
          </p:cNvGraphicFramePr>
          <p:nvPr>
            <p:extLst>
              <p:ext uri="{D42A27DB-BD31-4B8C-83A1-F6EECF244321}">
                <p14:modId xmlns:p14="http://schemas.microsoft.com/office/powerpoint/2010/main" val="2555058696"/>
              </p:ext>
            </p:extLst>
          </p:nvPr>
        </p:nvGraphicFramePr>
        <p:xfrm>
          <a:off x="208756" y="4981830"/>
          <a:ext cx="8726488" cy="1160462"/>
        </p:xfrm>
        <a:graphic>
          <a:graphicData uri="http://schemas.openxmlformats.org/presentationml/2006/ole">
            <mc:AlternateContent xmlns:mc="http://schemas.openxmlformats.org/markup-compatibility/2006">
              <mc:Choice xmlns:v="urn:schemas-microsoft-com:vml" Requires="v">
                <p:oleObj spid="_x0000_s16526" name="Worksheet" r:id="rId4" imgW="9220177" imgH="1219104" progId="Excel.Sheet.12">
                  <p:embed/>
                </p:oleObj>
              </mc:Choice>
              <mc:Fallback>
                <p:oleObj name="Worksheet" r:id="rId4" imgW="9220177" imgH="1219104" progId="Excel.Sheet.12">
                  <p:embed/>
                  <p:pic>
                    <p:nvPicPr>
                      <p:cNvPr id="0" name=""/>
                      <p:cNvPicPr/>
                      <p:nvPr/>
                    </p:nvPicPr>
                    <p:blipFill>
                      <a:blip r:embed="rId5"/>
                      <a:stretch>
                        <a:fillRect/>
                      </a:stretch>
                    </p:blipFill>
                    <p:spPr>
                      <a:xfrm>
                        <a:off x="208756" y="4981830"/>
                        <a:ext cx="8726488" cy="1160462"/>
                      </a:xfrm>
                      <a:prstGeom prst="rect">
                        <a:avLst/>
                      </a:prstGeom>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74207836"/>
              </p:ext>
            </p:extLst>
          </p:nvPr>
        </p:nvGraphicFramePr>
        <p:xfrm>
          <a:off x="208756" y="1690123"/>
          <a:ext cx="9123664" cy="2863024"/>
        </p:xfrm>
        <a:graphic>
          <a:graphicData uri="http://schemas.openxmlformats.org/presentationml/2006/ole">
            <mc:AlternateContent xmlns:mc="http://schemas.openxmlformats.org/markup-compatibility/2006">
              <mc:Choice xmlns:v="urn:schemas-microsoft-com:vml" Requires="v">
                <p:oleObj spid="_x0000_s16527" name="Worksheet" r:id="rId6" imgW="11963432" imgH="3749112" progId="Excel.Sheet.12">
                  <p:embed/>
                </p:oleObj>
              </mc:Choice>
              <mc:Fallback>
                <p:oleObj name="Worksheet" r:id="rId6" imgW="11963432" imgH="3749112" progId="Excel.Sheet.12">
                  <p:embed/>
                  <p:pic>
                    <p:nvPicPr>
                      <p:cNvPr id="0" name=""/>
                      <p:cNvPicPr/>
                      <p:nvPr/>
                    </p:nvPicPr>
                    <p:blipFill>
                      <a:blip r:embed="rId7"/>
                      <a:stretch>
                        <a:fillRect/>
                      </a:stretch>
                    </p:blipFill>
                    <p:spPr>
                      <a:xfrm>
                        <a:off x="208756" y="1690123"/>
                        <a:ext cx="9123664" cy="2863024"/>
                      </a:xfrm>
                      <a:prstGeom prst="rect">
                        <a:avLst/>
                      </a:prstGeom>
                    </p:spPr>
                  </p:pic>
                </p:oleObj>
              </mc:Fallback>
            </mc:AlternateContent>
          </a:graphicData>
        </a:graphic>
      </p:graphicFrame>
      <p:sp>
        <p:nvSpPr>
          <p:cNvPr id="10" name="Slide Number Placeholder 9"/>
          <p:cNvSpPr>
            <a:spLocks noGrp="1"/>
          </p:cNvSpPr>
          <p:nvPr>
            <p:ph type="sldNum" sz="quarter" idx="12"/>
          </p:nvPr>
        </p:nvSpPr>
        <p:spPr/>
        <p:txBody>
          <a:bodyPr/>
          <a:lstStyle/>
          <a:p>
            <a:pPr>
              <a:defRPr/>
            </a:pPr>
            <a:fld id="{B1A9683B-B112-4496-A737-3130FD58388C}" type="slidenum">
              <a:rPr lang="en-US" altLang="en-US" smtClean="0"/>
              <a:pPr>
                <a:defRPr/>
              </a:pPr>
              <a:t>44</a:t>
            </a:fld>
            <a:endParaRPr lang="en-US" altLang="en-US" dirty="0"/>
          </a:p>
        </p:txBody>
      </p:sp>
    </p:spTree>
    <p:extLst>
      <p:ext uri="{BB962C8B-B14F-4D97-AF65-F5344CB8AC3E}">
        <p14:creationId xmlns:p14="http://schemas.microsoft.com/office/powerpoint/2010/main" val="17043181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Addressing Key Customer Needs</a:t>
            </a:r>
          </a:p>
        </p:txBody>
      </p:sp>
      <p:grpSp>
        <p:nvGrpSpPr>
          <p:cNvPr id="28" name="Group 27"/>
          <p:cNvGrpSpPr/>
          <p:nvPr/>
        </p:nvGrpSpPr>
        <p:grpSpPr>
          <a:xfrm>
            <a:off x="1209717" y="1865015"/>
            <a:ext cx="6113794" cy="4496923"/>
            <a:chOff x="860400" y="1601944"/>
            <a:chExt cx="6508376" cy="4787153"/>
          </a:xfrm>
        </p:grpSpPr>
        <p:graphicFrame>
          <p:nvGraphicFramePr>
            <p:cNvPr id="7" name="Diagram 6"/>
            <p:cNvGraphicFramePr/>
            <p:nvPr>
              <p:extLst>
                <p:ext uri="{D42A27DB-BD31-4B8C-83A1-F6EECF244321}">
                  <p14:modId xmlns:p14="http://schemas.microsoft.com/office/powerpoint/2010/main" val="867259043"/>
                </p:ext>
              </p:extLst>
            </p:nvPr>
          </p:nvGraphicFramePr>
          <p:xfrm>
            <a:off x="860400" y="1601944"/>
            <a:ext cx="6508376" cy="47871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oup 7"/>
            <p:cNvGrpSpPr>
              <a:grpSpLocks noChangeAspect="1"/>
            </p:cNvGrpSpPr>
            <p:nvPr/>
          </p:nvGrpSpPr>
          <p:grpSpPr>
            <a:xfrm>
              <a:off x="2730835" y="3527564"/>
              <a:ext cx="1126202" cy="1123474"/>
              <a:chOff x="1589088" y="3709988"/>
              <a:chExt cx="655638" cy="654050"/>
            </a:xfrm>
          </p:grpSpPr>
          <p:sp>
            <p:nvSpPr>
              <p:cNvPr id="9" name="Oval 8"/>
              <p:cNvSpPr>
                <a:spLocks noChangeArrowheads="1"/>
              </p:cNvSpPr>
              <p:nvPr/>
            </p:nvSpPr>
            <p:spPr bwMode="auto">
              <a:xfrm>
                <a:off x="1589088" y="3709988"/>
                <a:ext cx="655638" cy="654050"/>
              </a:xfrm>
              <a:prstGeom prst="ellipse">
                <a:avLst/>
              </a:prstGeom>
              <a:solidFill>
                <a:srgbClr val="EE2B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sp>
            <p:nvSpPr>
              <p:cNvPr id="10" name="Oval 9"/>
              <p:cNvSpPr>
                <a:spLocks noChangeArrowheads="1"/>
              </p:cNvSpPr>
              <p:nvPr/>
            </p:nvSpPr>
            <p:spPr bwMode="auto">
              <a:xfrm>
                <a:off x="1589088" y="3709988"/>
                <a:ext cx="655638" cy="654050"/>
              </a:xfrm>
              <a:prstGeom prst="ellipse">
                <a:avLst/>
              </a:prstGeom>
              <a:noFill/>
              <a:ln w="3016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sp>
            <p:nvSpPr>
              <p:cNvPr id="11" name="Freeform 10"/>
              <p:cNvSpPr>
                <a:spLocks/>
              </p:cNvSpPr>
              <p:nvPr/>
            </p:nvSpPr>
            <p:spPr bwMode="auto">
              <a:xfrm>
                <a:off x="1739900" y="3863975"/>
                <a:ext cx="131763" cy="128588"/>
              </a:xfrm>
              <a:custGeom>
                <a:avLst/>
                <a:gdLst>
                  <a:gd name="T0" fmla="*/ 18 w 35"/>
                  <a:gd name="T1" fmla="*/ 0 h 34"/>
                  <a:gd name="T2" fmla="*/ 0 w 35"/>
                  <a:gd name="T3" fmla="*/ 17 h 34"/>
                  <a:gd name="T4" fmla="*/ 17 w 35"/>
                  <a:gd name="T5" fmla="*/ 34 h 34"/>
                  <a:gd name="T6" fmla="*/ 35 w 35"/>
                  <a:gd name="T7" fmla="*/ 17 h 34"/>
                  <a:gd name="T8" fmla="*/ 18 w 35"/>
                  <a:gd name="T9" fmla="*/ 0 h 34"/>
                </a:gdLst>
                <a:ahLst/>
                <a:cxnLst>
                  <a:cxn ang="0">
                    <a:pos x="T0" y="T1"/>
                  </a:cxn>
                  <a:cxn ang="0">
                    <a:pos x="T2" y="T3"/>
                  </a:cxn>
                  <a:cxn ang="0">
                    <a:pos x="T4" y="T5"/>
                  </a:cxn>
                  <a:cxn ang="0">
                    <a:pos x="T6" y="T7"/>
                  </a:cxn>
                  <a:cxn ang="0">
                    <a:pos x="T8" y="T9"/>
                  </a:cxn>
                </a:cxnLst>
                <a:rect l="0" t="0" r="r" b="b"/>
                <a:pathLst>
                  <a:path w="35" h="34">
                    <a:moveTo>
                      <a:pt x="18" y="0"/>
                    </a:moveTo>
                    <a:cubicBezTo>
                      <a:pt x="18" y="8"/>
                      <a:pt x="8" y="17"/>
                      <a:pt x="0" y="17"/>
                    </a:cubicBezTo>
                    <a:cubicBezTo>
                      <a:pt x="8" y="17"/>
                      <a:pt x="17" y="26"/>
                      <a:pt x="17" y="34"/>
                    </a:cubicBezTo>
                    <a:cubicBezTo>
                      <a:pt x="17" y="26"/>
                      <a:pt x="27" y="17"/>
                      <a:pt x="35" y="17"/>
                    </a:cubicBezTo>
                    <a:cubicBezTo>
                      <a:pt x="27" y="17"/>
                      <a:pt x="18" y="8"/>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sp>
            <p:nvSpPr>
              <p:cNvPr id="12" name="Freeform 11"/>
              <p:cNvSpPr>
                <a:spLocks/>
              </p:cNvSpPr>
              <p:nvPr/>
            </p:nvSpPr>
            <p:spPr bwMode="auto">
              <a:xfrm>
                <a:off x="1804988" y="3924300"/>
                <a:ext cx="288925" cy="285750"/>
              </a:xfrm>
              <a:custGeom>
                <a:avLst/>
                <a:gdLst>
                  <a:gd name="T0" fmla="*/ 40 w 77"/>
                  <a:gd name="T1" fmla="*/ 0 h 76"/>
                  <a:gd name="T2" fmla="*/ 26 w 77"/>
                  <a:gd name="T3" fmla="*/ 25 h 76"/>
                  <a:gd name="T4" fmla="*/ 10 w 77"/>
                  <a:gd name="T5" fmla="*/ 36 h 76"/>
                  <a:gd name="T6" fmla="*/ 0 w 77"/>
                  <a:gd name="T7" fmla="*/ 38 h 76"/>
                  <a:gd name="T8" fmla="*/ 19 w 77"/>
                  <a:gd name="T9" fmla="*/ 45 h 76"/>
                  <a:gd name="T10" fmla="*/ 32 w 77"/>
                  <a:gd name="T11" fmla="*/ 58 h 76"/>
                  <a:gd name="T12" fmla="*/ 38 w 77"/>
                  <a:gd name="T13" fmla="*/ 76 h 76"/>
                  <a:gd name="T14" fmla="*/ 41 w 77"/>
                  <a:gd name="T15" fmla="*/ 64 h 76"/>
                  <a:gd name="T16" fmla="*/ 50 w 77"/>
                  <a:gd name="T17" fmla="*/ 52 h 76"/>
                  <a:gd name="T18" fmla="*/ 77 w 77"/>
                  <a:gd name="T19" fmla="*/ 39 h 76"/>
                  <a:gd name="T20" fmla="*/ 40 w 77"/>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40" y="0"/>
                    </a:moveTo>
                    <a:cubicBezTo>
                      <a:pt x="39" y="9"/>
                      <a:pt x="34" y="18"/>
                      <a:pt x="26" y="25"/>
                    </a:cubicBezTo>
                    <a:cubicBezTo>
                      <a:pt x="22" y="30"/>
                      <a:pt x="16" y="34"/>
                      <a:pt x="10" y="36"/>
                    </a:cubicBezTo>
                    <a:cubicBezTo>
                      <a:pt x="7" y="37"/>
                      <a:pt x="4" y="38"/>
                      <a:pt x="0" y="38"/>
                    </a:cubicBezTo>
                    <a:cubicBezTo>
                      <a:pt x="7" y="38"/>
                      <a:pt x="13" y="41"/>
                      <a:pt x="19" y="45"/>
                    </a:cubicBezTo>
                    <a:cubicBezTo>
                      <a:pt x="24" y="49"/>
                      <a:pt x="28" y="53"/>
                      <a:pt x="32" y="58"/>
                    </a:cubicBezTo>
                    <a:cubicBezTo>
                      <a:pt x="35" y="64"/>
                      <a:pt x="38" y="71"/>
                      <a:pt x="38" y="76"/>
                    </a:cubicBezTo>
                    <a:cubicBezTo>
                      <a:pt x="38" y="72"/>
                      <a:pt x="39" y="68"/>
                      <a:pt x="41" y="64"/>
                    </a:cubicBezTo>
                    <a:cubicBezTo>
                      <a:pt x="43" y="60"/>
                      <a:pt x="46" y="56"/>
                      <a:pt x="50" y="52"/>
                    </a:cubicBezTo>
                    <a:cubicBezTo>
                      <a:pt x="57" y="44"/>
                      <a:pt x="68" y="39"/>
                      <a:pt x="77" y="39"/>
                    </a:cubicBezTo>
                    <a:cubicBezTo>
                      <a:pt x="60" y="38"/>
                      <a:pt x="39" y="17"/>
                      <a:pt x="4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grpSp>
        <p:grpSp>
          <p:nvGrpSpPr>
            <p:cNvPr id="13" name="Group 12"/>
            <p:cNvGrpSpPr>
              <a:grpSpLocks noChangeAspect="1"/>
            </p:cNvGrpSpPr>
            <p:nvPr/>
          </p:nvGrpSpPr>
          <p:grpSpPr>
            <a:xfrm>
              <a:off x="4310882" y="4169081"/>
              <a:ext cx="1750153" cy="1745913"/>
              <a:chOff x="1589087" y="782638"/>
              <a:chExt cx="655638" cy="654050"/>
            </a:xfrm>
          </p:grpSpPr>
          <p:sp>
            <p:nvSpPr>
              <p:cNvPr id="14" name="Oval 15"/>
              <p:cNvSpPr>
                <a:spLocks noChangeArrowheads="1"/>
              </p:cNvSpPr>
              <p:nvPr/>
            </p:nvSpPr>
            <p:spPr bwMode="auto">
              <a:xfrm>
                <a:off x="1589087" y="782638"/>
                <a:ext cx="655638" cy="654050"/>
              </a:xfrm>
              <a:prstGeom prst="ellipse">
                <a:avLst/>
              </a:prstGeom>
              <a:solidFill>
                <a:srgbClr val="F7B334"/>
              </a:solidFill>
              <a:ln w="30163" cap="flat">
                <a:solidFill>
                  <a:srgbClr val="FFFFFF"/>
                </a:solidFill>
                <a:prstDash val="solid"/>
                <a:miter lim="800000"/>
                <a:headEnd/>
                <a:tailEnd/>
              </a:ln>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sp>
            <p:nvSpPr>
              <p:cNvPr id="15" name="Freeform 16"/>
              <p:cNvSpPr>
                <a:spLocks noEditPoints="1"/>
              </p:cNvSpPr>
              <p:nvPr/>
            </p:nvSpPr>
            <p:spPr bwMode="auto">
              <a:xfrm>
                <a:off x="1804988" y="876300"/>
                <a:ext cx="225425" cy="458788"/>
              </a:xfrm>
              <a:custGeom>
                <a:avLst/>
                <a:gdLst>
                  <a:gd name="T0" fmla="*/ 23 w 60"/>
                  <a:gd name="T1" fmla="*/ 110 h 122"/>
                  <a:gd name="T2" fmla="*/ 9 w 60"/>
                  <a:gd name="T3" fmla="*/ 108 h 122"/>
                  <a:gd name="T4" fmla="*/ 0 w 60"/>
                  <a:gd name="T5" fmla="*/ 105 h 122"/>
                  <a:gd name="T6" fmla="*/ 5 w 60"/>
                  <a:gd name="T7" fmla="*/ 90 h 122"/>
                  <a:gd name="T8" fmla="*/ 12 w 60"/>
                  <a:gd name="T9" fmla="*/ 92 h 122"/>
                  <a:gd name="T10" fmla="*/ 23 w 60"/>
                  <a:gd name="T11" fmla="*/ 94 h 122"/>
                  <a:gd name="T12" fmla="*/ 23 w 60"/>
                  <a:gd name="T13" fmla="*/ 67 h 122"/>
                  <a:gd name="T14" fmla="*/ 14 w 60"/>
                  <a:gd name="T15" fmla="*/ 63 h 122"/>
                  <a:gd name="T16" fmla="*/ 7 w 60"/>
                  <a:gd name="T17" fmla="*/ 57 h 122"/>
                  <a:gd name="T18" fmla="*/ 2 w 60"/>
                  <a:gd name="T19" fmla="*/ 49 h 122"/>
                  <a:gd name="T20" fmla="*/ 0 w 60"/>
                  <a:gd name="T21" fmla="*/ 39 h 122"/>
                  <a:gd name="T22" fmla="*/ 6 w 60"/>
                  <a:gd name="T23" fmla="*/ 21 h 122"/>
                  <a:gd name="T24" fmla="*/ 23 w 60"/>
                  <a:gd name="T25" fmla="*/ 12 h 122"/>
                  <a:gd name="T26" fmla="*/ 23 w 60"/>
                  <a:gd name="T27" fmla="*/ 0 h 122"/>
                  <a:gd name="T28" fmla="*/ 37 w 60"/>
                  <a:gd name="T29" fmla="*/ 0 h 122"/>
                  <a:gd name="T30" fmla="*/ 37 w 60"/>
                  <a:gd name="T31" fmla="*/ 12 h 122"/>
                  <a:gd name="T32" fmla="*/ 47 w 60"/>
                  <a:gd name="T33" fmla="*/ 13 h 122"/>
                  <a:gd name="T34" fmla="*/ 55 w 60"/>
                  <a:gd name="T35" fmla="*/ 16 h 122"/>
                  <a:gd name="T36" fmla="*/ 51 w 60"/>
                  <a:gd name="T37" fmla="*/ 31 h 122"/>
                  <a:gd name="T38" fmla="*/ 45 w 60"/>
                  <a:gd name="T39" fmla="*/ 29 h 122"/>
                  <a:gd name="T40" fmla="*/ 37 w 60"/>
                  <a:gd name="T41" fmla="*/ 27 h 122"/>
                  <a:gd name="T42" fmla="*/ 37 w 60"/>
                  <a:gd name="T43" fmla="*/ 53 h 122"/>
                  <a:gd name="T44" fmla="*/ 45 w 60"/>
                  <a:gd name="T45" fmla="*/ 57 h 122"/>
                  <a:gd name="T46" fmla="*/ 53 w 60"/>
                  <a:gd name="T47" fmla="*/ 63 h 122"/>
                  <a:gd name="T48" fmla="*/ 58 w 60"/>
                  <a:gd name="T49" fmla="*/ 70 h 122"/>
                  <a:gd name="T50" fmla="*/ 60 w 60"/>
                  <a:gd name="T51" fmla="*/ 81 h 122"/>
                  <a:gd name="T52" fmla="*/ 54 w 60"/>
                  <a:gd name="T53" fmla="*/ 100 h 122"/>
                  <a:gd name="T54" fmla="*/ 37 w 60"/>
                  <a:gd name="T55" fmla="*/ 109 h 122"/>
                  <a:gd name="T56" fmla="*/ 37 w 60"/>
                  <a:gd name="T57" fmla="*/ 122 h 122"/>
                  <a:gd name="T58" fmla="*/ 23 w 60"/>
                  <a:gd name="T59" fmla="*/ 122 h 122"/>
                  <a:gd name="T60" fmla="*/ 23 w 60"/>
                  <a:gd name="T61" fmla="*/ 110 h 122"/>
                  <a:gd name="T62" fmla="*/ 17 w 60"/>
                  <a:gd name="T63" fmla="*/ 37 h 122"/>
                  <a:gd name="T64" fmla="*/ 21 w 60"/>
                  <a:gd name="T65" fmla="*/ 44 h 122"/>
                  <a:gd name="T66" fmla="*/ 29 w 60"/>
                  <a:gd name="T67" fmla="*/ 49 h 122"/>
                  <a:gd name="T68" fmla="*/ 29 w 60"/>
                  <a:gd name="T69" fmla="*/ 27 h 122"/>
                  <a:gd name="T70" fmla="*/ 20 w 60"/>
                  <a:gd name="T71" fmla="*/ 30 h 122"/>
                  <a:gd name="T72" fmla="*/ 17 w 60"/>
                  <a:gd name="T73" fmla="*/ 37 h 122"/>
                  <a:gd name="T74" fmla="*/ 43 w 60"/>
                  <a:gd name="T75" fmla="*/ 83 h 122"/>
                  <a:gd name="T76" fmla="*/ 39 w 60"/>
                  <a:gd name="T77" fmla="*/ 76 h 122"/>
                  <a:gd name="T78" fmla="*/ 31 w 60"/>
                  <a:gd name="T79" fmla="*/ 71 h 122"/>
                  <a:gd name="T80" fmla="*/ 31 w 60"/>
                  <a:gd name="T81" fmla="*/ 94 h 122"/>
                  <a:gd name="T82" fmla="*/ 40 w 60"/>
                  <a:gd name="T83" fmla="*/ 91 h 122"/>
                  <a:gd name="T84" fmla="*/ 43 w 60"/>
                  <a:gd name="T85" fmla="*/ 8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122">
                    <a:moveTo>
                      <a:pt x="23" y="110"/>
                    </a:moveTo>
                    <a:cubicBezTo>
                      <a:pt x="18" y="110"/>
                      <a:pt x="13" y="109"/>
                      <a:pt x="9" y="108"/>
                    </a:cubicBezTo>
                    <a:cubicBezTo>
                      <a:pt x="5" y="107"/>
                      <a:pt x="2" y="106"/>
                      <a:pt x="0" y="105"/>
                    </a:cubicBezTo>
                    <a:cubicBezTo>
                      <a:pt x="5" y="90"/>
                      <a:pt x="5" y="90"/>
                      <a:pt x="5" y="90"/>
                    </a:cubicBezTo>
                    <a:cubicBezTo>
                      <a:pt x="7" y="91"/>
                      <a:pt x="9" y="92"/>
                      <a:pt x="12" y="92"/>
                    </a:cubicBezTo>
                    <a:cubicBezTo>
                      <a:pt x="15" y="93"/>
                      <a:pt x="19" y="94"/>
                      <a:pt x="23" y="94"/>
                    </a:cubicBezTo>
                    <a:cubicBezTo>
                      <a:pt x="23" y="67"/>
                      <a:pt x="23" y="67"/>
                      <a:pt x="23" y="67"/>
                    </a:cubicBezTo>
                    <a:cubicBezTo>
                      <a:pt x="20" y="66"/>
                      <a:pt x="17" y="64"/>
                      <a:pt x="14" y="63"/>
                    </a:cubicBezTo>
                    <a:cubicBezTo>
                      <a:pt x="12" y="61"/>
                      <a:pt x="9" y="59"/>
                      <a:pt x="7" y="57"/>
                    </a:cubicBezTo>
                    <a:cubicBezTo>
                      <a:pt x="5" y="55"/>
                      <a:pt x="3" y="52"/>
                      <a:pt x="2" y="49"/>
                    </a:cubicBezTo>
                    <a:cubicBezTo>
                      <a:pt x="0" y="46"/>
                      <a:pt x="0" y="43"/>
                      <a:pt x="0" y="39"/>
                    </a:cubicBezTo>
                    <a:cubicBezTo>
                      <a:pt x="0" y="31"/>
                      <a:pt x="2" y="25"/>
                      <a:pt x="6" y="21"/>
                    </a:cubicBezTo>
                    <a:cubicBezTo>
                      <a:pt x="10" y="16"/>
                      <a:pt x="16" y="13"/>
                      <a:pt x="23" y="12"/>
                    </a:cubicBezTo>
                    <a:cubicBezTo>
                      <a:pt x="23" y="0"/>
                      <a:pt x="23" y="0"/>
                      <a:pt x="23" y="0"/>
                    </a:cubicBezTo>
                    <a:cubicBezTo>
                      <a:pt x="37" y="0"/>
                      <a:pt x="37" y="0"/>
                      <a:pt x="37" y="0"/>
                    </a:cubicBezTo>
                    <a:cubicBezTo>
                      <a:pt x="37" y="12"/>
                      <a:pt x="37" y="12"/>
                      <a:pt x="37" y="12"/>
                    </a:cubicBezTo>
                    <a:cubicBezTo>
                      <a:pt x="41" y="12"/>
                      <a:pt x="44" y="12"/>
                      <a:pt x="47" y="13"/>
                    </a:cubicBezTo>
                    <a:cubicBezTo>
                      <a:pt x="50" y="14"/>
                      <a:pt x="53" y="15"/>
                      <a:pt x="55" y="16"/>
                    </a:cubicBezTo>
                    <a:cubicBezTo>
                      <a:pt x="51" y="31"/>
                      <a:pt x="51" y="31"/>
                      <a:pt x="51" y="31"/>
                    </a:cubicBezTo>
                    <a:cubicBezTo>
                      <a:pt x="49" y="30"/>
                      <a:pt x="47" y="30"/>
                      <a:pt x="45" y="29"/>
                    </a:cubicBezTo>
                    <a:cubicBezTo>
                      <a:pt x="42" y="28"/>
                      <a:pt x="40" y="28"/>
                      <a:pt x="37" y="27"/>
                    </a:cubicBezTo>
                    <a:cubicBezTo>
                      <a:pt x="37" y="53"/>
                      <a:pt x="37" y="53"/>
                      <a:pt x="37" y="53"/>
                    </a:cubicBezTo>
                    <a:cubicBezTo>
                      <a:pt x="40" y="54"/>
                      <a:pt x="42" y="55"/>
                      <a:pt x="45" y="57"/>
                    </a:cubicBezTo>
                    <a:cubicBezTo>
                      <a:pt x="48" y="59"/>
                      <a:pt x="51" y="60"/>
                      <a:pt x="53" y="63"/>
                    </a:cubicBezTo>
                    <a:cubicBezTo>
                      <a:pt x="55" y="65"/>
                      <a:pt x="57" y="67"/>
                      <a:pt x="58" y="70"/>
                    </a:cubicBezTo>
                    <a:cubicBezTo>
                      <a:pt x="60" y="73"/>
                      <a:pt x="60" y="77"/>
                      <a:pt x="60" y="81"/>
                    </a:cubicBezTo>
                    <a:cubicBezTo>
                      <a:pt x="60" y="89"/>
                      <a:pt x="58" y="95"/>
                      <a:pt x="54" y="100"/>
                    </a:cubicBezTo>
                    <a:cubicBezTo>
                      <a:pt x="50" y="105"/>
                      <a:pt x="44" y="108"/>
                      <a:pt x="37" y="109"/>
                    </a:cubicBezTo>
                    <a:cubicBezTo>
                      <a:pt x="37" y="122"/>
                      <a:pt x="37" y="122"/>
                      <a:pt x="37" y="122"/>
                    </a:cubicBezTo>
                    <a:cubicBezTo>
                      <a:pt x="23" y="122"/>
                      <a:pt x="23" y="122"/>
                      <a:pt x="23" y="122"/>
                    </a:cubicBezTo>
                    <a:lnTo>
                      <a:pt x="23" y="110"/>
                    </a:lnTo>
                    <a:close/>
                    <a:moveTo>
                      <a:pt x="17" y="37"/>
                    </a:moveTo>
                    <a:cubicBezTo>
                      <a:pt x="17" y="40"/>
                      <a:pt x="18" y="42"/>
                      <a:pt x="21" y="44"/>
                    </a:cubicBezTo>
                    <a:cubicBezTo>
                      <a:pt x="23" y="46"/>
                      <a:pt x="25" y="47"/>
                      <a:pt x="29" y="49"/>
                    </a:cubicBezTo>
                    <a:cubicBezTo>
                      <a:pt x="29" y="27"/>
                      <a:pt x="29" y="27"/>
                      <a:pt x="29" y="27"/>
                    </a:cubicBezTo>
                    <a:cubicBezTo>
                      <a:pt x="24" y="27"/>
                      <a:pt x="21" y="28"/>
                      <a:pt x="20" y="30"/>
                    </a:cubicBezTo>
                    <a:cubicBezTo>
                      <a:pt x="18" y="32"/>
                      <a:pt x="17" y="34"/>
                      <a:pt x="17" y="37"/>
                    </a:cubicBezTo>
                    <a:close/>
                    <a:moveTo>
                      <a:pt x="43" y="83"/>
                    </a:moveTo>
                    <a:cubicBezTo>
                      <a:pt x="43" y="80"/>
                      <a:pt x="42" y="77"/>
                      <a:pt x="39" y="76"/>
                    </a:cubicBezTo>
                    <a:cubicBezTo>
                      <a:pt x="37" y="74"/>
                      <a:pt x="34" y="72"/>
                      <a:pt x="31" y="71"/>
                    </a:cubicBezTo>
                    <a:cubicBezTo>
                      <a:pt x="31" y="94"/>
                      <a:pt x="31" y="94"/>
                      <a:pt x="31" y="94"/>
                    </a:cubicBezTo>
                    <a:cubicBezTo>
                      <a:pt x="35" y="94"/>
                      <a:pt x="38" y="93"/>
                      <a:pt x="40" y="91"/>
                    </a:cubicBezTo>
                    <a:cubicBezTo>
                      <a:pt x="42" y="89"/>
                      <a:pt x="43" y="86"/>
                      <a:pt x="43"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grpSp>
        <p:grpSp>
          <p:nvGrpSpPr>
            <p:cNvPr id="16" name="Group 15"/>
            <p:cNvGrpSpPr>
              <a:grpSpLocks noChangeAspect="1"/>
            </p:cNvGrpSpPr>
            <p:nvPr/>
          </p:nvGrpSpPr>
          <p:grpSpPr>
            <a:xfrm>
              <a:off x="3788809" y="2174786"/>
              <a:ext cx="1124712" cy="1121987"/>
              <a:chOff x="3382961" y="3709988"/>
              <a:chExt cx="655639" cy="654051"/>
            </a:xfrm>
          </p:grpSpPr>
          <p:sp>
            <p:nvSpPr>
              <p:cNvPr id="17" name="Oval 5"/>
              <p:cNvSpPr>
                <a:spLocks noChangeArrowheads="1"/>
              </p:cNvSpPr>
              <p:nvPr/>
            </p:nvSpPr>
            <p:spPr bwMode="auto">
              <a:xfrm>
                <a:off x="3382961" y="3709988"/>
                <a:ext cx="655638" cy="654050"/>
              </a:xfrm>
              <a:prstGeom prst="ellipse">
                <a:avLst/>
              </a:prstGeom>
              <a:solidFill>
                <a:srgbClr val="5A39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sp>
            <p:nvSpPr>
              <p:cNvPr id="18" name="Oval 6"/>
              <p:cNvSpPr>
                <a:spLocks noChangeArrowheads="1"/>
              </p:cNvSpPr>
              <p:nvPr/>
            </p:nvSpPr>
            <p:spPr bwMode="auto">
              <a:xfrm>
                <a:off x="3382962" y="3709989"/>
                <a:ext cx="655638" cy="654050"/>
              </a:xfrm>
              <a:prstGeom prst="ellipse">
                <a:avLst/>
              </a:prstGeom>
              <a:noFill/>
              <a:ln w="3016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sp>
            <p:nvSpPr>
              <p:cNvPr id="19" name="Freeform 7"/>
              <p:cNvSpPr>
                <a:spLocks/>
              </p:cNvSpPr>
              <p:nvPr/>
            </p:nvSpPr>
            <p:spPr bwMode="auto">
              <a:xfrm>
                <a:off x="3567113" y="3898900"/>
                <a:ext cx="287338" cy="280988"/>
              </a:xfrm>
              <a:custGeom>
                <a:avLst/>
                <a:gdLst>
                  <a:gd name="T0" fmla="*/ 181 w 181"/>
                  <a:gd name="T1" fmla="*/ 59 h 177"/>
                  <a:gd name="T2" fmla="*/ 119 w 181"/>
                  <a:gd name="T3" fmla="*/ 59 h 177"/>
                  <a:gd name="T4" fmla="*/ 119 w 181"/>
                  <a:gd name="T5" fmla="*/ 0 h 177"/>
                  <a:gd name="T6" fmla="*/ 60 w 181"/>
                  <a:gd name="T7" fmla="*/ 0 h 177"/>
                  <a:gd name="T8" fmla="*/ 60 w 181"/>
                  <a:gd name="T9" fmla="*/ 59 h 177"/>
                  <a:gd name="T10" fmla="*/ 0 w 181"/>
                  <a:gd name="T11" fmla="*/ 59 h 177"/>
                  <a:gd name="T12" fmla="*/ 0 w 181"/>
                  <a:gd name="T13" fmla="*/ 118 h 177"/>
                  <a:gd name="T14" fmla="*/ 60 w 181"/>
                  <a:gd name="T15" fmla="*/ 118 h 177"/>
                  <a:gd name="T16" fmla="*/ 60 w 181"/>
                  <a:gd name="T17" fmla="*/ 177 h 177"/>
                  <a:gd name="T18" fmla="*/ 119 w 181"/>
                  <a:gd name="T19" fmla="*/ 177 h 177"/>
                  <a:gd name="T20" fmla="*/ 119 w 181"/>
                  <a:gd name="T21" fmla="*/ 118 h 177"/>
                  <a:gd name="T22" fmla="*/ 181 w 181"/>
                  <a:gd name="T23" fmla="*/ 118 h 177"/>
                  <a:gd name="T24" fmla="*/ 181 w 181"/>
                  <a:gd name="T25" fmla="*/ 5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 h="177">
                    <a:moveTo>
                      <a:pt x="181" y="59"/>
                    </a:moveTo>
                    <a:lnTo>
                      <a:pt x="119" y="59"/>
                    </a:lnTo>
                    <a:lnTo>
                      <a:pt x="119" y="0"/>
                    </a:lnTo>
                    <a:lnTo>
                      <a:pt x="60" y="0"/>
                    </a:lnTo>
                    <a:lnTo>
                      <a:pt x="60" y="59"/>
                    </a:lnTo>
                    <a:lnTo>
                      <a:pt x="0" y="59"/>
                    </a:lnTo>
                    <a:lnTo>
                      <a:pt x="0" y="118"/>
                    </a:lnTo>
                    <a:lnTo>
                      <a:pt x="60" y="118"/>
                    </a:lnTo>
                    <a:lnTo>
                      <a:pt x="60" y="177"/>
                    </a:lnTo>
                    <a:lnTo>
                      <a:pt x="119" y="177"/>
                    </a:lnTo>
                    <a:lnTo>
                      <a:pt x="119" y="118"/>
                    </a:lnTo>
                    <a:lnTo>
                      <a:pt x="181" y="118"/>
                    </a:lnTo>
                    <a:lnTo>
                      <a:pt x="181"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400" dirty="0">
                  <a:latin typeface="Arial" panose="020B0604020202020204" pitchFamily="34" charset="0"/>
                </a:endParaRPr>
              </a:p>
            </p:txBody>
          </p:sp>
        </p:grpSp>
      </p:grpSp>
      <p:sp>
        <p:nvSpPr>
          <p:cNvPr id="20" name="TextBox 19"/>
          <p:cNvSpPr txBox="1"/>
          <p:nvPr/>
        </p:nvSpPr>
        <p:spPr>
          <a:xfrm>
            <a:off x="7027385" y="4232641"/>
            <a:ext cx="1474470" cy="307777"/>
          </a:xfrm>
          <a:prstGeom prst="rect">
            <a:avLst/>
          </a:prstGeom>
          <a:noFill/>
        </p:spPr>
        <p:txBody>
          <a:bodyPr wrap="square" rtlCol="0">
            <a:spAutoFit/>
          </a:bodyPr>
          <a:lstStyle/>
          <a:p>
            <a:r>
              <a:rPr lang="en-US" sz="1400" b="1" dirty="0">
                <a:latin typeface="Arial" panose="020B0604020202020204" pitchFamily="34" charset="0"/>
              </a:rPr>
              <a:t>Cost-to-Clean</a:t>
            </a:r>
          </a:p>
        </p:txBody>
      </p:sp>
      <p:sp>
        <p:nvSpPr>
          <p:cNvPr id="21" name="Rectangle 20"/>
          <p:cNvSpPr/>
          <p:nvPr/>
        </p:nvSpPr>
        <p:spPr>
          <a:xfrm>
            <a:off x="7027385" y="4507635"/>
            <a:ext cx="2125663" cy="830997"/>
          </a:xfrm>
          <a:prstGeom prst="rect">
            <a:avLst/>
          </a:prstGeom>
        </p:spPr>
        <p:txBody>
          <a:bodyPr wrap="square">
            <a:spAutoFit/>
          </a:bodyPr>
          <a:lstStyle/>
          <a:p>
            <a:pPr marL="171450" indent="-171450">
              <a:buClr>
                <a:srgbClr val="009AC7"/>
              </a:buClr>
              <a:buFont typeface="Wingdings" panose="05000000000000000000" pitchFamily="2" charset="2"/>
              <a:buChar char="§"/>
            </a:pPr>
            <a:r>
              <a:rPr lang="en-US" sz="1200" dirty="0">
                <a:latin typeface="Arial" panose="020B0604020202020204" pitchFamily="34" charset="0"/>
              </a:rPr>
              <a:t>Chemical &amp; Water Costs</a:t>
            </a:r>
          </a:p>
          <a:p>
            <a:pPr marL="171450" indent="-171450">
              <a:buClr>
                <a:srgbClr val="009AC7"/>
              </a:buClr>
              <a:buFont typeface="Wingdings" panose="05000000000000000000" pitchFamily="2" charset="2"/>
              <a:buChar char="§"/>
            </a:pPr>
            <a:r>
              <a:rPr lang="en-US" sz="1200" dirty="0">
                <a:latin typeface="Arial" panose="020B0604020202020204" pitchFamily="34" charset="0"/>
              </a:rPr>
              <a:t>Labor &amp; Training Costs</a:t>
            </a:r>
          </a:p>
          <a:p>
            <a:pPr marL="171450" indent="-171450">
              <a:buClr>
                <a:srgbClr val="009AC7"/>
              </a:buClr>
              <a:buFont typeface="Wingdings" panose="05000000000000000000" pitchFamily="2" charset="2"/>
              <a:buChar char="§"/>
            </a:pPr>
            <a:r>
              <a:rPr lang="en-US" sz="1200" dirty="0">
                <a:latin typeface="Arial" panose="020B0604020202020204" pitchFamily="34" charset="0"/>
              </a:rPr>
              <a:t>Safety Costs</a:t>
            </a:r>
          </a:p>
          <a:p>
            <a:pPr marL="171450" indent="-171450">
              <a:buClr>
                <a:srgbClr val="009AC7"/>
              </a:buClr>
              <a:buFont typeface="Wingdings" panose="05000000000000000000" pitchFamily="2" charset="2"/>
              <a:buChar char="§"/>
            </a:pPr>
            <a:r>
              <a:rPr lang="en-US" sz="1200" dirty="0">
                <a:latin typeface="Arial" panose="020B0604020202020204" pitchFamily="34" charset="0"/>
              </a:rPr>
              <a:t>Service Costs</a:t>
            </a:r>
          </a:p>
        </p:txBody>
      </p:sp>
      <p:sp>
        <p:nvSpPr>
          <p:cNvPr id="22" name="Rectangle 21"/>
          <p:cNvSpPr/>
          <p:nvPr/>
        </p:nvSpPr>
        <p:spPr>
          <a:xfrm>
            <a:off x="488893" y="2018411"/>
            <a:ext cx="2657260" cy="830997"/>
          </a:xfrm>
          <a:prstGeom prst="rect">
            <a:avLst/>
          </a:prstGeom>
        </p:spPr>
        <p:txBody>
          <a:bodyPr wrap="square">
            <a:spAutoFit/>
          </a:bodyPr>
          <a:lstStyle/>
          <a:p>
            <a:pPr marL="171450" lvl="1" indent="-171450">
              <a:buClr>
                <a:srgbClr val="009AC7"/>
              </a:buClr>
              <a:buFont typeface="Wingdings" panose="05000000000000000000" pitchFamily="2" charset="2"/>
              <a:buChar char="§"/>
            </a:pPr>
            <a:r>
              <a:rPr lang="en-US" sz="1200" dirty="0">
                <a:latin typeface="Arial" panose="020B0604020202020204" pitchFamily="34" charset="0"/>
              </a:rPr>
              <a:t>Slip &amp; Falls</a:t>
            </a:r>
          </a:p>
          <a:p>
            <a:pPr marL="171450" lvl="1" indent="-171450">
              <a:buClr>
                <a:srgbClr val="009AC7"/>
              </a:buClr>
              <a:buFont typeface="Wingdings" panose="05000000000000000000" pitchFamily="2" charset="2"/>
              <a:buChar char="§"/>
            </a:pPr>
            <a:r>
              <a:rPr lang="en-US" sz="1200" dirty="0">
                <a:latin typeface="Arial" panose="020B0604020202020204" pitchFamily="34" charset="0"/>
              </a:rPr>
              <a:t>Chemical Handling &amp; Storage</a:t>
            </a:r>
          </a:p>
          <a:p>
            <a:pPr marL="171450" lvl="1" indent="-171450">
              <a:buClr>
                <a:srgbClr val="009AC7"/>
              </a:buClr>
              <a:buFont typeface="Wingdings" panose="05000000000000000000" pitchFamily="2" charset="2"/>
              <a:buChar char="§"/>
            </a:pPr>
            <a:r>
              <a:rPr lang="en-US" sz="1200" dirty="0">
                <a:latin typeface="Arial" panose="020B0604020202020204" pitchFamily="34" charset="0"/>
              </a:rPr>
              <a:t>Improper equipment operation</a:t>
            </a:r>
          </a:p>
          <a:p>
            <a:pPr marL="171450" lvl="1" indent="-171450">
              <a:buClr>
                <a:srgbClr val="009AC7"/>
              </a:buClr>
              <a:buFont typeface="Wingdings" panose="05000000000000000000" pitchFamily="2" charset="2"/>
              <a:buChar char="§"/>
            </a:pPr>
            <a:r>
              <a:rPr lang="en-US" sz="1200" dirty="0">
                <a:latin typeface="Arial" panose="020B0604020202020204" pitchFamily="34" charset="0"/>
              </a:rPr>
              <a:t>Ergonomics</a:t>
            </a:r>
          </a:p>
        </p:txBody>
      </p:sp>
      <p:sp>
        <p:nvSpPr>
          <p:cNvPr id="23" name="TextBox 22"/>
          <p:cNvSpPr txBox="1"/>
          <p:nvPr/>
        </p:nvSpPr>
        <p:spPr>
          <a:xfrm>
            <a:off x="175474" y="3518511"/>
            <a:ext cx="2253915" cy="307777"/>
          </a:xfrm>
          <a:prstGeom prst="rect">
            <a:avLst/>
          </a:prstGeom>
          <a:noFill/>
        </p:spPr>
        <p:txBody>
          <a:bodyPr wrap="square" rtlCol="0">
            <a:spAutoFit/>
          </a:bodyPr>
          <a:lstStyle/>
          <a:p>
            <a:r>
              <a:rPr lang="en-US" sz="1400" b="1" dirty="0">
                <a:latin typeface="Arial" panose="020B0604020202020204" pitchFamily="34" charset="0"/>
              </a:rPr>
              <a:t>Enhance Facility Image</a:t>
            </a:r>
          </a:p>
        </p:txBody>
      </p:sp>
      <p:sp>
        <p:nvSpPr>
          <p:cNvPr id="24" name="TextBox 23"/>
          <p:cNvSpPr txBox="1"/>
          <p:nvPr/>
        </p:nvSpPr>
        <p:spPr>
          <a:xfrm>
            <a:off x="488895" y="1760732"/>
            <a:ext cx="3145300" cy="307777"/>
          </a:xfrm>
          <a:prstGeom prst="rect">
            <a:avLst/>
          </a:prstGeom>
          <a:noFill/>
        </p:spPr>
        <p:txBody>
          <a:bodyPr wrap="square" rtlCol="0">
            <a:spAutoFit/>
          </a:bodyPr>
          <a:lstStyle/>
          <a:p>
            <a:r>
              <a:rPr lang="en-US" sz="1400" b="1" dirty="0">
                <a:latin typeface="Arial" panose="020B0604020202020204" pitchFamily="34" charset="0"/>
              </a:rPr>
              <a:t>Environmental Health and Safety</a:t>
            </a:r>
          </a:p>
        </p:txBody>
      </p:sp>
      <p:sp>
        <p:nvSpPr>
          <p:cNvPr id="27" name="Rectangle 26"/>
          <p:cNvSpPr/>
          <p:nvPr/>
        </p:nvSpPr>
        <p:spPr>
          <a:xfrm>
            <a:off x="208512" y="3790738"/>
            <a:ext cx="2479930" cy="1015663"/>
          </a:xfrm>
          <a:prstGeom prst="rect">
            <a:avLst/>
          </a:prstGeom>
        </p:spPr>
        <p:txBody>
          <a:bodyPr wrap="square">
            <a:spAutoFit/>
          </a:bodyPr>
          <a:lstStyle/>
          <a:p>
            <a:pPr marL="228600" lvl="1" indent="-228600">
              <a:buClr>
                <a:srgbClr val="009AC7"/>
              </a:buClr>
              <a:buFont typeface="Wingdings" panose="05000000000000000000" pitchFamily="2" charset="2"/>
              <a:buChar char="§"/>
            </a:pPr>
            <a:r>
              <a:rPr lang="en-US" sz="1200" dirty="0">
                <a:latin typeface="Arial" panose="020B0604020202020204" pitchFamily="34" charset="0"/>
              </a:rPr>
              <a:t>Cleaning equipment performance</a:t>
            </a:r>
          </a:p>
          <a:p>
            <a:pPr marL="228600" lvl="1" indent="-228600">
              <a:buClr>
                <a:srgbClr val="009AC7"/>
              </a:buClr>
              <a:buFont typeface="Wingdings" panose="05000000000000000000" pitchFamily="2" charset="2"/>
              <a:buChar char="§"/>
            </a:pPr>
            <a:r>
              <a:rPr lang="en-US" sz="1200" dirty="0">
                <a:latin typeface="Arial" panose="020B0604020202020204" pitchFamily="34" charset="0"/>
              </a:rPr>
              <a:t>Proper use of equipment</a:t>
            </a:r>
          </a:p>
          <a:p>
            <a:pPr marL="228600" lvl="1" indent="-228600">
              <a:buClr>
                <a:srgbClr val="009AC7"/>
              </a:buClr>
              <a:buFont typeface="Wingdings" panose="05000000000000000000" pitchFamily="2" charset="2"/>
              <a:buChar char="§"/>
            </a:pPr>
            <a:r>
              <a:rPr lang="en-US" sz="1200" dirty="0">
                <a:latin typeface="Arial" panose="020B0604020202020204" pitchFamily="34" charset="0"/>
              </a:rPr>
              <a:t>Following proper cleaning processes</a:t>
            </a:r>
          </a:p>
        </p:txBody>
      </p:sp>
      <p:sp>
        <p:nvSpPr>
          <p:cNvPr id="25"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45</a:t>
            </a:fld>
            <a:endParaRPr lang="en-US" altLang="en-US" dirty="0"/>
          </a:p>
        </p:txBody>
      </p:sp>
    </p:spTree>
    <p:extLst>
      <p:ext uri="{BB962C8B-B14F-4D97-AF65-F5344CB8AC3E}">
        <p14:creationId xmlns:p14="http://schemas.microsoft.com/office/powerpoint/2010/main" val="37756581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89576"/>
            <a:ext cx="8229600" cy="2963501"/>
          </a:xfrm>
        </p:spPr>
        <p:txBody>
          <a:bodyPr/>
          <a:lstStyle/>
          <a:p>
            <a:pPr marL="285750" indent="-285750">
              <a:spcAft>
                <a:spcPts val="600"/>
              </a:spcAft>
              <a:buClr>
                <a:srgbClr val="009AC7"/>
              </a:buClr>
              <a:buFont typeface="Wingdings" panose="05000000000000000000" pitchFamily="2" charset="2"/>
              <a:buChar char="§"/>
            </a:pPr>
            <a:r>
              <a:rPr lang="en-US" sz="1600" dirty="0"/>
              <a:t>ec-H2O </a:t>
            </a:r>
            <a:r>
              <a:rPr lang="en-US" sz="1600" dirty="0" err="1"/>
              <a:t>NanoClean</a:t>
            </a:r>
            <a:r>
              <a:rPr lang="en-US" sz="1600" baseline="30000" dirty="0"/>
              <a:t>®</a:t>
            </a:r>
            <a:r>
              <a:rPr lang="en-US" sz="1600" dirty="0"/>
              <a:t> reduces need for detergents and saves water</a:t>
            </a:r>
          </a:p>
          <a:p>
            <a:pPr marL="285750" indent="-285750">
              <a:spcAft>
                <a:spcPts val="600"/>
              </a:spcAft>
              <a:buClr>
                <a:srgbClr val="009AC7"/>
              </a:buClr>
              <a:buFont typeface="Wingdings" panose="05000000000000000000" pitchFamily="2" charset="2"/>
              <a:buChar char="§"/>
            </a:pPr>
            <a:r>
              <a:rPr lang="en-US" sz="1600" dirty="0"/>
              <a:t>Pro-Panel™ LCD touchscreen minimizes training</a:t>
            </a:r>
          </a:p>
          <a:p>
            <a:pPr marL="285750" indent="-285750">
              <a:spcAft>
                <a:spcPts val="600"/>
              </a:spcAft>
              <a:buClr>
                <a:srgbClr val="009AC7"/>
              </a:buClr>
              <a:buFont typeface="Wingdings" panose="05000000000000000000" pitchFamily="2" charset="2"/>
              <a:buChar char="§"/>
            </a:pPr>
            <a:r>
              <a:rPr lang="en-US" sz="1600" dirty="0"/>
              <a:t>Zone Settings™ with customizable labels simplifies cleaning processes</a:t>
            </a:r>
          </a:p>
          <a:p>
            <a:pPr marL="285750" indent="-285750">
              <a:spcAft>
                <a:spcPts val="600"/>
              </a:spcAft>
              <a:buClr>
                <a:srgbClr val="009AC7"/>
              </a:buClr>
              <a:buFont typeface="Wingdings" panose="05000000000000000000" pitchFamily="2" charset="2"/>
              <a:buChar char="§"/>
            </a:pPr>
            <a:r>
              <a:rPr lang="en-US" sz="1600" dirty="0"/>
              <a:t>Yellow touch points simplifies routine maintenance</a:t>
            </a:r>
          </a:p>
          <a:p>
            <a:pPr marL="285750" indent="-285750">
              <a:spcAft>
                <a:spcPts val="600"/>
              </a:spcAft>
              <a:buClr>
                <a:srgbClr val="009AC7"/>
              </a:buClr>
              <a:buFont typeface="Wingdings" panose="05000000000000000000" pitchFamily="2" charset="2"/>
              <a:buChar char="§"/>
            </a:pPr>
            <a:r>
              <a:rPr lang="en-US" sz="1600" dirty="0"/>
              <a:t>Accessory clips expedites secondary cleaning tasks</a:t>
            </a:r>
          </a:p>
          <a:p>
            <a:pPr marL="285750" indent="-285750">
              <a:spcAft>
                <a:spcPts val="600"/>
              </a:spcAft>
              <a:buClr>
                <a:srgbClr val="009AC7"/>
              </a:buClr>
              <a:buFont typeface="Wingdings" panose="05000000000000000000" pitchFamily="2" charset="2"/>
              <a:buChar char="§"/>
            </a:pPr>
            <a:r>
              <a:rPr lang="en-US" sz="1600" dirty="0"/>
              <a:t>T500e simple-to-operate and rugged</a:t>
            </a:r>
          </a:p>
          <a:p>
            <a:endParaRPr lang="en-US" dirty="0"/>
          </a:p>
        </p:txBody>
      </p:sp>
      <p:sp>
        <p:nvSpPr>
          <p:cNvPr id="3" name="Title 2"/>
          <p:cNvSpPr>
            <a:spLocks noGrp="1"/>
          </p:cNvSpPr>
          <p:nvPr>
            <p:ph type="title"/>
          </p:nvPr>
        </p:nvSpPr>
        <p:spPr/>
        <p:txBody>
          <a:bodyPr/>
          <a:lstStyle/>
          <a:p>
            <a:r>
              <a:rPr lang="en-US" dirty="0"/>
              <a:t>Cost to Clean</a:t>
            </a:r>
          </a:p>
        </p:txBody>
      </p:sp>
      <p:grpSp>
        <p:nvGrpSpPr>
          <p:cNvPr id="7" name="Group 6"/>
          <p:cNvGrpSpPr>
            <a:grpSpLocks noChangeAspect="1"/>
          </p:cNvGrpSpPr>
          <p:nvPr/>
        </p:nvGrpSpPr>
        <p:grpSpPr>
          <a:xfrm>
            <a:off x="7743604" y="1789576"/>
            <a:ext cx="753083" cy="751259"/>
            <a:chOff x="1589087" y="782638"/>
            <a:chExt cx="655638" cy="654050"/>
          </a:xfrm>
        </p:grpSpPr>
        <p:sp>
          <p:nvSpPr>
            <p:cNvPr id="8" name="Oval 15"/>
            <p:cNvSpPr>
              <a:spLocks noChangeArrowheads="1"/>
            </p:cNvSpPr>
            <p:nvPr/>
          </p:nvSpPr>
          <p:spPr bwMode="auto">
            <a:xfrm>
              <a:off x="1589087" y="782638"/>
              <a:ext cx="655638" cy="654050"/>
            </a:xfrm>
            <a:prstGeom prst="ellipse">
              <a:avLst/>
            </a:prstGeom>
            <a:solidFill>
              <a:srgbClr val="F7B334"/>
            </a:solidFill>
            <a:ln w="30163" cap="flat">
              <a:solidFill>
                <a:srgbClr val="FFFFFF"/>
              </a:solidFill>
              <a:prstDash val="solid"/>
              <a:miter lim="800000"/>
              <a:headEnd/>
              <a:tailEnd/>
            </a:ln>
          </p:spPr>
          <p:txBody>
            <a:bodyPr vert="horz" wrap="square" lIns="164592" tIns="82296" rIns="164592" bIns="82296" numCol="1" anchor="t" anchorCtr="0" compatLnSpc="1">
              <a:prstTxWarp prst="textNoShape">
                <a:avLst/>
              </a:prstTxWarp>
            </a:bodyPr>
            <a:lstStyle/>
            <a:p>
              <a:endParaRPr lang="en-US" sz="11160" dirty="0"/>
            </a:p>
          </p:txBody>
        </p:sp>
        <p:sp>
          <p:nvSpPr>
            <p:cNvPr id="9" name="Freeform 16"/>
            <p:cNvSpPr>
              <a:spLocks noEditPoints="1"/>
            </p:cNvSpPr>
            <p:nvPr/>
          </p:nvSpPr>
          <p:spPr bwMode="auto">
            <a:xfrm>
              <a:off x="1804988" y="876300"/>
              <a:ext cx="225425" cy="458788"/>
            </a:xfrm>
            <a:custGeom>
              <a:avLst/>
              <a:gdLst>
                <a:gd name="T0" fmla="*/ 23 w 60"/>
                <a:gd name="T1" fmla="*/ 110 h 122"/>
                <a:gd name="T2" fmla="*/ 9 w 60"/>
                <a:gd name="T3" fmla="*/ 108 h 122"/>
                <a:gd name="T4" fmla="*/ 0 w 60"/>
                <a:gd name="T5" fmla="*/ 105 h 122"/>
                <a:gd name="T6" fmla="*/ 5 w 60"/>
                <a:gd name="T7" fmla="*/ 90 h 122"/>
                <a:gd name="T8" fmla="*/ 12 w 60"/>
                <a:gd name="T9" fmla="*/ 92 h 122"/>
                <a:gd name="T10" fmla="*/ 23 w 60"/>
                <a:gd name="T11" fmla="*/ 94 h 122"/>
                <a:gd name="T12" fmla="*/ 23 w 60"/>
                <a:gd name="T13" fmla="*/ 67 h 122"/>
                <a:gd name="T14" fmla="*/ 14 w 60"/>
                <a:gd name="T15" fmla="*/ 63 h 122"/>
                <a:gd name="T16" fmla="*/ 7 w 60"/>
                <a:gd name="T17" fmla="*/ 57 h 122"/>
                <a:gd name="T18" fmla="*/ 2 w 60"/>
                <a:gd name="T19" fmla="*/ 49 h 122"/>
                <a:gd name="T20" fmla="*/ 0 w 60"/>
                <a:gd name="T21" fmla="*/ 39 h 122"/>
                <a:gd name="T22" fmla="*/ 6 w 60"/>
                <a:gd name="T23" fmla="*/ 21 h 122"/>
                <a:gd name="T24" fmla="*/ 23 w 60"/>
                <a:gd name="T25" fmla="*/ 12 h 122"/>
                <a:gd name="T26" fmla="*/ 23 w 60"/>
                <a:gd name="T27" fmla="*/ 0 h 122"/>
                <a:gd name="T28" fmla="*/ 37 w 60"/>
                <a:gd name="T29" fmla="*/ 0 h 122"/>
                <a:gd name="T30" fmla="*/ 37 w 60"/>
                <a:gd name="T31" fmla="*/ 12 h 122"/>
                <a:gd name="T32" fmla="*/ 47 w 60"/>
                <a:gd name="T33" fmla="*/ 13 h 122"/>
                <a:gd name="T34" fmla="*/ 55 w 60"/>
                <a:gd name="T35" fmla="*/ 16 h 122"/>
                <a:gd name="T36" fmla="*/ 51 w 60"/>
                <a:gd name="T37" fmla="*/ 31 h 122"/>
                <a:gd name="T38" fmla="*/ 45 w 60"/>
                <a:gd name="T39" fmla="*/ 29 h 122"/>
                <a:gd name="T40" fmla="*/ 37 w 60"/>
                <a:gd name="T41" fmla="*/ 27 h 122"/>
                <a:gd name="T42" fmla="*/ 37 w 60"/>
                <a:gd name="T43" fmla="*/ 53 h 122"/>
                <a:gd name="T44" fmla="*/ 45 w 60"/>
                <a:gd name="T45" fmla="*/ 57 h 122"/>
                <a:gd name="T46" fmla="*/ 53 w 60"/>
                <a:gd name="T47" fmla="*/ 63 h 122"/>
                <a:gd name="T48" fmla="*/ 58 w 60"/>
                <a:gd name="T49" fmla="*/ 70 h 122"/>
                <a:gd name="T50" fmla="*/ 60 w 60"/>
                <a:gd name="T51" fmla="*/ 81 h 122"/>
                <a:gd name="T52" fmla="*/ 54 w 60"/>
                <a:gd name="T53" fmla="*/ 100 h 122"/>
                <a:gd name="T54" fmla="*/ 37 w 60"/>
                <a:gd name="T55" fmla="*/ 109 h 122"/>
                <a:gd name="T56" fmla="*/ 37 w 60"/>
                <a:gd name="T57" fmla="*/ 122 h 122"/>
                <a:gd name="T58" fmla="*/ 23 w 60"/>
                <a:gd name="T59" fmla="*/ 122 h 122"/>
                <a:gd name="T60" fmla="*/ 23 w 60"/>
                <a:gd name="T61" fmla="*/ 110 h 122"/>
                <a:gd name="T62" fmla="*/ 17 w 60"/>
                <a:gd name="T63" fmla="*/ 37 h 122"/>
                <a:gd name="T64" fmla="*/ 21 w 60"/>
                <a:gd name="T65" fmla="*/ 44 h 122"/>
                <a:gd name="T66" fmla="*/ 29 w 60"/>
                <a:gd name="T67" fmla="*/ 49 h 122"/>
                <a:gd name="T68" fmla="*/ 29 w 60"/>
                <a:gd name="T69" fmla="*/ 27 h 122"/>
                <a:gd name="T70" fmla="*/ 20 w 60"/>
                <a:gd name="T71" fmla="*/ 30 h 122"/>
                <a:gd name="T72" fmla="*/ 17 w 60"/>
                <a:gd name="T73" fmla="*/ 37 h 122"/>
                <a:gd name="T74" fmla="*/ 43 w 60"/>
                <a:gd name="T75" fmla="*/ 83 h 122"/>
                <a:gd name="T76" fmla="*/ 39 w 60"/>
                <a:gd name="T77" fmla="*/ 76 h 122"/>
                <a:gd name="T78" fmla="*/ 31 w 60"/>
                <a:gd name="T79" fmla="*/ 71 h 122"/>
                <a:gd name="T80" fmla="*/ 31 w 60"/>
                <a:gd name="T81" fmla="*/ 94 h 122"/>
                <a:gd name="T82" fmla="*/ 40 w 60"/>
                <a:gd name="T83" fmla="*/ 91 h 122"/>
                <a:gd name="T84" fmla="*/ 43 w 60"/>
                <a:gd name="T85" fmla="*/ 8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122">
                  <a:moveTo>
                    <a:pt x="23" y="110"/>
                  </a:moveTo>
                  <a:cubicBezTo>
                    <a:pt x="18" y="110"/>
                    <a:pt x="13" y="109"/>
                    <a:pt x="9" y="108"/>
                  </a:cubicBezTo>
                  <a:cubicBezTo>
                    <a:pt x="5" y="107"/>
                    <a:pt x="2" y="106"/>
                    <a:pt x="0" y="105"/>
                  </a:cubicBezTo>
                  <a:cubicBezTo>
                    <a:pt x="5" y="90"/>
                    <a:pt x="5" y="90"/>
                    <a:pt x="5" y="90"/>
                  </a:cubicBezTo>
                  <a:cubicBezTo>
                    <a:pt x="7" y="91"/>
                    <a:pt x="9" y="92"/>
                    <a:pt x="12" y="92"/>
                  </a:cubicBezTo>
                  <a:cubicBezTo>
                    <a:pt x="15" y="93"/>
                    <a:pt x="19" y="94"/>
                    <a:pt x="23" y="94"/>
                  </a:cubicBezTo>
                  <a:cubicBezTo>
                    <a:pt x="23" y="67"/>
                    <a:pt x="23" y="67"/>
                    <a:pt x="23" y="67"/>
                  </a:cubicBezTo>
                  <a:cubicBezTo>
                    <a:pt x="20" y="66"/>
                    <a:pt x="17" y="64"/>
                    <a:pt x="14" y="63"/>
                  </a:cubicBezTo>
                  <a:cubicBezTo>
                    <a:pt x="12" y="61"/>
                    <a:pt x="9" y="59"/>
                    <a:pt x="7" y="57"/>
                  </a:cubicBezTo>
                  <a:cubicBezTo>
                    <a:pt x="5" y="55"/>
                    <a:pt x="3" y="52"/>
                    <a:pt x="2" y="49"/>
                  </a:cubicBezTo>
                  <a:cubicBezTo>
                    <a:pt x="0" y="46"/>
                    <a:pt x="0" y="43"/>
                    <a:pt x="0" y="39"/>
                  </a:cubicBezTo>
                  <a:cubicBezTo>
                    <a:pt x="0" y="31"/>
                    <a:pt x="2" y="25"/>
                    <a:pt x="6" y="21"/>
                  </a:cubicBezTo>
                  <a:cubicBezTo>
                    <a:pt x="10" y="16"/>
                    <a:pt x="16" y="13"/>
                    <a:pt x="23" y="12"/>
                  </a:cubicBezTo>
                  <a:cubicBezTo>
                    <a:pt x="23" y="0"/>
                    <a:pt x="23" y="0"/>
                    <a:pt x="23" y="0"/>
                  </a:cubicBezTo>
                  <a:cubicBezTo>
                    <a:pt x="37" y="0"/>
                    <a:pt x="37" y="0"/>
                    <a:pt x="37" y="0"/>
                  </a:cubicBezTo>
                  <a:cubicBezTo>
                    <a:pt x="37" y="12"/>
                    <a:pt x="37" y="12"/>
                    <a:pt x="37" y="12"/>
                  </a:cubicBezTo>
                  <a:cubicBezTo>
                    <a:pt x="41" y="12"/>
                    <a:pt x="44" y="12"/>
                    <a:pt x="47" y="13"/>
                  </a:cubicBezTo>
                  <a:cubicBezTo>
                    <a:pt x="50" y="14"/>
                    <a:pt x="53" y="15"/>
                    <a:pt x="55" y="16"/>
                  </a:cubicBezTo>
                  <a:cubicBezTo>
                    <a:pt x="51" y="31"/>
                    <a:pt x="51" y="31"/>
                    <a:pt x="51" y="31"/>
                  </a:cubicBezTo>
                  <a:cubicBezTo>
                    <a:pt x="49" y="30"/>
                    <a:pt x="47" y="30"/>
                    <a:pt x="45" y="29"/>
                  </a:cubicBezTo>
                  <a:cubicBezTo>
                    <a:pt x="42" y="28"/>
                    <a:pt x="40" y="28"/>
                    <a:pt x="37" y="27"/>
                  </a:cubicBezTo>
                  <a:cubicBezTo>
                    <a:pt x="37" y="53"/>
                    <a:pt x="37" y="53"/>
                    <a:pt x="37" y="53"/>
                  </a:cubicBezTo>
                  <a:cubicBezTo>
                    <a:pt x="40" y="54"/>
                    <a:pt x="42" y="55"/>
                    <a:pt x="45" y="57"/>
                  </a:cubicBezTo>
                  <a:cubicBezTo>
                    <a:pt x="48" y="59"/>
                    <a:pt x="51" y="60"/>
                    <a:pt x="53" y="63"/>
                  </a:cubicBezTo>
                  <a:cubicBezTo>
                    <a:pt x="55" y="65"/>
                    <a:pt x="57" y="67"/>
                    <a:pt x="58" y="70"/>
                  </a:cubicBezTo>
                  <a:cubicBezTo>
                    <a:pt x="60" y="73"/>
                    <a:pt x="60" y="77"/>
                    <a:pt x="60" y="81"/>
                  </a:cubicBezTo>
                  <a:cubicBezTo>
                    <a:pt x="60" y="89"/>
                    <a:pt x="58" y="95"/>
                    <a:pt x="54" y="100"/>
                  </a:cubicBezTo>
                  <a:cubicBezTo>
                    <a:pt x="50" y="105"/>
                    <a:pt x="44" y="108"/>
                    <a:pt x="37" y="109"/>
                  </a:cubicBezTo>
                  <a:cubicBezTo>
                    <a:pt x="37" y="122"/>
                    <a:pt x="37" y="122"/>
                    <a:pt x="37" y="122"/>
                  </a:cubicBezTo>
                  <a:cubicBezTo>
                    <a:pt x="23" y="122"/>
                    <a:pt x="23" y="122"/>
                    <a:pt x="23" y="122"/>
                  </a:cubicBezTo>
                  <a:lnTo>
                    <a:pt x="23" y="110"/>
                  </a:lnTo>
                  <a:close/>
                  <a:moveTo>
                    <a:pt x="17" y="37"/>
                  </a:moveTo>
                  <a:cubicBezTo>
                    <a:pt x="17" y="40"/>
                    <a:pt x="18" y="42"/>
                    <a:pt x="21" y="44"/>
                  </a:cubicBezTo>
                  <a:cubicBezTo>
                    <a:pt x="23" y="46"/>
                    <a:pt x="25" y="47"/>
                    <a:pt x="29" y="49"/>
                  </a:cubicBezTo>
                  <a:cubicBezTo>
                    <a:pt x="29" y="27"/>
                    <a:pt x="29" y="27"/>
                    <a:pt x="29" y="27"/>
                  </a:cubicBezTo>
                  <a:cubicBezTo>
                    <a:pt x="24" y="27"/>
                    <a:pt x="21" y="28"/>
                    <a:pt x="20" y="30"/>
                  </a:cubicBezTo>
                  <a:cubicBezTo>
                    <a:pt x="18" y="32"/>
                    <a:pt x="17" y="34"/>
                    <a:pt x="17" y="37"/>
                  </a:cubicBezTo>
                  <a:close/>
                  <a:moveTo>
                    <a:pt x="43" y="83"/>
                  </a:moveTo>
                  <a:cubicBezTo>
                    <a:pt x="43" y="80"/>
                    <a:pt x="42" y="77"/>
                    <a:pt x="39" y="76"/>
                  </a:cubicBezTo>
                  <a:cubicBezTo>
                    <a:pt x="37" y="74"/>
                    <a:pt x="34" y="72"/>
                    <a:pt x="31" y="71"/>
                  </a:cubicBezTo>
                  <a:cubicBezTo>
                    <a:pt x="31" y="94"/>
                    <a:pt x="31" y="94"/>
                    <a:pt x="31" y="94"/>
                  </a:cubicBezTo>
                  <a:cubicBezTo>
                    <a:pt x="35" y="94"/>
                    <a:pt x="38" y="93"/>
                    <a:pt x="40" y="91"/>
                  </a:cubicBezTo>
                  <a:cubicBezTo>
                    <a:pt x="42" y="89"/>
                    <a:pt x="43" y="86"/>
                    <a:pt x="43"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1160" dirty="0"/>
            </a:p>
          </p:txBody>
        </p:sp>
      </p:grpSp>
      <p:pic>
        <p:nvPicPr>
          <p:cNvPr id="1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44972" y="5093152"/>
            <a:ext cx="2251175" cy="68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38206" y="5012917"/>
            <a:ext cx="1633794" cy="980277"/>
          </a:xfrm>
          <a:prstGeom prst="rect">
            <a:avLst/>
          </a:prstGeom>
        </p:spPr>
      </p:pic>
      <p:pic>
        <p:nvPicPr>
          <p:cNvPr id="14" name="Picture 1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019759" y="5012917"/>
            <a:ext cx="1428750" cy="1105574"/>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38706" y="5012917"/>
            <a:ext cx="820290" cy="965047"/>
          </a:xfrm>
          <a:prstGeom prst="rect">
            <a:avLst/>
          </a:prstGeom>
        </p:spPr>
      </p:pic>
      <p:sp>
        <p:nvSpPr>
          <p:cNvPr id="13"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11" name="Slide Number Placeholder 10"/>
          <p:cNvSpPr>
            <a:spLocks noGrp="1"/>
          </p:cNvSpPr>
          <p:nvPr>
            <p:ph type="sldNum" sz="quarter" idx="12"/>
          </p:nvPr>
        </p:nvSpPr>
        <p:spPr/>
        <p:txBody>
          <a:bodyPr/>
          <a:lstStyle/>
          <a:p>
            <a:pPr>
              <a:defRPr/>
            </a:pPr>
            <a:fld id="{B1A9683B-B112-4496-A737-3130FD58388C}" type="slidenum">
              <a:rPr lang="en-US" altLang="en-US" smtClean="0"/>
              <a:pPr>
                <a:defRPr/>
              </a:pPr>
              <a:t>46</a:t>
            </a:fld>
            <a:endParaRPr lang="en-US" altLang="en-US" dirty="0"/>
          </a:p>
        </p:txBody>
      </p:sp>
    </p:spTree>
    <p:extLst>
      <p:ext uri="{BB962C8B-B14F-4D97-AF65-F5344CB8AC3E}">
        <p14:creationId xmlns:p14="http://schemas.microsoft.com/office/powerpoint/2010/main" val="28145829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a:grpSpLocks noChangeAspect="1"/>
          </p:cNvGrpSpPr>
          <p:nvPr/>
        </p:nvGrpSpPr>
        <p:grpSpPr>
          <a:xfrm>
            <a:off x="7743604" y="1789576"/>
            <a:ext cx="753083" cy="751259"/>
            <a:chOff x="1589088" y="3709988"/>
            <a:chExt cx="655638" cy="654050"/>
          </a:xfrm>
        </p:grpSpPr>
        <p:sp>
          <p:nvSpPr>
            <p:cNvPr id="15" name="Oval 8"/>
            <p:cNvSpPr>
              <a:spLocks noChangeArrowheads="1"/>
            </p:cNvSpPr>
            <p:nvPr/>
          </p:nvSpPr>
          <p:spPr bwMode="auto">
            <a:xfrm>
              <a:off x="1589088" y="3709988"/>
              <a:ext cx="655638" cy="654050"/>
            </a:xfrm>
            <a:prstGeom prst="ellipse">
              <a:avLst/>
            </a:prstGeom>
            <a:solidFill>
              <a:srgbClr val="EE2B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1160" dirty="0"/>
            </a:p>
          </p:txBody>
        </p:sp>
        <p:sp>
          <p:nvSpPr>
            <p:cNvPr id="16" name="Oval 9"/>
            <p:cNvSpPr>
              <a:spLocks noChangeArrowheads="1"/>
            </p:cNvSpPr>
            <p:nvPr/>
          </p:nvSpPr>
          <p:spPr bwMode="auto">
            <a:xfrm>
              <a:off x="1589088" y="3709988"/>
              <a:ext cx="655638" cy="654050"/>
            </a:xfrm>
            <a:prstGeom prst="ellipse">
              <a:avLst/>
            </a:prstGeom>
            <a:noFill/>
            <a:ln w="3016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64592" tIns="82296" rIns="164592" bIns="82296" numCol="1" anchor="t" anchorCtr="0" compatLnSpc="1">
              <a:prstTxWarp prst="textNoShape">
                <a:avLst/>
              </a:prstTxWarp>
            </a:bodyPr>
            <a:lstStyle/>
            <a:p>
              <a:endParaRPr lang="en-US" sz="11160" dirty="0"/>
            </a:p>
          </p:txBody>
        </p:sp>
        <p:sp>
          <p:nvSpPr>
            <p:cNvPr id="17" name="Freeform 10"/>
            <p:cNvSpPr>
              <a:spLocks/>
            </p:cNvSpPr>
            <p:nvPr/>
          </p:nvSpPr>
          <p:spPr bwMode="auto">
            <a:xfrm>
              <a:off x="1739900" y="3863975"/>
              <a:ext cx="131763" cy="128588"/>
            </a:xfrm>
            <a:custGeom>
              <a:avLst/>
              <a:gdLst>
                <a:gd name="T0" fmla="*/ 18 w 35"/>
                <a:gd name="T1" fmla="*/ 0 h 34"/>
                <a:gd name="T2" fmla="*/ 0 w 35"/>
                <a:gd name="T3" fmla="*/ 17 h 34"/>
                <a:gd name="T4" fmla="*/ 17 w 35"/>
                <a:gd name="T5" fmla="*/ 34 h 34"/>
                <a:gd name="T6" fmla="*/ 35 w 35"/>
                <a:gd name="T7" fmla="*/ 17 h 34"/>
                <a:gd name="T8" fmla="*/ 18 w 35"/>
                <a:gd name="T9" fmla="*/ 0 h 34"/>
              </a:gdLst>
              <a:ahLst/>
              <a:cxnLst>
                <a:cxn ang="0">
                  <a:pos x="T0" y="T1"/>
                </a:cxn>
                <a:cxn ang="0">
                  <a:pos x="T2" y="T3"/>
                </a:cxn>
                <a:cxn ang="0">
                  <a:pos x="T4" y="T5"/>
                </a:cxn>
                <a:cxn ang="0">
                  <a:pos x="T6" y="T7"/>
                </a:cxn>
                <a:cxn ang="0">
                  <a:pos x="T8" y="T9"/>
                </a:cxn>
              </a:cxnLst>
              <a:rect l="0" t="0" r="r" b="b"/>
              <a:pathLst>
                <a:path w="35" h="34">
                  <a:moveTo>
                    <a:pt x="18" y="0"/>
                  </a:moveTo>
                  <a:cubicBezTo>
                    <a:pt x="18" y="8"/>
                    <a:pt x="8" y="17"/>
                    <a:pt x="0" y="17"/>
                  </a:cubicBezTo>
                  <a:cubicBezTo>
                    <a:pt x="8" y="17"/>
                    <a:pt x="17" y="26"/>
                    <a:pt x="17" y="34"/>
                  </a:cubicBezTo>
                  <a:cubicBezTo>
                    <a:pt x="17" y="26"/>
                    <a:pt x="27" y="17"/>
                    <a:pt x="35" y="17"/>
                  </a:cubicBezTo>
                  <a:cubicBezTo>
                    <a:pt x="27" y="17"/>
                    <a:pt x="18" y="8"/>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1160" dirty="0"/>
            </a:p>
          </p:txBody>
        </p:sp>
        <p:sp>
          <p:nvSpPr>
            <p:cNvPr id="18" name="Freeform 11"/>
            <p:cNvSpPr>
              <a:spLocks/>
            </p:cNvSpPr>
            <p:nvPr/>
          </p:nvSpPr>
          <p:spPr bwMode="auto">
            <a:xfrm>
              <a:off x="1804988" y="3924300"/>
              <a:ext cx="288925" cy="285750"/>
            </a:xfrm>
            <a:custGeom>
              <a:avLst/>
              <a:gdLst>
                <a:gd name="T0" fmla="*/ 40 w 77"/>
                <a:gd name="T1" fmla="*/ 0 h 76"/>
                <a:gd name="T2" fmla="*/ 26 w 77"/>
                <a:gd name="T3" fmla="*/ 25 h 76"/>
                <a:gd name="T4" fmla="*/ 10 w 77"/>
                <a:gd name="T5" fmla="*/ 36 h 76"/>
                <a:gd name="T6" fmla="*/ 0 w 77"/>
                <a:gd name="T7" fmla="*/ 38 h 76"/>
                <a:gd name="T8" fmla="*/ 19 w 77"/>
                <a:gd name="T9" fmla="*/ 45 h 76"/>
                <a:gd name="T10" fmla="*/ 32 w 77"/>
                <a:gd name="T11" fmla="*/ 58 h 76"/>
                <a:gd name="T12" fmla="*/ 38 w 77"/>
                <a:gd name="T13" fmla="*/ 76 h 76"/>
                <a:gd name="T14" fmla="*/ 41 w 77"/>
                <a:gd name="T15" fmla="*/ 64 h 76"/>
                <a:gd name="T16" fmla="*/ 50 w 77"/>
                <a:gd name="T17" fmla="*/ 52 h 76"/>
                <a:gd name="T18" fmla="*/ 77 w 77"/>
                <a:gd name="T19" fmla="*/ 39 h 76"/>
                <a:gd name="T20" fmla="*/ 40 w 77"/>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40" y="0"/>
                  </a:moveTo>
                  <a:cubicBezTo>
                    <a:pt x="39" y="9"/>
                    <a:pt x="34" y="18"/>
                    <a:pt x="26" y="25"/>
                  </a:cubicBezTo>
                  <a:cubicBezTo>
                    <a:pt x="22" y="30"/>
                    <a:pt x="16" y="34"/>
                    <a:pt x="10" y="36"/>
                  </a:cubicBezTo>
                  <a:cubicBezTo>
                    <a:pt x="7" y="37"/>
                    <a:pt x="4" y="38"/>
                    <a:pt x="0" y="38"/>
                  </a:cubicBezTo>
                  <a:cubicBezTo>
                    <a:pt x="7" y="38"/>
                    <a:pt x="13" y="41"/>
                    <a:pt x="19" y="45"/>
                  </a:cubicBezTo>
                  <a:cubicBezTo>
                    <a:pt x="24" y="49"/>
                    <a:pt x="28" y="53"/>
                    <a:pt x="32" y="58"/>
                  </a:cubicBezTo>
                  <a:cubicBezTo>
                    <a:pt x="35" y="64"/>
                    <a:pt x="38" y="71"/>
                    <a:pt x="38" y="76"/>
                  </a:cubicBezTo>
                  <a:cubicBezTo>
                    <a:pt x="38" y="72"/>
                    <a:pt x="39" y="68"/>
                    <a:pt x="41" y="64"/>
                  </a:cubicBezTo>
                  <a:cubicBezTo>
                    <a:pt x="43" y="60"/>
                    <a:pt x="46" y="56"/>
                    <a:pt x="50" y="52"/>
                  </a:cubicBezTo>
                  <a:cubicBezTo>
                    <a:pt x="57" y="44"/>
                    <a:pt x="68" y="39"/>
                    <a:pt x="77" y="39"/>
                  </a:cubicBezTo>
                  <a:cubicBezTo>
                    <a:pt x="60" y="38"/>
                    <a:pt x="39" y="17"/>
                    <a:pt x="4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1160" dirty="0"/>
            </a:p>
          </p:txBody>
        </p:sp>
      </p:grpSp>
      <p:sp>
        <p:nvSpPr>
          <p:cNvPr id="3" name="Title 2"/>
          <p:cNvSpPr>
            <a:spLocks noGrp="1"/>
          </p:cNvSpPr>
          <p:nvPr>
            <p:ph type="title"/>
          </p:nvPr>
        </p:nvSpPr>
        <p:spPr/>
        <p:txBody>
          <a:bodyPr/>
          <a:lstStyle/>
          <a:p>
            <a:r>
              <a:rPr lang="en-US" dirty="0"/>
              <a:t>Enhancing Facility Image</a:t>
            </a:r>
          </a:p>
        </p:txBody>
      </p:sp>
      <p:sp>
        <p:nvSpPr>
          <p:cNvPr id="19" name="TextBox 18"/>
          <p:cNvSpPr txBox="1"/>
          <p:nvPr/>
        </p:nvSpPr>
        <p:spPr>
          <a:xfrm>
            <a:off x="457200" y="1789576"/>
            <a:ext cx="6872317" cy="1938992"/>
          </a:xfrm>
          <a:prstGeom prst="rect">
            <a:avLst/>
          </a:prstGeom>
          <a:noFill/>
        </p:spPr>
        <p:txBody>
          <a:bodyPr wrap="square" rtlCol="0">
            <a:spAutoFit/>
          </a:bodyPr>
          <a:lstStyle/>
          <a:p>
            <a:pPr marL="285750" indent="-285750" defTabSz="457200" eaLnBrk="1" fontAlgn="auto" hangingPunct="1">
              <a:spcBef>
                <a:spcPts val="1200"/>
              </a:spcBef>
              <a:spcAft>
                <a:spcPts val="0"/>
              </a:spcAft>
              <a:buClr>
                <a:srgbClr val="1188BB"/>
              </a:buClr>
              <a:buFont typeface="Wingdings" panose="05000000000000000000" pitchFamily="2" charset="2"/>
              <a:buChar char="§"/>
            </a:pPr>
            <a:r>
              <a:rPr lang="en-US" sz="1600" dirty="0">
                <a:latin typeface="Arial" panose="020B0604020202020204" pitchFamily="34" charset="0"/>
              </a:rPr>
              <a:t>More applications</a:t>
            </a:r>
          </a:p>
          <a:p>
            <a:pPr marL="285750" indent="-285750" defTabSz="457200" eaLnBrk="1" fontAlgn="auto" hangingPunct="1">
              <a:spcBef>
                <a:spcPts val="1200"/>
              </a:spcBef>
              <a:spcAft>
                <a:spcPts val="0"/>
              </a:spcAft>
              <a:buClr>
                <a:srgbClr val="1188BB"/>
              </a:buClr>
              <a:buFont typeface="Wingdings" panose="05000000000000000000" pitchFamily="2" charset="2"/>
              <a:buChar char="§"/>
            </a:pPr>
            <a:r>
              <a:rPr lang="en-US" sz="1600" dirty="0">
                <a:latin typeface="Arial" panose="020B0604020202020204" pitchFamily="34" charset="0"/>
              </a:rPr>
              <a:t>More water &amp; down pressure settings</a:t>
            </a:r>
          </a:p>
          <a:p>
            <a:pPr marL="285750" indent="-285750" defTabSz="457200" eaLnBrk="1" fontAlgn="auto" hangingPunct="1">
              <a:spcBef>
                <a:spcPts val="1200"/>
              </a:spcBef>
              <a:spcAft>
                <a:spcPts val="0"/>
              </a:spcAft>
              <a:buClr>
                <a:srgbClr val="1188BB"/>
              </a:buClr>
              <a:buFont typeface="Wingdings" panose="05000000000000000000" pitchFamily="2" charset="2"/>
              <a:buChar char="§"/>
            </a:pPr>
            <a:r>
              <a:rPr lang="en-US" sz="1600" dirty="0">
                <a:latin typeface="Arial" panose="020B0604020202020204" pitchFamily="34" charset="0"/>
              </a:rPr>
              <a:t>Daily stone care maintenance</a:t>
            </a:r>
          </a:p>
          <a:p>
            <a:pPr marL="285750" indent="-285750" defTabSz="457200" eaLnBrk="1" fontAlgn="auto" hangingPunct="1">
              <a:spcBef>
                <a:spcPts val="1200"/>
              </a:spcBef>
              <a:spcAft>
                <a:spcPts val="0"/>
              </a:spcAft>
              <a:buClr>
                <a:srgbClr val="1188BB"/>
              </a:buClr>
              <a:buFont typeface="Wingdings" panose="05000000000000000000" pitchFamily="2" charset="2"/>
              <a:buChar char="§"/>
            </a:pPr>
            <a:r>
              <a:rPr lang="en-US" sz="1600" dirty="0">
                <a:latin typeface="Arial" panose="020B0604020202020204" pitchFamily="34" charset="0"/>
              </a:rPr>
              <a:t>Tank rinse-out (spray nozzle w/ hose)</a:t>
            </a:r>
          </a:p>
          <a:p>
            <a:pPr marL="285750" indent="-285750" defTabSz="457200" eaLnBrk="1" fontAlgn="auto" hangingPunct="1">
              <a:spcBef>
                <a:spcPts val="1200"/>
              </a:spcBef>
              <a:spcAft>
                <a:spcPts val="0"/>
              </a:spcAft>
              <a:buClr>
                <a:srgbClr val="1188BB"/>
              </a:buClr>
              <a:buFont typeface="Wingdings" panose="05000000000000000000" pitchFamily="2" charset="2"/>
              <a:buChar char="§"/>
            </a:pPr>
            <a:r>
              <a:rPr lang="en-US" sz="1600" dirty="0">
                <a:latin typeface="Arial" panose="020B0604020202020204" pitchFamily="34" charset="0"/>
              </a:rPr>
              <a:t>T500 Zone Settings™ eliminate guesswork and rework</a:t>
            </a:r>
          </a:p>
        </p:txBody>
      </p:sp>
      <p:sp>
        <p:nvSpPr>
          <p:cNvPr id="23" name="TextBox 22"/>
          <p:cNvSpPr txBox="1"/>
          <p:nvPr/>
        </p:nvSpPr>
        <p:spPr>
          <a:xfrm>
            <a:off x="5731220" y="5588480"/>
            <a:ext cx="1764999" cy="261610"/>
          </a:xfrm>
          <a:prstGeom prst="rect">
            <a:avLst/>
          </a:prstGeom>
          <a:noFill/>
        </p:spPr>
        <p:txBody>
          <a:bodyPr wrap="square" rtlCol="0">
            <a:spAutoFit/>
          </a:bodyPr>
          <a:lstStyle/>
          <a:p>
            <a:pPr algn="ctr"/>
            <a:r>
              <a:rPr lang="en-US" sz="1100" dirty="0">
                <a:latin typeface="Arial" panose="020B0604020202020204" pitchFamily="34" charset="0"/>
              </a:rPr>
              <a:t>Pro-Membrane™</a:t>
            </a:r>
          </a:p>
        </p:txBody>
      </p:sp>
      <p:sp>
        <p:nvSpPr>
          <p:cNvPr id="24" name="TextBox 23"/>
          <p:cNvSpPr txBox="1"/>
          <p:nvPr/>
        </p:nvSpPr>
        <p:spPr>
          <a:xfrm>
            <a:off x="7533081" y="5555923"/>
            <a:ext cx="1225409" cy="261610"/>
          </a:xfrm>
          <a:prstGeom prst="rect">
            <a:avLst/>
          </a:prstGeom>
          <a:noFill/>
        </p:spPr>
        <p:txBody>
          <a:bodyPr wrap="square" rtlCol="0">
            <a:spAutoFit/>
          </a:bodyPr>
          <a:lstStyle/>
          <a:p>
            <a:pPr algn="ctr"/>
            <a:r>
              <a:rPr lang="en-US" sz="1100" dirty="0">
                <a:latin typeface="Arial" panose="020B0604020202020204" pitchFamily="34" charset="0"/>
              </a:rPr>
              <a:t>Pro-Panel™</a:t>
            </a:r>
          </a:p>
        </p:txBody>
      </p:sp>
      <p:sp>
        <p:nvSpPr>
          <p:cNvPr id="27" name="TextBox 26"/>
          <p:cNvSpPr txBox="1"/>
          <p:nvPr/>
        </p:nvSpPr>
        <p:spPr>
          <a:xfrm>
            <a:off x="148378" y="5480758"/>
            <a:ext cx="1225409" cy="769441"/>
          </a:xfrm>
          <a:prstGeom prst="rect">
            <a:avLst/>
          </a:prstGeom>
          <a:noFill/>
        </p:spPr>
        <p:txBody>
          <a:bodyPr wrap="square" rtlCol="0">
            <a:spAutoFit/>
          </a:bodyPr>
          <a:lstStyle/>
          <a:p>
            <a:pPr algn="ctr"/>
            <a:r>
              <a:rPr lang="en-US" sz="1100" dirty="0">
                <a:latin typeface="Arial" panose="020B0604020202020204" pitchFamily="34" charset="0"/>
              </a:rPr>
              <a:t>26in (650mm)</a:t>
            </a:r>
          </a:p>
          <a:p>
            <a:pPr algn="ctr"/>
            <a:r>
              <a:rPr lang="en-US" sz="1100" dirty="0">
                <a:latin typeface="Arial" panose="020B0604020202020204" pitchFamily="34" charset="0"/>
              </a:rPr>
              <a:t>28in (700mm)</a:t>
            </a:r>
          </a:p>
          <a:p>
            <a:pPr algn="ctr"/>
            <a:r>
              <a:rPr lang="en-US" sz="1100" dirty="0">
                <a:latin typeface="Arial" panose="020B0604020202020204" pitchFamily="34" charset="0"/>
              </a:rPr>
              <a:t>32in (800mm)</a:t>
            </a:r>
            <a:br>
              <a:rPr lang="en-US" sz="1100" dirty="0">
                <a:latin typeface="Arial" panose="020B0604020202020204" pitchFamily="34" charset="0"/>
              </a:rPr>
            </a:br>
            <a:r>
              <a:rPr lang="en-US" sz="1100" dirty="0">
                <a:latin typeface="Arial" panose="020B0604020202020204" pitchFamily="34" charset="0"/>
              </a:rPr>
              <a:t>Dual Disk</a:t>
            </a:r>
          </a:p>
        </p:txBody>
      </p:sp>
      <p:sp>
        <p:nvSpPr>
          <p:cNvPr id="28" name="TextBox 27"/>
          <p:cNvSpPr txBox="1"/>
          <p:nvPr/>
        </p:nvSpPr>
        <p:spPr>
          <a:xfrm>
            <a:off x="1299144" y="5483906"/>
            <a:ext cx="1225409" cy="430887"/>
          </a:xfrm>
          <a:prstGeom prst="rect">
            <a:avLst/>
          </a:prstGeom>
          <a:noFill/>
        </p:spPr>
        <p:txBody>
          <a:bodyPr wrap="square" rtlCol="0">
            <a:spAutoFit/>
          </a:bodyPr>
          <a:lstStyle/>
          <a:p>
            <a:pPr algn="ctr"/>
            <a:r>
              <a:rPr lang="en-US" sz="1100" dirty="0">
                <a:latin typeface="Arial" panose="020B0604020202020204" pitchFamily="34" charset="0"/>
              </a:rPr>
              <a:t>28in (700mm)</a:t>
            </a:r>
            <a:br>
              <a:rPr lang="en-US" sz="1100" dirty="0">
                <a:latin typeface="Arial" panose="020B0604020202020204" pitchFamily="34" charset="0"/>
              </a:rPr>
            </a:br>
            <a:r>
              <a:rPr lang="en-US" sz="1100" dirty="0">
                <a:latin typeface="Arial" panose="020B0604020202020204" pitchFamily="34" charset="0"/>
              </a:rPr>
              <a:t>Dual Cylindrical</a:t>
            </a:r>
          </a:p>
        </p:txBody>
      </p:sp>
      <p:sp>
        <p:nvSpPr>
          <p:cNvPr id="29" name="TextBox 28"/>
          <p:cNvSpPr txBox="1"/>
          <p:nvPr/>
        </p:nvSpPr>
        <p:spPr>
          <a:xfrm>
            <a:off x="2610170" y="5480758"/>
            <a:ext cx="1225409" cy="430887"/>
          </a:xfrm>
          <a:prstGeom prst="rect">
            <a:avLst/>
          </a:prstGeom>
          <a:noFill/>
        </p:spPr>
        <p:txBody>
          <a:bodyPr wrap="square" rtlCol="0">
            <a:spAutoFit/>
          </a:bodyPr>
          <a:lstStyle/>
          <a:p>
            <a:pPr algn="ctr"/>
            <a:r>
              <a:rPr lang="en-US" sz="1100" dirty="0">
                <a:latin typeface="Arial" panose="020B0604020202020204" pitchFamily="34" charset="0"/>
              </a:rPr>
              <a:t>28in (700mm) </a:t>
            </a:r>
            <a:br>
              <a:rPr lang="en-US" sz="1100" dirty="0">
                <a:latin typeface="Arial" panose="020B0604020202020204" pitchFamily="34" charset="0"/>
              </a:rPr>
            </a:br>
            <a:r>
              <a:rPr lang="en-US" sz="1100" dirty="0">
                <a:latin typeface="Arial" panose="020B0604020202020204" pitchFamily="34" charset="0"/>
              </a:rPr>
              <a:t>Orbital</a:t>
            </a:r>
          </a:p>
        </p:txBody>
      </p:sp>
      <p:pic>
        <p:nvPicPr>
          <p:cNvPr id="30" name="Picture 2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31489" y="4285928"/>
            <a:ext cx="1227001" cy="1143000"/>
          </a:xfrm>
          <a:prstGeom prst="rect">
            <a:avLst/>
          </a:prstGeom>
        </p:spPr>
      </p:pic>
      <p:pic>
        <p:nvPicPr>
          <p:cNvPr id="31" name="Picture 3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41651" y="4318485"/>
            <a:ext cx="1203645" cy="1110443"/>
          </a:xfrm>
          <a:prstGeom prst="rect">
            <a:avLst/>
          </a:prstGeom>
        </p:spPr>
      </p:pic>
      <p:pic>
        <p:nvPicPr>
          <p:cNvPr id="32" name="Picture 3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34100" y="4370243"/>
            <a:ext cx="1146686" cy="1349042"/>
          </a:xfrm>
          <a:prstGeom prst="rect">
            <a:avLst/>
          </a:prstGeom>
        </p:spPr>
      </p:pic>
      <p:sp>
        <p:nvSpPr>
          <p:cNvPr id="22"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9" name="Slide Number Placeholder 8"/>
          <p:cNvSpPr>
            <a:spLocks noGrp="1"/>
          </p:cNvSpPr>
          <p:nvPr>
            <p:ph type="sldNum" sz="quarter" idx="12"/>
          </p:nvPr>
        </p:nvSpPr>
        <p:spPr/>
        <p:txBody>
          <a:bodyPr/>
          <a:lstStyle/>
          <a:p>
            <a:pPr>
              <a:defRPr/>
            </a:pPr>
            <a:fld id="{B1A9683B-B112-4496-A737-3130FD58388C}" type="slidenum">
              <a:rPr lang="en-US" altLang="en-US" smtClean="0"/>
              <a:pPr>
                <a:defRPr/>
              </a:pPr>
              <a:t>47</a:t>
            </a:fld>
            <a:endParaRPr lang="en-US" altLang="en-US" dirty="0"/>
          </a:p>
        </p:txBody>
      </p:sp>
      <p:pic>
        <p:nvPicPr>
          <p:cNvPr id="26" name="Picture 2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649785" y="4260954"/>
            <a:ext cx="1146994" cy="1225503"/>
          </a:xfrm>
          <a:prstGeom prst="rect">
            <a:avLst/>
          </a:prstGeom>
        </p:spPr>
      </p:pic>
      <p:pic>
        <p:nvPicPr>
          <p:cNvPr id="33" name="Picture 3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327425" y="4257647"/>
            <a:ext cx="1221397" cy="1209008"/>
          </a:xfrm>
          <a:prstGeom prst="rect">
            <a:avLst/>
          </a:prstGeom>
        </p:spPr>
      </p:pic>
      <p:pic>
        <p:nvPicPr>
          <p:cNvPr id="34" name="Picture 33"/>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1372" y="4218221"/>
            <a:ext cx="1164836" cy="1262537"/>
          </a:xfrm>
          <a:prstGeom prst="rect">
            <a:avLst/>
          </a:prstGeom>
        </p:spPr>
      </p:pic>
    </p:spTree>
    <p:extLst>
      <p:ext uri="{BB962C8B-B14F-4D97-AF65-F5344CB8AC3E}">
        <p14:creationId xmlns:p14="http://schemas.microsoft.com/office/powerpoint/2010/main" val="5388912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a:grpSpLocks noChangeAspect="1"/>
          </p:cNvGrpSpPr>
          <p:nvPr/>
        </p:nvGrpSpPr>
        <p:grpSpPr>
          <a:xfrm>
            <a:off x="7743604" y="1789576"/>
            <a:ext cx="753083" cy="751259"/>
            <a:chOff x="3382961" y="3709988"/>
            <a:chExt cx="655639" cy="654051"/>
          </a:xfrm>
        </p:grpSpPr>
        <p:sp>
          <p:nvSpPr>
            <p:cNvPr id="27" name="Oval 5"/>
            <p:cNvSpPr>
              <a:spLocks noChangeArrowheads="1"/>
            </p:cNvSpPr>
            <p:nvPr/>
          </p:nvSpPr>
          <p:spPr bwMode="auto">
            <a:xfrm>
              <a:off x="3382961" y="3709988"/>
              <a:ext cx="655638" cy="654050"/>
            </a:xfrm>
            <a:prstGeom prst="ellipse">
              <a:avLst/>
            </a:prstGeom>
            <a:solidFill>
              <a:srgbClr val="5A39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1160" dirty="0"/>
            </a:p>
          </p:txBody>
        </p:sp>
        <p:sp>
          <p:nvSpPr>
            <p:cNvPr id="28" name="Oval 6"/>
            <p:cNvSpPr>
              <a:spLocks noChangeArrowheads="1"/>
            </p:cNvSpPr>
            <p:nvPr/>
          </p:nvSpPr>
          <p:spPr bwMode="auto">
            <a:xfrm>
              <a:off x="3382962" y="3709989"/>
              <a:ext cx="655638" cy="654050"/>
            </a:xfrm>
            <a:prstGeom prst="ellipse">
              <a:avLst/>
            </a:prstGeom>
            <a:noFill/>
            <a:ln w="3016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64592" tIns="82296" rIns="164592" bIns="82296" numCol="1" anchor="t" anchorCtr="0" compatLnSpc="1">
              <a:prstTxWarp prst="textNoShape">
                <a:avLst/>
              </a:prstTxWarp>
            </a:bodyPr>
            <a:lstStyle/>
            <a:p>
              <a:endParaRPr lang="en-US" sz="11160" dirty="0"/>
            </a:p>
          </p:txBody>
        </p:sp>
        <p:sp>
          <p:nvSpPr>
            <p:cNvPr id="29" name="Freeform 7"/>
            <p:cNvSpPr>
              <a:spLocks/>
            </p:cNvSpPr>
            <p:nvPr/>
          </p:nvSpPr>
          <p:spPr bwMode="auto">
            <a:xfrm>
              <a:off x="3567113" y="3898900"/>
              <a:ext cx="287338" cy="280988"/>
            </a:xfrm>
            <a:custGeom>
              <a:avLst/>
              <a:gdLst>
                <a:gd name="T0" fmla="*/ 181 w 181"/>
                <a:gd name="T1" fmla="*/ 59 h 177"/>
                <a:gd name="T2" fmla="*/ 119 w 181"/>
                <a:gd name="T3" fmla="*/ 59 h 177"/>
                <a:gd name="T4" fmla="*/ 119 w 181"/>
                <a:gd name="T5" fmla="*/ 0 h 177"/>
                <a:gd name="T6" fmla="*/ 60 w 181"/>
                <a:gd name="T7" fmla="*/ 0 h 177"/>
                <a:gd name="T8" fmla="*/ 60 w 181"/>
                <a:gd name="T9" fmla="*/ 59 h 177"/>
                <a:gd name="T10" fmla="*/ 0 w 181"/>
                <a:gd name="T11" fmla="*/ 59 h 177"/>
                <a:gd name="T12" fmla="*/ 0 w 181"/>
                <a:gd name="T13" fmla="*/ 118 h 177"/>
                <a:gd name="T14" fmla="*/ 60 w 181"/>
                <a:gd name="T15" fmla="*/ 118 h 177"/>
                <a:gd name="T16" fmla="*/ 60 w 181"/>
                <a:gd name="T17" fmla="*/ 177 h 177"/>
                <a:gd name="T18" fmla="*/ 119 w 181"/>
                <a:gd name="T19" fmla="*/ 177 h 177"/>
                <a:gd name="T20" fmla="*/ 119 w 181"/>
                <a:gd name="T21" fmla="*/ 118 h 177"/>
                <a:gd name="T22" fmla="*/ 181 w 181"/>
                <a:gd name="T23" fmla="*/ 118 h 177"/>
                <a:gd name="T24" fmla="*/ 181 w 181"/>
                <a:gd name="T25" fmla="*/ 5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 h="177">
                  <a:moveTo>
                    <a:pt x="181" y="59"/>
                  </a:moveTo>
                  <a:lnTo>
                    <a:pt x="119" y="59"/>
                  </a:lnTo>
                  <a:lnTo>
                    <a:pt x="119" y="0"/>
                  </a:lnTo>
                  <a:lnTo>
                    <a:pt x="60" y="0"/>
                  </a:lnTo>
                  <a:lnTo>
                    <a:pt x="60" y="59"/>
                  </a:lnTo>
                  <a:lnTo>
                    <a:pt x="0" y="59"/>
                  </a:lnTo>
                  <a:lnTo>
                    <a:pt x="0" y="118"/>
                  </a:lnTo>
                  <a:lnTo>
                    <a:pt x="60" y="118"/>
                  </a:lnTo>
                  <a:lnTo>
                    <a:pt x="60" y="177"/>
                  </a:lnTo>
                  <a:lnTo>
                    <a:pt x="119" y="177"/>
                  </a:lnTo>
                  <a:lnTo>
                    <a:pt x="119" y="118"/>
                  </a:lnTo>
                  <a:lnTo>
                    <a:pt x="181" y="118"/>
                  </a:lnTo>
                  <a:lnTo>
                    <a:pt x="181"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4592" tIns="82296" rIns="164592" bIns="82296" numCol="1" anchor="t" anchorCtr="0" compatLnSpc="1">
              <a:prstTxWarp prst="textNoShape">
                <a:avLst/>
              </a:prstTxWarp>
            </a:bodyPr>
            <a:lstStyle/>
            <a:p>
              <a:endParaRPr lang="en-US" sz="11160" dirty="0"/>
            </a:p>
          </p:txBody>
        </p:sp>
      </p:grpSp>
      <p:sp>
        <p:nvSpPr>
          <p:cNvPr id="25" name="Content Placeholder 2"/>
          <p:cNvSpPr>
            <a:spLocks noGrp="1"/>
          </p:cNvSpPr>
          <p:nvPr>
            <p:ph idx="1"/>
          </p:nvPr>
        </p:nvSpPr>
        <p:spPr>
          <a:xfrm>
            <a:off x="457201" y="1789576"/>
            <a:ext cx="6323846" cy="2854852"/>
          </a:xfrm>
        </p:spPr>
        <p:txBody>
          <a:bodyPr>
            <a:noAutofit/>
          </a:bodyPr>
          <a:lstStyle/>
          <a:p>
            <a:pPr marL="285750" indent="-285750">
              <a:spcAft>
                <a:spcPts val="600"/>
              </a:spcAft>
              <a:buClr>
                <a:srgbClr val="009AC7"/>
              </a:buClr>
              <a:buFont typeface="Wingdings" panose="05000000000000000000" pitchFamily="2" charset="2"/>
              <a:buChar char="§"/>
            </a:pPr>
            <a:r>
              <a:rPr lang="en-US" sz="1600" dirty="0"/>
              <a:t>ec-H2O </a:t>
            </a:r>
            <a:r>
              <a:rPr lang="en-US" sz="1600" dirty="0" err="1"/>
              <a:t>NanoClean</a:t>
            </a:r>
            <a:r>
              <a:rPr lang="en-US" sz="1600" baseline="30000" dirty="0"/>
              <a:t>®</a:t>
            </a:r>
            <a:r>
              <a:rPr lang="en-US" sz="1600" dirty="0"/>
              <a:t> technology is NFSI certified</a:t>
            </a:r>
          </a:p>
          <a:p>
            <a:pPr marL="285750" indent="-285750">
              <a:spcAft>
                <a:spcPts val="600"/>
              </a:spcAft>
              <a:buClr>
                <a:srgbClr val="009AC7"/>
              </a:buClr>
              <a:buFont typeface="Wingdings" panose="05000000000000000000" pitchFamily="2" charset="2"/>
              <a:buChar char="§"/>
            </a:pPr>
            <a:r>
              <a:rPr lang="en-US" sz="1600" dirty="0"/>
              <a:t>Redesigned squeegee with improved water pickup</a:t>
            </a:r>
          </a:p>
          <a:p>
            <a:pPr marL="285750" indent="-285750">
              <a:spcAft>
                <a:spcPts val="600"/>
              </a:spcAft>
              <a:buClr>
                <a:srgbClr val="009AC7"/>
              </a:buClr>
              <a:buFont typeface="Wingdings" panose="05000000000000000000" pitchFamily="2" charset="2"/>
              <a:buChar char="§"/>
            </a:pPr>
            <a:r>
              <a:rPr lang="en-US" sz="1600" dirty="0"/>
              <a:t>Tutorial videos may help reduce slip &amp; falls or other worker compensation claims</a:t>
            </a:r>
          </a:p>
          <a:p>
            <a:pPr marL="285750" indent="-285750">
              <a:buClr>
                <a:srgbClr val="009AC7"/>
              </a:buClr>
              <a:buFont typeface="Wingdings" panose="05000000000000000000" pitchFamily="2" charset="2"/>
              <a:buChar char="§"/>
            </a:pPr>
            <a:r>
              <a:rPr lang="en-US" sz="1600" dirty="0"/>
              <a:t>Ergonomic Design</a:t>
            </a:r>
          </a:p>
          <a:p>
            <a:pPr marL="742950" lvl="1" indent="-285750">
              <a:buClr>
                <a:srgbClr val="009AC7"/>
              </a:buClr>
              <a:buFont typeface="Wingdings" panose="05000000000000000000" pitchFamily="2" charset="2"/>
              <a:buChar char="§"/>
            </a:pPr>
            <a:r>
              <a:rPr lang="en-US" sz="1400" dirty="0"/>
              <a:t>Foot activated squeegee minimizes bending</a:t>
            </a:r>
          </a:p>
          <a:p>
            <a:pPr marL="742950" lvl="1" indent="-285750">
              <a:buClr>
                <a:srgbClr val="009AC7"/>
              </a:buClr>
              <a:buFont typeface="Wingdings" panose="05000000000000000000" pitchFamily="2" charset="2"/>
              <a:buChar char="§"/>
            </a:pPr>
            <a:r>
              <a:rPr lang="en-US" sz="1400" dirty="0"/>
              <a:t>Wider handle improves machine operation</a:t>
            </a:r>
          </a:p>
          <a:p>
            <a:pPr marL="742950" lvl="1" indent="-285750">
              <a:buClr>
                <a:srgbClr val="009AC7"/>
              </a:buClr>
              <a:buFont typeface="Wingdings" panose="05000000000000000000" pitchFamily="2" charset="2"/>
              <a:buChar char="§"/>
            </a:pPr>
            <a:r>
              <a:rPr lang="en-US" sz="1400" dirty="0"/>
              <a:t>Speed control and propel direction switch within easy reach</a:t>
            </a:r>
          </a:p>
          <a:p>
            <a:pPr marL="285750" indent="-285750">
              <a:buClr>
                <a:srgbClr val="009AC7"/>
              </a:buClr>
              <a:buFont typeface="Wingdings" panose="05000000000000000000" pitchFamily="2" charset="2"/>
              <a:buChar char="§"/>
            </a:pPr>
            <a:endParaRPr lang="en-US" sz="1600" dirty="0"/>
          </a:p>
          <a:p>
            <a:pPr marL="285750" indent="-285750">
              <a:buClr>
                <a:srgbClr val="009AC7"/>
              </a:buClr>
              <a:buFont typeface="Wingdings" panose="05000000000000000000" pitchFamily="2" charset="2"/>
              <a:buChar char="§"/>
            </a:pPr>
            <a:endParaRPr lang="en-US" sz="1600" dirty="0"/>
          </a:p>
        </p:txBody>
      </p:sp>
      <p:sp>
        <p:nvSpPr>
          <p:cNvPr id="3" name="Title 2"/>
          <p:cNvSpPr>
            <a:spLocks noGrp="1"/>
          </p:cNvSpPr>
          <p:nvPr>
            <p:ph type="title"/>
          </p:nvPr>
        </p:nvSpPr>
        <p:spPr/>
        <p:txBody>
          <a:bodyPr/>
          <a:lstStyle/>
          <a:p>
            <a:r>
              <a:rPr lang="en-US" dirty="0"/>
              <a:t>Environmental Health and Safety</a:t>
            </a:r>
          </a:p>
        </p:txBody>
      </p:sp>
      <p:pic>
        <p:nvPicPr>
          <p:cNvPr id="34" name="Picture 2" descr="NFSILOGOnew"/>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6053" y="4863549"/>
            <a:ext cx="2514600" cy="1315975"/>
          </a:xfrm>
          <a:prstGeom prst="rect">
            <a:avLst/>
          </a:prstGeom>
          <a:noFill/>
          <a:extLst>
            <a:ext uri="{909E8E84-426E-40DD-AFC4-6F175D3DCCD1}">
              <a14:hiddenFill xmlns:a14="http://schemas.microsoft.com/office/drawing/2010/main">
                <a:solidFill>
                  <a:srgbClr val="FFFFFF"/>
                </a:solidFill>
              </a14:hiddenFill>
            </a:ext>
          </a:extLst>
        </p:spPr>
      </p:pic>
      <p:sp>
        <p:nvSpPr>
          <p:cNvPr id="12"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48</a:t>
            </a:fld>
            <a:endParaRPr lang="en-US" altLang="en-US" dirty="0"/>
          </a:p>
        </p:txBody>
      </p:sp>
      <p:pic>
        <p:nvPicPr>
          <p:cNvPr id="14" name="Picture 1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282171" y="4982218"/>
            <a:ext cx="4101925" cy="1078635"/>
          </a:xfrm>
          <a:prstGeom prst="rect">
            <a:avLst/>
          </a:prstGeom>
        </p:spPr>
      </p:pic>
      <p:pic>
        <p:nvPicPr>
          <p:cNvPr id="15" name="Picture 2"/>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618016" y="3202812"/>
            <a:ext cx="2251175" cy="68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49497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Addressing Customer Needs</a:t>
            </a:r>
          </a:p>
        </p:txBody>
      </p:sp>
      <p:graphicFrame>
        <p:nvGraphicFramePr>
          <p:cNvPr id="9" name="Object 8"/>
          <p:cNvGraphicFramePr>
            <a:graphicFrameLocks noChangeAspect="1"/>
          </p:cNvGraphicFramePr>
          <p:nvPr>
            <p:extLst>
              <p:ext uri="{D42A27DB-BD31-4B8C-83A1-F6EECF244321}">
                <p14:modId xmlns:p14="http://schemas.microsoft.com/office/powerpoint/2010/main" val="962791667"/>
              </p:ext>
            </p:extLst>
          </p:nvPr>
        </p:nvGraphicFramePr>
        <p:xfrm>
          <a:off x="641350" y="1529736"/>
          <a:ext cx="7861300" cy="5215228"/>
        </p:xfrm>
        <a:graphic>
          <a:graphicData uri="http://schemas.openxmlformats.org/presentationml/2006/ole">
            <mc:AlternateContent xmlns:mc="http://schemas.openxmlformats.org/markup-compatibility/2006">
              <mc:Choice xmlns:v="urn:schemas-microsoft-com:vml" Requires="v">
                <p:oleObj spid="_x0000_s1316" name="Worksheet" r:id="rId4" imgW="12359697" imgH="8199079" progId="Excel.Sheet.12">
                  <p:embed/>
                </p:oleObj>
              </mc:Choice>
              <mc:Fallback>
                <p:oleObj name="Worksheet" r:id="rId4" imgW="12359697" imgH="8199079" progId="Excel.Sheet.12">
                  <p:embed/>
                  <p:pic>
                    <p:nvPicPr>
                      <p:cNvPr id="0" name=""/>
                      <p:cNvPicPr/>
                      <p:nvPr/>
                    </p:nvPicPr>
                    <p:blipFill>
                      <a:blip r:embed="rId5"/>
                      <a:stretch>
                        <a:fillRect/>
                      </a:stretch>
                    </p:blipFill>
                    <p:spPr>
                      <a:xfrm>
                        <a:off x="641350" y="1529736"/>
                        <a:ext cx="7861300" cy="5215228"/>
                      </a:xfrm>
                      <a:prstGeom prst="rect">
                        <a:avLst/>
                      </a:prstGeom>
                    </p:spPr>
                  </p:pic>
                </p:oleObj>
              </mc:Fallback>
            </mc:AlternateContent>
          </a:graphicData>
        </a:graphic>
      </p:graphicFrame>
      <p:sp>
        <p:nvSpPr>
          <p:cNvPr id="2" name="Date Placeholder 1"/>
          <p:cNvSpPr>
            <a:spLocks noGrp="1"/>
          </p:cNvSpPr>
          <p:nvPr>
            <p:ph type="dt" sz="half" idx="10"/>
          </p:nvPr>
        </p:nvSpPr>
        <p:spPr/>
        <p:txBody>
          <a:bodyPr/>
          <a:lstStyle/>
          <a:p>
            <a:pPr>
              <a:defRPr/>
            </a:pPr>
            <a:r>
              <a:rPr lang="en-US"/>
              <a:t>©2017  The Tennant Company  Rev. Jan 2017</a:t>
            </a:r>
            <a:endParaRPr lang="en-US" dirty="0"/>
          </a:p>
        </p:txBody>
      </p:sp>
      <p:sp>
        <p:nvSpPr>
          <p:cNvPr id="7" name="Slide Number Placeholder 6"/>
          <p:cNvSpPr>
            <a:spLocks noGrp="1"/>
          </p:cNvSpPr>
          <p:nvPr>
            <p:ph type="sldNum" sz="quarter" idx="12"/>
          </p:nvPr>
        </p:nvSpPr>
        <p:spPr/>
        <p:txBody>
          <a:bodyPr/>
          <a:lstStyle/>
          <a:p>
            <a:pPr>
              <a:defRPr/>
            </a:pPr>
            <a:fld id="{B1A9683B-B112-4496-A737-3130FD58388C}" type="slidenum">
              <a:rPr lang="en-US" altLang="en-US" smtClean="0"/>
              <a:pPr>
                <a:defRPr/>
              </a:pPr>
              <a:t>49</a:t>
            </a:fld>
            <a:endParaRPr lang="en-US" altLang="en-US" dirty="0"/>
          </a:p>
        </p:txBody>
      </p:sp>
    </p:spTree>
    <p:extLst>
      <p:ext uri="{BB962C8B-B14F-4D97-AF65-F5344CB8AC3E}">
        <p14:creationId xmlns:p14="http://schemas.microsoft.com/office/powerpoint/2010/main" val="32952831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Competitive Advantages</a:t>
            </a:r>
          </a:p>
        </p:txBody>
      </p:sp>
      <p:graphicFrame>
        <p:nvGraphicFramePr>
          <p:cNvPr id="8" name="Content Placeholder 6"/>
          <p:cNvGraphicFramePr>
            <a:graphicFrameLocks/>
          </p:cNvGraphicFramePr>
          <p:nvPr>
            <p:extLst>
              <p:ext uri="{D42A27DB-BD31-4B8C-83A1-F6EECF244321}">
                <p14:modId xmlns:p14="http://schemas.microsoft.com/office/powerpoint/2010/main" val="800345615"/>
              </p:ext>
            </p:extLst>
          </p:nvPr>
        </p:nvGraphicFramePr>
        <p:xfrm>
          <a:off x="717440" y="1636030"/>
          <a:ext cx="7816961" cy="4895079"/>
        </p:xfrm>
        <a:graphic>
          <a:graphicData uri="http://schemas.openxmlformats.org/drawingml/2006/table">
            <a:tbl>
              <a:tblPr firstRow="1" bandRow="1">
                <a:tableStyleId>{2D5ABB26-0587-4C30-8999-92F81FD0307C}</a:tableStyleId>
              </a:tblPr>
              <a:tblGrid>
                <a:gridCol w="2048908">
                  <a:extLst>
                    <a:ext uri="{9D8B030D-6E8A-4147-A177-3AD203B41FA5}">
                      <a16:colId xmlns:a16="http://schemas.microsoft.com/office/drawing/2014/main" val="20000"/>
                    </a:ext>
                  </a:extLst>
                </a:gridCol>
                <a:gridCol w="2758446">
                  <a:extLst>
                    <a:ext uri="{9D8B030D-6E8A-4147-A177-3AD203B41FA5}">
                      <a16:colId xmlns:a16="http://schemas.microsoft.com/office/drawing/2014/main" val="20001"/>
                    </a:ext>
                  </a:extLst>
                </a:gridCol>
                <a:gridCol w="3009607">
                  <a:extLst>
                    <a:ext uri="{9D8B030D-6E8A-4147-A177-3AD203B41FA5}">
                      <a16:colId xmlns:a16="http://schemas.microsoft.com/office/drawing/2014/main" val="20002"/>
                    </a:ext>
                  </a:extLst>
                </a:gridCol>
              </a:tblGrid>
              <a:tr h="1305055">
                <a:tc>
                  <a:txBody>
                    <a:bodyPr/>
                    <a:lstStyle/>
                    <a:p>
                      <a:pPr marL="0" marR="0" indent="0" algn="l" defTabSz="914400" rtl="0" eaLnBrk="1" fontAlgn="auto" latinLnBrk="0" hangingPunct="1">
                        <a:lnSpc>
                          <a:spcPct val="100000"/>
                        </a:lnSpc>
                        <a:spcBef>
                          <a:spcPts val="0"/>
                        </a:spcBef>
                        <a:spcAft>
                          <a:spcPts val="0"/>
                        </a:spcAft>
                        <a:buClr>
                          <a:srgbClr val="0070C0"/>
                        </a:buClr>
                        <a:buSzTx/>
                        <a:buFont typeface="Wingdings" panose="05000000000000000000" pitchFamily="2" charset="2"/>
                        <a:buNone/>
                        <a:tabLst/>
                        <a:defRPr/>
                      </a:pPr>
                      <a:endParaRPr lang="en-US" sz="1200" u="none" dirty="0">
                        <a:solidFill>
                          <a:schemeClr val="tx2"/>
                        </a:solidFill>
                      </a:endParaRPr>
                    </a:p>
                  </a:txBody>
                  <a:tcPr>
                    <a:lnL w="6350" cap="flat" cmpd="sng" algn="ctr">
                      <a:no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2"/>
                    </a:solidFill>
                  </a:tcPr>
                </a:tc>
                <a:tc>
                  <a:txBody>
                    <a:bodyPr/>
                    <a:lstStyle/>
                    <a:p>
                      <a:pPr marL="0" indent="0" algn="l">
                        <a:buClr>
                          <a:srgbClr val="0070C0"/>
                        </a:buClr>
                        <a:buFont typeface="Arial" panose="020B0604020202020204" pitchFamily="34" charset="0"/>
                        <a:buNone/>
                      </a:pPr>
                      <a:r>
                        <a:rPr lang="en-US" sz="1200" b="1" u="none" dirty="0">
                          <a:solidFill>
                            <a:schemeClr val="tx1"/>
                          </a:solidFill>
                          <a:latin typeface="Arial" panose="020B0604020202020204" pitchFamily="34" charset="0"/>
                          <a:cs typeface="Arial" panose="020B0604020202020204" pitchFamily="34" charset="0"/>
                        </a:rPr>
                        <a:t>DESIGNED FOR PRODUCTIVITY</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Zone Settings™</a:t>
                      </a:r>
                      <a:r>
                        <a:rPr lang="en-US" sz="1100" u="none" baseline="0" dirty="0">
                          <a:solidFill>
                            <a:schemeClr val="tx1"/>
                          </a:solidFill>
                          <a:latin typeface="Arial" panose="020B0604020202020204" pitchFamily="34" charset="0"/>
                          <a:cs typeface="Arial" panose="020B0604020202020204" pitchFamily="34" charset="0"/>
                        </a:rPr>
                        <a:t> / Supervisor lockout</a:t>
                      </a:r>
                      <a:endParaRPr lang="en-US" sz="1100" u="none" dirty="0">
                        <a:solidFill>
                          <a:schemeClr val="tx1"/>
                        </a:solidFill>
                        <a:latin typeface="Arial" panose="020B0604020202020204" pitchFamily="34" charset="0"/>
                        <a:cs typeface="Arial" panose="020B0604020202020204" pitchFamily="34" charset="0"/>
                      </a:endParaRPr>
                    </a:p>
                    <a:p>
                      <a:pPr marL="171450" indent="-171450" algn="l">
                        <a:buClr>
                          <a:srgbClr val="0070C0"/>
                        </a:buClr>
                        <a:buFont typeface="Wingdings" panose="05000000000000000000" pitchFamily="2" charset="2"/>
                        <a:buChar char="ü"/>
                      </a:pPr>
                      <a:r>
                        <a:rPr lang="en-US" sz="1100" u="none" dirty="0" err="1">
                          <a:solidFill>
                            <a:schemeClr val="tx1"/>
                          </a:solidFill>
                          <a:latin typeface="Arial" panose="020B0604020202020204" pitchFamily="34" charset="0"/>
                          <a:cs typeface="Arial" panose="020B0604020202020204" pitchFamily="34" charset="0"/>
                        </a:rPr>
                        <a:t>Insta-Fit</a:t>
                      </a:r>
                      <a:r>
                        <a:rPr lang="en-US" sz="1100" u="none" baseline="30000" dirty="0" err="1">
                          <a:solidFill>
                            <a:schemeClr val="tx1"/>
                          </a:solidFill>
                          <a:latin typeface="Arial" panose="020B0604020202020204" pitchFamily="34" charset="0"/>
                          <a:cs typeface="Arial" panose="020B0604020202020204" pitchFamily="34" charset="0"/>
                        </a:rPr>
                        <a:t>TM</a:t>
                      </a:r>
                      <a:r>
                        <a:rPr lang="en-US" sz="1100" u="none" dirty="0">
                          <a:solidFill>
                            <a:schemeClr val="tx1"/>
                          </a:solidFill>
                          <a:latin typeface="Arial" panose="020B0604020202020204" pitchFamily="34" charset="0"/>
                          <a:cs typeface="Arial" panose="020B0604020202020204" pitchFamily="34" charset="0"/>
                        </a:rPr>
                        <a:t> brush/pad</a:t>
                      </a:r>
                      <a:r>
                        <a:rPr lang="en-US" sz="1100" u="none" baseline="0" dirty="0">
                          <a:solidFill>
                            <a:schemeClr val="tx1"/>
                          </a:solidFill>
                          <a:latin typeface="Arial" panose="020B0604020202020204" pitchFamily="34" charset="0"/>
                          <a:cs typeface="Arial" panose="020B0604020202020204" pitchFamily="34" charset="0"/>
                        </a:rPr>
                        <a:t> adapter</a:t>
                      </a:r>
                      <a:endParaRPr lang="en-US" sz="1100" u="none" dirty="0">
                        <a:solidFill>
                          <a:schemeClr val="tx1"/>
                        </a:solidFill>
                        <a:latin typeface="Arial" panose="020B0604020202020204" pitchFamily="34" charset="0"/>
                        <a:cs typeface="Arial" panose="020B0604020202020204" pitchFamily="34" charset="0"/>
                      </a:endParaRP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Pro-Panel</a:t>
                      </a:r>
                      <a:r>
                        <a:rPr lang="en-US" sz="1100" u="none" baseline="30000" dirty="0">
                          <a:solidFill>
                            <a:schemeClr val="tx1"/>
                          </a:solidFill>
                          <a:latin typeface="Arial" panose="020B0604020202020204" pitchFamily="34" charset="0"/>
                          <a:cs typeface="Arial" panose="020B0604020202020204" pitchFamily="34" charset="0"/>
                        </a:rPr>
                        <a:t>™</a:t>
                      </a:r>
                      <a:r>
                        <a:rPr lang="en-US" sz="1100" u="none" baseline="0" dirty="0">
                          <a:solidFill>
                            <a:schemeClr val="tx1"/>
                          </a:solidFill>
                          <a:latin typeface="Arial" panose="020B0604020202020204" pitchFamily="34" charset="0"/>
                          <a:cs typeface="Arial" panose="020B0604020202020204" pitchFamily="34" charset="0"/>
                        </a:rPr>
                        <a:t> LCD touch screen &amp; o</a:t>
                      </a:r>
                      <a:r>
                        <a:rPr lang="en-US" sz="1100" u="none" dirty="0">
                          <a:solidFill>
                            <a:schemeClr val="tx1"/>
                          </a:solidFill>
                          <a:latin typeface="Arial" panose="020B0604020202020204" pitchFamily="34" charset="0"/>
                          <a:cs typeface="Arial" panose="020B0604020202020204" pitchFamily="34" charset="0"/>
                        </a:rPr>
                        <a:t>n-board diagnostics</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Recovery</a:t>
                      </a:r>
                      <a:r>
                        <a:rPr lang="en-US" sz="1100" u="none" baseline="0" dirty="0">
                          <a:solidFill>
                            <a:schemeClr val="tx1"/>
                          </a:solidFill>
                          <a:latin typeface="Arial" panose="020B0604020202020204" pitchFamily="34" charset="0"/>
                          <a:cs typeface="Arial" panose="020B0604020202020204" pitchFamily="34" charset="0"/>
                        </a:rPr>
                        <a:t> Tank Debris Tray</a:t>
                      </a:r>
                      <a:endParaRPr lang="en-US" sz="1100" u="none" dirty="0">
                        <a:solidFill>
                          <a:schemeClr val="tx1"/>
                        </a:solidFill>
                        <a:latin typeface="Arial" panose="020B0604020202020204" pitchFamily="34" charset="0"/>
                        <a:cs typeface="Arial" panose="020B0604020202020204" pitchFamily="34" charset="0"/>
                      </a:endParaRPr>
                    </a:p>
                    <a:p>
                      <a:pPr marL="171450" indent="-171450" algn="l">
                        <a:buClr>
                          <a:srgbClr val="0070C0"/>
                        </a:buClr>
                        <a:buFont typeface="Wingdings" panose="05000000000000000000" pitchFamily="2" charset="2"/>
                        <a:buChar char="ü"/>
                      </a:pPr>
                      <a:r>
                        <a:rPr lang="en-US" sz="1100" u="none" baseline="0" dirty="0">
                          <a:solidFill>
                            <a:schemeClr val="tx1"/>
                          </a:solidFill>
                          <a:latin typeface="Arial" panose="020B0604020202020204" pitchFamily="34" charset="0"/>
                          <a:cs typeface="Arial" panose="020B0604020202020204" pitchFamily="34" charset="0"/>
                        </a:rPr>
                        <a:t>67 &amp; 62 dBA</a:t>
                      </a:r>
                    </a:p>
                    <a:p>
                      <a:pPr marL="171450" indent="-171450" algn="l">
                        <a:buClr>
                          <a:srgbClr val="0070C0"/>
                        </a:buClr>
                        <a:buFont typeface="Wingdings" panose="05000000000000000000" pitchFamily="2" charset="2"/>
                        <a:buChar char="ü"/>
                      </a:pPr>
                      <a:r>
                        <a:rPr lang="en-US" sz="1100" u="none" baseline="0" dirty="0">
                          <a:solidFill>
                            <a:schemeClr val="tx1"/>
                          </a:solidFill>
                          <a:latin typeface="Arial" panose="020B0604020202020204" pitchFamily="34" charset="0"/>
                          <a:cs typeface="Arial" panose="020B0604020202020204" pitchFamily="34" charset="0"/>
                        </a:rPr>
                        <a:t>Tennant Service</a:t>
                      </a:r>
                    </a:p>
                  </a:txBody>
                  <a:tcP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2"/>
                    </a:solidFill>
                  </a:tcPr>
                </a:tc>
                <a:tc>
                  <a:txBody>
                    <a:bodyPr/>
                    <a:lstStyle/>
                    <a:p>
                      <a:pPr marL="0" indent="0" algn="l">
                        <a:buClr>
                          <a:srgbClr val="0070C0"/>
                        </a:buClr>
                        <a:buFont typeface="Arial" panose="020B0604020202020204" pitchFamily="34" charset="0"/>
                        <a:buNone/>
                      </a:pPr>
                      <a:r>
                        <a:rPr lang="en-US" sz="1200" b="1" u="none" dirty="0">
                          <a:solidFill>
                            <a:schemeClr val="tx1"/>
                          </a:solidFill>
                          <a:latin typeface="Arial" panose="020B0604020202020204" pitchFamily="34" charset="0"/>
                          <a:cs typeface="Arial" panose="020B0604020202020204" pitchFamily="34" charset="0"/>
                        </a:rPr>
                        <a:t>BENEFITS</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Standardization of cleaning</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Less time for</a:t>
                      </a:r>
                      <a:r>
                        <a:rPr lang="en-US" sz="1100" u="none" baseline="0" dirty="0">
                          <a:solidFill>
                            <a:schemeClr val="tx1"/>
                          </a:solidFill>
                          <a:latin typeface="Arial" panose="020B0604020202020204" pitchFamily="34" charset="0"/>
                          <a:cs typeface="Arial" panose="020B0604020202020204" pitchFamily="34" charset="0"/>
                        </a:rPr>
                        <a:t> machine start up/shut down</a:t>
                      </a:r>
                      <a:endParaRPr lang="en-US" sz="1100" u="none" dirty="0">
                        <a:solidFill>
                          <a:schemeClr val="tx1"/>
                        </a:solidFill>
                        <a:latin typeface="Arial" panose="020B0604020202020204" pitchFamily="34" charset="0"/>
                        <a:cs typeface="Arial" panose="020B0604020202020204" pitchFamily="34" charset="0"/>
                      </a:endParaRPr>
                    </a:p>
                    <a:p>
                      <a:pPr marL="171450" indent="-171450" algn="l">
                        <a:buClr>
                          <a:srgbClr val="0070C0"/>
                        </a:buClr>
                        <a:buFont typeface="Wingdings" panose="05000000000000000000" pitchFamily="2" charset="2"/>
                        <a:buChar char="ü"/>
                      </a:pPr>
                      <a:r>
                        <a:rPr lang="en-US" sz="1100" u="none" baseline="0" dirty="0">
                          <a:solidFill>
                            <a:schemeClr val="tx1"/>
                          </a:solidFill>
                          <a:latin typeface="Arial" panose="020B0604020202020204" pitchFamily="34" charset="0"/>
                          <a:cs typeface="Arial" panose="020B0604020202020204" pitchFamily="34" charset="0"/>
                        </a:rPr>
                        <a:t>Daytime cleaning</a:t>
                      </a:r>
                    </a:p>
                    <a:p>
                      <a:pPr marL="171450" indent="-171450" algn="l">
                        <a:buClr>
                          <a:srgbClr val="0070C0"/>
                        </a:buClr>
                        <a:buFont typeface="Wingdings" panose="05000000000000000000" pitchFamily="2" charset="2"/>
                        <a:buChar char="ü"/>
                      </a:pPr>
                      <a:r>
                        <a:rPr lang="en-US" sz="1100" u="none" baseline="0" dirty="0">
                          <a:solidFill>
                            <a:schemeClr val="tx1"/>
                          </a:solidFill>
                          <a:latin typeface="Arial" panose="020B0604020202020204" pitchFamily="34" charset="0"/>
                          <a:cs typeface="Arial" panose="020B0604020202020204" pitchFamily="34" charset="0"/>
                        </a:rPr>
                        <a:t>Less downtime</a:t>
                      </a:r>
                    </a:p>
                  </a:txBody>
                  <a:tcPr>
                    <a:lnL w="6350" cap="flat" cmpd="sng" algn="ctr">
                      <a:solidFill>
                        <a:schemeClr val="bg2">
                          <a:lumMod val="7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1024119">
                <a:tc>
                  <a:txBody>
                    <a:bodyPr/>
                    <a:lstStyle/>
                    <a:p>
                      <a:pPr marL="171450" indent="-171450" algn="l" defTabSz="914400" rtl="0" eaLnBrk="1" latinLnBrk="0" hangingPunct="1">
                        <a:buClr>
                          <a:srgbClr val="0070C0"/>
                        </a:buClr>
                        <a:buFont typeface="Wingdings" panose="05000000000000000000" pitchFamily="2" charset="2"/>
                        <a:buChar char="ü"/>
                      </a:pPr>
                      <a:endParaRPr lang="en-US" sz="1100" u="none" kern="1200" baseline="0" dirty="0">
                        <a:solidFill>
                          <a:schemeClr val="tx2"/>
                        </a:solidFill>
                        <a:latin typeface="+mn-lt"/>
                        <a:ea typeface="+mn-ea"/>
                        <a:cs typeface="+mn-cs"/>
                      </a:endParaRPr>
                    </a:p>
                  </a:txBody>
                  <a:tcPr>
                    <a:lnL w="6350" cap="flat" cmpd="sng" algn="ctr">
                      <a:no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marL="0" indent="0" algn="l">
                        <a:buClr>
                          <a:srgbClr val="0070C0"/>
                        </a:buClr>
                        <a:buFont typeface="Arial" panose="020B0604020202020204" pitchFamily="34" charset="0"/>
                        <a:buNone/>
                      </a:pPr>
                      <a:r>
                        <a:rPr lang="en-US" sz="1200" b="1" u="none" dirty="0">
                          <a:solidFill>
                            <a:schemeClr val="tx1"/>
                          </a:solidFill>
                          <a:latin typeface="Arial" panose="020B0604020202020204" pitchFamily="34" charset="0"/>
                          <a:cs typeface="Arial" panose="020B0604020202020204" pitchFamily="34" charset="0"/>
                        </a:rPr>
                        <a:t>ENVIRONMENT</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New squeegee and improved vac fan</a:t>
                      </a:r>
                    </a:p>
                    <a:p>
                      <a:pPr marL="171450" indent="-171450" algn="l">
                        <a:buClr>
                          <a:srgbClr val="0070C0"/>
                        </a:buClr>
                        <a:buFont typeface="Wingdings" panose="05000000000000000000" pitchFamily="2" charset="2"/>
                        <a:buChar char="ü"/>
                      </a:pPr>
                      <a:r>
                        <a:rPr lang="en-US" sz="1100" u="none" baseline="0" dirty="0">
                          <a:solidFill>
                            <a:schemeClr val="tx1"/>
                          </a:solidFill>
                          <a:latin typeface="Arial" panose="020B0604020202020204" pitchFamily="34" charset="0"/>
                          <a:cs typeface="Arial" panose="020B0604020202020204" pitchFamily="34" charset="0"/>
                        </a:rPr>
                        <a:t>As low as 62 dBA</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Smarter charger</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Actuated</a:t>
                      </a:r>
                      <a:r>
                        <a:rPr lang="en-US" sz="1100" u="none" baseline="0" dirty="0">
                          <a:solidFill>
                            <a:schemeClr val="tx1"/>
                          </a:solidFill>
                          <a:latin typeface="Arial" panose="020B0604020202020204" pitchFamily="34" charset="0"/>
                          <a:cs typeface="Arial" panose="020B0604020202020204" pitchFamily="34" charset="0"/>
                        </a:rPr>
                        <a:t> controls &amp; ergonomic design</a:t>
                      </a:r>
                      <a:endParaRPr lang="en-US" sz="1100" u="none" dirty="0">
                        <a:solidFill>
                          <a:schemeClr val="tx1"/>
                        </a:solidFill>
                        <a:latin typeface="Arial" panose="020B0604020202020204" pitchFamily="34" charset="0"/>
                        <a:cs typeface="Arial" panose="020B0604020202020204" pitchFamily="34" charset="0"/>
                      </a:endParaRPr>
                    </a:p>
                  </a:txBody>
                  <a:tcP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marL="0" indent="0" algn="l">
                        <a:buClr>
                          <a:srgbClr val="0070C0"/>
                        </a:buClr>
                        <a:buFont typeface="Arial" panose="020B0604020202020204" pitchFamily="34" charset="0"/>
                        <a:buNone/>
                      </a:pPr>
                      <a:r>
                        <a:rPr lang="en-US" sz="1200" b="1" u="none" dirty="0">
                          <a:solidFill>
                            <a:schemeClr val="tx1"/>
                          </a:solidFill>
                          <a:latin typeface="Arial" panose="020B0604020202020204" pitchFamily="34" charset="0"/>
                          <a:cs typeface="Arial" panose="020B0604020202020204" pitchFamily="34" charset="0"/>
                        </a:rPr>
                        <a:t>BENEFITS</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Less water on the floor</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Quieter</a:t>
                      </a:r>
                      <a:r>
                        <a:rPr lang="en-US" sz="1100" u="none" baseline="0" dirty="0">
                          <a:solidFill>
                            <a:schemeClr val="tx1"/>
                          </a:solidFill>
                          <a:latin typeface="Arial" panose="020B0604020202020204" pitchFamily="34" charset="0"/>
                          <a:cs typeface="Arial" panose="020B0604020202020204" pitchFamily="34" charset="0"/>
                        </a:rPr>
                        <a:t> environment for operators &amp; others</a:t>
                      </a:r>
                      <a:endParaRPr lang="en-US" sz="1100" u="none" dirty="0">
                        <a:solidFill>
                          <a:schemeClr val="tx1"/>
                        </a:solidFill>
                        <a:latin typeface="Arial" panose="020B0604020202020204" pitchFamily="34" charset="0"/>
                        <a:cs typeface="Arial" panose="020B0604020202020204" pitchFamily="34" charset="0"/>
                      </a:endParaRP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Safe charging of batteries</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Better</a:t>
                      </a:r>
                      <a:r>
                        <a:rPr lang="en-US" sz="1100" u="none" baseline="0" dirty="0">
                          <a:solidFill>
                            <a:schemeClr val="tx1"/>
                          </a:solidFill>
                          <a:latin typeface="Arial" panose="020B0604020202020204" pitchFamily="34" charset="0"/>
                          <a:cs typeface="Arial" panose="020B0604020202020204" pitchFamily="34" charset="0"/>
                        </a:rPr>
                        <a:t> ergonomics</a:t>
                      </a:r>
                      <a:endParaRPr lang="en-US" sz="1100" u="none" dirty="0">
                        <a:solidFill>
                          <a:schemeClr val="tx1"/>
                        </a:solidFill>
                        <a:latin typeface="Arial" panose="020B0604020202020204" pitchFamily="34" charset="0"/>
                        <a:cs typeface="Arial" panose="020B0604020202020204" pitchFamily="34" charset="0"/>
                      </a:endParaRPr>
                    </a:p>
                  </a:txBody>
                  <a:tcPr>
                    <a:lnL w="6350" cap="flat" cmpd="sng" algn="ctr">
                      <a:solidFill>
                        <a:schemeClr val="bg2">
                          <a:lumMod val="7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111061">
                <a:tc>
                  <a:txBody>
                    <a:bodyPr/>
                    <a:lstStyle/>
                    <a:p>
                      <a:pPr marL="171450" indent="-171450" algn="l" defTabSz="914400" rtl="0" eaLnBrk="1" latinLnBrk="0" hangingPunct="1">
                        <a:buClr>
                          <a:srgbClr val="0070C0"/>
                        </a:buClr>
                        <a:buFont typeface="Wingdings" panose="05000000000000000000" pitchFamily="2" charset="2"/>
                        <a:buChar char="ü"/>
                      </a:pPr>
                      <a:endParaRPr lang="en-US" sz="1100" u="none" kern="1200" baseline="0" dirty="0">
                        <a:solidFill>
                          <a:schemeClr val="tx2"/>
                        </a:solidFill>
                        <a:latin typeface="+mn-lt"/>
                        <a:ea typeface="+mn-ea"/>
                        <a:cs typeface="+mn-cs"/>
                      </a:endParaRPr>
                    </a:p>
                  </a:txBody>
                  <a:tcPr>
                    <a:lnL w="6350" cap="flat" cmpd="sng" algn="ctr">
                      <a:no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2"/>
                    </a:solidFill>
                  </a:tcPr>
                </a:tc>
                <a:tc>
                  <a:txBody>
                    <a:bodyPr/>
                    <a:lstStyle/>
                    <a:p>
                      <a:pPr marL="0" indent="0" algn="l">
                        <a:buClr>
                          <a:srgbClr val="0070C0"/>
                        </a:buClr>
                        <a:buFont typeface="Arial" panose="020B0604020202020204" pitchFamily="34" charset="0"/>
                        <a:buNone/>
                      </a:pPr>
                      <a:r>
                        <a:rPr lang="en-US" sz="1200" b="1" u="none" kern="1200" dirty="0">
                          <a:solidFill>
                            <a:schemeClr val="tx1"/>
                          </a:solidFill>
                          <a:latin typeface="Arial" panose="020B0604020202020204" pitchFamily="34" charset="0"/>
                          <a:ea typeface="+mn-ea"/>
                          <a:cs typeface="Arial" panose="020B0604020202020204" pitchFamily="34" charset="0"/>
                        </a:rPr>
                        <a:t>CLEAN FLOORS</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Severe Environment</a:t>
                      </a:r>
                      <a:r>
                        <a:rPr lang="en-US" sz="1100" u="none" baseline="30000" dirty="0">
                          <a:solidFill>
                            <a:schemeClr val="tx1"/>
                          </a:solidFill>
                          <a:latin typeface="Arial" panose="020B0604020202020204" pitchFamily="34" charset="0"/>
                          <a:cs typeface="Arial" panose="020B0604020202020204" pitchFamily="34" charset="0"/>
                        </a:rPr>
                        <a:t>TM</a:t>
                      </a:r>
                      <a:r>
                        <a:rPr lang="en-US" sz="1100" u="none" dirty="0">
                          <a:solidFill>
                            <a:schemeClr val="tx1"/>
                          </a:solidFill>
                          <a:latin typeface="Arial" panose="020B0604020202020204" pitchFamily="34" charset="0"/>
                          <a:cs typeface="Arial" panose="020B0604020202020204" pitchFamily="34" charset="0"/>
                        </a:rPr>
                        <a:t> (SE) Switch</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New squeegee and improved vac fan</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On-board instructions</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High RPM’s and down</a:t>
                      </a:r>
                      <a:r>
                        <a:rPr lang="en-US" sz="1100" u="none" baseline="0" dirty="0">
                          <a:solidFill>
                            <a:schemeClr val="tx1"/>
                          </a:solidFill>
                          <a:latin typeface="Arial" panose="020B0604020202020204" pitchFamily="34" charset="0"/>
                          <a:cs typeface="Arial" panose="020B0604020202020204" pitchFamily="34" charset="0"/>
                        </a:rPr>
                        <a:t> pressure</a:t>
                      </a:r>
                      <a:endParaRPr lang="en-US" sz="1100" u="none" dirty="0">
                        <a:solidFill>
                          <a:schemeClr val="tx1"/>
                        </a:solidFill>
                        <a:latin typeface="Arial" panose="020B0604020202020204" pitchFamily="34" charset="0"/>
                        <a:cs typeface="Arial" panose="020B0604020202020204" pitchFamily="34" charset="0"/>
                      </a:endParaRPr>
                    </a:p>
                  </a:txBody>
                  <a:tcP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2"/>
                    </a:solidFill>
                  </a:tcPr>
                </a:tc>
                <a:tc>
                  <a:txBody>
                    <a:bodyPr/>
                    <a:lstStyle/>
                    <a:p>
                      <a:pPr marL="0" indent="0" algn="l">
                        <a:buClr>
                          <a:srgbClr val="0070C0"/>
                        </a:buClr>
                        <a:buFont typeface="Arial" panose="020B0604020202020204" pitchFamily="34" charset="0"/>
                        <a:buNone/>
                      </a:pPr>
                      <a:r>
                        <a:rPr lang="en-US" sz="1200" b="1" u="none" dirty="0">
                          <a:solidFill>
                            <a:schemeClr val="tx1"/>
                          </a:solidFill>
                          <a:latin typeface="Arial" panose="020B0604020202020204" pitchFamily="34" charset="0"/>
                          <a:cs typeface="Arial" panose="020B0604020202020204" pitchFamily="34" charset="0"/>
                        </a:rPr>
                        <a:t>BENEFITS</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Cleaner floors in fewer passes or secondary operations</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Soils</a:t>
                      </a:r>
                      <a:r>
                        <a:rPr lang="en-US" sz="1100" u="none" baseline="0" dirty="0">
                          <a:solidFill>
                            <a:schemeClr val="tx1"/>
                          </a:solidFill>
                          <a:latin typeface="Arial" panose="020B0604020202020204" pitchFamily="34" charset="0"/>
                          <a:cs typeface="Arial" panose="020B0604020202020204" pitchFamily="34" charset="0"/>
                        </a:rPr>
                        <a:t> removed from the floor</a:t>
                      </a:r>
                      <a:endParaRPr lang="en-US" sz="1100" u="none" dirty="0">
                        <a:solidFill>
                          <a:schemeClr val="tx1"/>
                        </a:solidFill>
                        <a:latin typeface="Arial" panose="020B0604020202020204" pitchFamily="34" charset="0"/>
                        <a:cs typeface="Arial" panose="020B0604020202020204" pitchFamily="34" charset="0"/>
                      </a:endParaRP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Proper instruction for better results</a:t>
                      </a:r>
                      <a:endParaRPr lang="en-US" sz="1100" u="none" kern="1200" baseline="0" dirty="0">
                        <a:solidFill>
                          <a:schemeClr val="tx1"/>
                        </a:solidFill>
                        <a:latin typeface="Arial" panose="020B0604020202020204" pitchFamily="34" charset="0"/>
                        <a:ea typeface="+mn-ea"/>
                        <a:cs typeface="Arial" panose="020B0604020202020204" pitchFamily="34" charset="0"/>
                      </a:endParaRPr>
                    </a:p>
                    <a:p>
                      <a:pPr marL="0" indent="0" algn="l">
                        <a:buClr>
                          <a:srgbClr val="0070C0"/>
                        </a:buClr>
                        <a:buFont typeface="Wingdings" panose="05000000000000000000" pitchFamily="2" charset="2"/>
                        <a:buNone/>
                      </a:pPr>
                      <a:endParaRPr lang="en-US" sz="1200" u="none" dirty="0">
                        <a:solidFill>
                          <a:schemeClr val="tx1"/>
                        </a:solidFill>
                        <a:latin typeface="Arial" panose="020B0604020202020204" pitchFamily="34" charset="0"/>
                        <a:cs typeface="Arial" panose="020B0604020202020204" pitchFamily="34" charset="0"/>
                      </a:endParaRPr>
                    </a:p>
                  </a:txBody>
                  <a:tcPr>
                    <a:lnL w="6350" cap="flat" cmpd="sng" algn="ctr">
                      <a:solidFill>
                        <a:schemeClr val="bg2">
                          <a:lumMod val="7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1287419">
                <a:tc>
                  <a:txBody>
                    <a:bodyPr/>
                    <a:lstStyle/>
                    <a:p>
                      <a:pPr marL="171450" indent="-171450" algn="l" defTabSz="914400" rtl="0" eaLnBrk="1" latinLnBrk="0" hangingPunct="1">
                        <a:buClr>
                          <a:srgbClr val="0070C0"/>
                        </a:buClr>
                        <a:buFont typeface="Wingdings" panose="05000000000000000000" pitchFamily="2" charset="2"/>
                        <a:buChar char="ü"/>
                      </a:pPr>
                      <a:endParaRPr lang="en-US" sz="1100" u="none" dirty="0">
                        <a:solidFill>
                          <a:schemeClr val="tx2"/>
                        </a:solidFill>
                      </a:endParaRPr>
                    </a:p>
                  </a:txBody>
                  <a:tcPr>
                    <a:lnL w="6350" cap="flat" cmpd="sng" algn="ctr">
                      <a:no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marL="0" indent="0" algn="l">
                        <a:buClr>
                          <a:srgbClr val="0070C0"/>
                        </a:buClr>
                        <a:buFont typeface="Arial" panose="020B0604020202020204" pitchFamily="34" charset="0"/>
                        <a:buNone/>
                      </a:pPr>
                      <a:r>
                        <a:rPr lang="en-US" sz="1200" b="1" u="none" dirty="0">
                          <a:solidFill>
                            <a:schemeClr val="tx1"/>
                          </a:solidFill>
                          <a:latin typeface="Arial" panose="020B0604020202020204" pitchFamily="34" charset="0"/>
                          <a:cs typeface="Arial" panose="020B0604020202020204" pitchFamily="34" charset="0"/>
                        </a:rPr>
                        <a:t>OPERATOR</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On-board training &amp; trouble shooting</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Zone Settings</a:t>
                      </a:r>
                      <a:r>
                        <a:rPr lang="en-US" sz="1100" u="none" baseline="0" dirty="0">
                          <a:solidFill>
                            <a:schemeClr val="tx1"/>
                          </a:solidFill>
                          <a:latin typeface="Arial" panose="020B0604020202020204" pitchFamily="34" charset="0"/>
                          <a:cs typeface="Arial" panose="020B0604020202020204" pitchFamily="34" charset="0"/>
                        </a:rPr>
                        <a:t>™</a:t>
                      </a:r>
                      <a:endParaRPr lang="en-US" sz="1100" u="none" dirty="0">
                        <a:solidFill>
                          <a:schemeClr val="tx1"/>
                        </a:solidFill>
                        <a:latin typeface="Arial" panose="020B0604020202020204" pitchFamily="34" charset="0"/>
                        <a:cs typeface="Arial" panose="020B0604020202020204" pitchFamily="34" charset="0"/>
                      </a:endParaRP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Pro-Panel™ LCD touch screen</a:t>
                      </a:r>
                    </a:p>
                    <a:p>
                      <a:pPr marL="171450" indent="-171450" algn="l">
                        <a:buClr>
                          <a:srgbClr val="0070C0"/>
                        </a:buClr>
                        <a:buFont typeface="Wingdings" panose="05000000000000000000" pitchFamily="2" charset="2"/>
                        <a:buChar char="ü"/>
                      </a:pPr>
                      <a:r>
                        <a:rPr lang="en-US" sz="1100" u="none" baseline="0" dirty="0">
                          <a:solidFill>
                            <a:schemeClr val="tx1"/>
                          </a:solidFill>
                          <a:latin typeface="Arial" panose="020B0604020202020204" pitchFamily="34" charset="0"/>
                          <a:cs typeface="Arial" panose="020B0604020202020204" pitchFamily="34" charset="0"/>
                        </a:rPr>
                        <a:t>Ergonomic design</a:t>
                      </a:r>
                    </a:p>
                    <a:p>
                      <a:pPr marL="171450" indent="-171450" algn="l">
                        <a:buClr>
                          <a:srgbClr val="0070C0"/>
                        </a:buClr>
                        <a:buFont typeface="Wingdings" panose="05000000000000000000" pitchFamily="2" charset="2"/>
                        <a:buChar char="ü"/>
                      </a:pPr>
                      <a:r>
                        <a:rPr lang="en-US" sz="1100" u="none" baseline="0" dirty="0">
                          <a:solidFill>
                            <a:schemeClr val="tx1"/>
                          </a:solidFill>
                          <a:latin typeface="Arial" panose="020B0604020202020204" pitchFamily="34" charset="0"/>
                          <a:cs typeface="Arial" panose="020B0604020202020204" pitchFamily="34" charset="0"/>
                        </a:rPr>
                        <a:t>Tool-less daily maintenance</a:t>
                      </a:r>
                    </a:p>
                  </a:txBody>
                  <a:tcPr>
                    <a:lnL w="6350" cap="flat" cmpd="sng" algn="ctr">
                      <a:solidFill>
                        <a:schemeClr val="bg2">
                          <a:lumMod val="75000"/>
                        </a:schemeClr>
                      </a:solidFill>
                      <a:prstDash val="solid"/>
                      <a:round/>
                      <a:headEnd type="none" w="med" len="med"/>
                      <a:tailEnd type="none" w="med" len="med"/>
                    </a:lnL>
                    <a:lnR w="6350" cap="flat" cmpd="sng" algn="ctr">
                      <a:solidFill>
                        <a:schemeClr val="bg2">
                          <a:lumMod val="7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marL="0" indent="0" algn="l">
                        <a:buClr>
                          <a:srgbClr val="0070C0"/>
                        </a:buClr>
                        <a:buFont typeface="Arial" panose="020B0604020202020204" pitchFamily="34" charset="0"/>
                        <a:buNone/>
                      </a:pPr>
                      <a:r>
                        <a:rPr lang="en-US" sz="1200" b="1" u="none" dirty="0">
                          <a:solidFill>
                            <a:schemeClr val="tx1"/>
                          </a:solidFill>
                          <a:latin typeface="Arial" panose="020B0604020202020204" pitchFamily="34" charset="0"/>
                          <a:cs typeface="Arial" panose="020B0604020202020204" pitchFamily="34" charset="0"/>
                        </a:rPr>
                        <a:t>BENEFITS</a:t>
                      </a: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No</a:t>
                      </a:r>
                      <a:r>
                        <a:rPr lang="en-US" sz="1100" u="none" baseline="0" dirty="0">
                          <a:solidFill>
                            <a:schemeClr val="tx1"/>
                          </a:solidFill>
                          <a:latin typeface="Arial" panose="020B0604020202020204" pitchFamily="34" charset="0"/>
                          <a:cs typeface="Arial" panose="020B0604020202020204" pitchFamily="34" charset="0"/>
                        </a:rPr>
                        <a:t> guesswork cleaning</a:t>
                      </a:r>
                    </a:p>
                    <a:p>
                      <a:pPr marL="171450" indent="-171450" algn="l">
                        <a:buClr>
                          <a:srgbClr val="0070C0"/>
                        </a:buClr>
                        <a:buFont typeface="Wingdings" panose="05000000000000000000" pitchFamily="2" charset="2"/>
                        <a:buChar char="ü"/>
                      </a:pPr>
                      <a:r>
                        <a:rPr lang="en-US" sz="1100" u="none" baseline="0" dirty="0">
                          <a:solidFill>
                            <a:schemeClr val="tx1"/>
                          </a:solidFill>
                          <a:latin typeface="Arial" panose="020B0604020202020204" pitchFamily="34" charset="0"/>
                          <a:cs typeface="Arial" panose="020B0604020202020204" pitchFamily="34" charset="0"/>
                        </a:rPr>
                        <a:t>Consistent results</a:t>
                      </a:r>
                      <a:endParaRPr lang="en-US" sz="1100" u="none" dirty="0">
                        <a:solidFill>
                          <a:schemeClr val="tx1"/>
                        </a:solidFill>
                        <a:latin typeface="Arial" panose="020B0604020202020204" pitchFamily="34" charset="0"/>
                        <a:cs typeface="Arial" panose="020B0604020202020204" pitchFamily="34" charset="0"/>
                      </a:endParaRPr>
                    </a:p>
                    <a:p>
                      <a:pPr marL="171450" indent="-171450" algn="l">
                        <a:buClr>
                          <a:srgbClr val="0070C0"/>
                        </a:buClr>
                        <a:buFont typeface="Wingdings" panose="05000000000000000000" pitchFamily="2" charset="2"/>
                        <a:buChar char="ü"/>
                      </a:pPr>
                      <a:r>
                        <a:rPr lang="en-US" sz="1100" u="none" dirty="0">
                          <a:solidFill>
                            <a:schemeClr val="tx1"/>
                          </a:solidFill>
                          <a:latin typeface="Arial" panose="020B0604020202020204" pitchFamily="34" charset="0"/>
                          <a:cs typeface="Arial" panose="020B0604020202020204" pitchFamily="34" charset="0"/>
                        </a:rPr>
                        <a:t>Improved working environment</a:t>
                      </a:r>
                    </a:p>
                    <a:p>
                      <a:pPr marL="171450" marR="0" indent="-171450" algn="l" defTabSz="914400" rtl="0" eaLnBrk="1" fontAlgn="auto" latinLnBrk="0" hangingPunct="1">
                        <a:lnSpc>
                          <a:spcPct val="100000"/>
                        </a:lnSpc>
                        <a:spcBef>
                          <a:spcPts val="0"/>
                        </a:spcBef>
                        <a:spcAft>
                          <a:spcPts val="0"/>
                        </a:spcAft>
                        <a:buClr>
                          <a:srgbClr val="0070C0"/>
                        </a:buClr>
                        <a:buSzTx/>
                        <a:buFont typeface="Wingdings" panose="05000000000000000000" pitchFamily="2" charset="2"/>
                        <a:buChar char="ü"/>
                        <a:tabLst/>
                        <a:defRPr/>
                      </a:pPr>
                      <a:r>
                        <a:rPr lang="en-US" sz="1100" u="none" dirty="0">
                          <a:solidFill>
                            <a:schemeClr val="tx1"/>
                          </a:solidFill>
                          <a:latin typeface="Arial" panose="020B0604020202020204" pitchFamily="34" charset="0"/>
                          <a:cs typeface="Arial" panose="020B0604020202020204" pitchFamily="34" charset="0"/>
                        </a:rPr>
                        <a:t>Easy maneuverability</a:t>
                      </a:r>
                    </a:p>
                    <a:p>
                      <a:pPr marL="171450" marR="0" indent="-171450" algn="l" defTabSz="914400" rtl="0" eaLnBrk="1" fontAlgn="auto" latinLnBrk="0" hangingPunct="1">
                        <a:lnSpc>
                          <a:spcPct val="100000"/>
                        </a:lnSpc>
                        <a:spcBef>
                          <a:spcPts val="0"/>
                        </a:spcBef>
                        <a:spcAft>
                          <a:spcPts val="0"/>
                        </a:spcAft>
                        <a:buClr>
                          <a:srgbClr val="0070C0"/>
                        </a:buClr>
                        <a:buSzTx/>
                        <a:buFont typeface="Wingdings" panose="05000000000000000000" pitchFamily="2" charset="2"/>
                        <a:buChar char="ü"/>
                        <a:tabLst/>
                        <a:defRPr/>
                      </a:pPr>
                      <a:r>
                        <a:rPr lang="en-US" sz="1100" u="none" dirty="0">
                          <a:solidFill>
                            <a:schemeClr val="tx1"/>
                          </a:solidFill>
                          <a:latin typeface="Arial" panose="020B0604020202020204" pitchFamily="34" charset="0"/>
                          <a:cs typeface="Arial" panose="020B0604020202020204" pitchFamily="34" charset="0"/>
                        </a:rPr>
                        <a:t>Simple</a:t>
                      </a:r>
                      <a:r>
                        <a:rPr lang="en-US" sz="1100" u="none" baseline="0" dirty="0">
                          <a:solidFill>
                            <a:schemeClr val="tx1"/>
                          </a:solidFill>
                          <a:latin typeface="Arial" panose="020B0604020202020204" pitchFamily="34" charset="0"/>
                          <a:cs typeface="Arial" panose="020B0604020202020204" pitchFamily="34" charset="0"/>
                        </a:rPr>
                        <a:t> to maintain</a:t>
                      </a:r>
                      <a:endParaRPr lang="en-US" sz="1100" u="none" dirty="0">
                        <a:solidFill>
                          <a:schemeClr val="tx1"/>
                        </a:solidFill>
                        <a:latin typeface="Arial" panose="020B0604020202020204" pitchFamily="34" charset="0"/>
                        <a:cs typeface="Arial" panose="020B0604020202020204" pitchFamily="34" charset="0"/>
                      </a:endParaRPr>
                    </a:p>
                    <a:p>
                      <a:pPr marL="171450" indent="-171450" algn="l">
                        <a:buClr>
                          <a:srgbClr val="0070C0"/>
                        </a:buClr>
                        <a:buFont typeface="Wingdings" panose="05000000000000000000" pitchFamily="2" charset="2"/>
                        <a:buChar char="ü"/>
                      </a:pPr>
                      <a:endParaRPr lang="en-US" sz="1200" u="none" baseline="0" dirty="0">
                        <a:solidFill>
                          <a:schemeClr val="tx1"/>
                        </a:solidFill>
                        <a:latin typeface="Arial" panose="020B0604020202020204" pitchFamily="34" charset="0"/>
                        <a:cs typeface="Arial" panose="020B0604020202020204" pitchFamily="34" charset="0"/>
                      </a:endParaRPr>
                    </a:p>
                  </a:txBody>
                  <a:tcPr>
                    <a:lnL w="6350" cap="flat" cmpd="sng" algn="ctr">
                      <a:solidFill>
                        <a:schemeClr val="bg2">
                          <a:lumMod val="7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76591" y="1845823"/>
            <a:ext cx="558387" cy="55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398361" y="3163134"/>
            <a:ext cx="551040" cy="55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376591" y="4188661"/>
            <a:ext cx="558387" cy="55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920017" y="2408277"/>
            <a:ext cx="1432620" cy="451406"/>
          </a:xfrm>
          <a:prstGeom prst="rect">
            <a:avLst/>
          </a:prstGeom>
        </p:spPr>
        <p:txBody>
          <a:bodyPr wrap="square">
            <a:spAutoFit/>
          </a:bodyPr>
          <a:lstStyle/>
          <a:p>
            <a:pPr marL="80962" indent="0" algn="ctr">
              <a:lnSpc>
                <a:spcPts val="1400"/>
              </a:lnSpc>
              <a:buClr>
                <a:srgbClr val="009BC7"/>
              </a:buClr>
              <a:buNone/>
            </a:pPr>
            <a:r>
              <a:rPr lang="en-US" sz="1100" b="1" dirty="0">
                <a:solidFill>
                  <a:srgbClr val="F6A01A"/>
                </a:solidFill>
                <a:latin typeface="Arial" panose="020B0604020202020204" pitchFamily="34" charset="0"/>
              </a:rPr>
              <a:t>COST TO REDUCE CLEAN</a:t>
            </a:r>
          </a:p>
        </p:txBody>
      </p:sp>
      <p:sp>
        <p:nvSpPr>
          <p:cNvPr id="13" name="Rectangle 12"/>
          <p:cNvSpPr/>
          <p:nvPr/>
        </p:nvSpPr>
        <p:spPr>
          <a:xfrm>
            <a:off x="851703" y="3716611"/>
            <a:ext cx="1580561" cy="261610"/>
          </a:xfrm>
          <a:prstGeom prst="rect">
            <a:avLst/>
          </a:prstGeom>
        </p:spPr>
        <p:txBody>
          <a:bodyPr wrap="none">
            <a:spAutoFit/>
          </a:bodyPr>
          <a:lstStyle/>
          <a:p>
            <a:pPr marL="80962" indent="0">
              <a:lnSpc>
                <a:spcPct val="100000"/>
              </a:lnSpc>
              <a:buClr>
                <a:srgbClr val="009BC7"/>
              </a:buClr>
              <a:buNone/>
            </a:pPr>
            <a:r>
              <a:rPr lang="en-US" sz="1100" b="1" dirty="0">
                <a:solidFill>
                  <a:srgbClr val="5C2D91"/>
                </a:solidFill>
                <a:latin typeface="Arial" panose="020B0604020202020204" pitchFamily="34" charset="0"/>
              </a:rPr>
              <a:t>HEALTH &amp; SAFETY</a:t>
            </a:r>
          </a:p>
        </p:txBody>
      </p:sp>
      <p:sp>
        <p:nvSpPr>
          <p:cNvPr id="14" name="Rectangle 13"/>
          <p:cNvSpPr/>
          <p:nvPr/>
        </p:nvSpPr>
        <p:spPr>
          <a:xfrm>
            <a:off x="889803" y="4728289"/>
            <a:ext cx="1500934" cy="451406"/>
          </a:xfrm>
          <a:prstGeom prst="rect">
            <a:avLst/>
          </a:prstGeom>
        </p:spPr>
        <p:txBody>
          <a:bodyPr wrap="square">
            <a:spAutoFit/>
          </a:bodyPr>
          <a:lstStyle/>
          <a:p>
            <a:pPr marL="80962" indent="0" algn="ctr">
              <a:lnSpc>
                <a:spcPts val="1400"/>
              </a:lnSpc>
              <a:buClr>
                <a:srgbClr val="009BC7"/>
              </a:buClr>
              <a:buNone/>
            </a:pPr>
            <a:r>
              <a:rPr lang="en-US" sz="1100" b="1" dirty="0">
                <a:solidFill>
                  <a:srgbClr val="ED145B"/>
                </a:solidFill>
                <a:latin typeface="Arial" panose="020B0604020202020204" pitchFamily="34" charset="0"/>
              </a:rPr>
              <a:t>ENHANCE FACILITY IMAGE</a:t>
            </a:r>
          </a:p>
        </p:txBody>
      </p:sp>
      <p:sp>
        <p:nvSpPr>
          <p:cNvPr id="15" name="Rectangle 14"/>
          <p:cNvSpPr/>
          <p:nvPr/>
        </p:nvSpPr>
        <p:spPr>
          <a:xfrm>
            <a:off x="736491" y="5928975"/>
            <a:ext cx="1822006" cy="451406"/>
          </a:xfrm>
          <a:prstGeom prst="rect">
            <a:avLst/>
          </a:prstGeom>
        </p:spPr>
        <p:txBody>
          <a:bodyPr wrap="square">
            <a:spAutoFit/>
          </a:bodyPr>
          <a:lstStyle/>
          <a:p>
            <a:pPr marL="80962" indent="0" algn="ctr">
              <a:lnSpc>
                <a:spcPts val="1400"/>
              </a:lnSpc>
              <a:buClr>
                <a:srgbClr val="009BC7"/>
              </a:buClr>
              <a:buNone/>
            </a:pPr>
            <a:r>
              <a:rPr lang="en-US" sz="1100" b="1" dirty="0">
                <a:solidFill>
                  <a:srgbClr val="00B0F0"/>
                </a:solidFill>
                <a:latin typeface="Arial" panose="020B0604020202020204" pitchFamily="34" charset="0"/>
              </a:rPr>
              <a:t>EASY OPERATION &amp; MAINTENANCE</a:t>
            </a:r>
          </a:p>
        </p:txBody>
      </p:sp>
      <p:pic>
        <p:nvPicPr>
          <p:cNvPr id="16"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391149" y="5384856"/>
            <a:ext cx="529270" cy="529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50</a:t>
            </a:fld>
            <a:endParaRPr lang="en-US" altLang="en-US" dirty="0"/>
          </a:p>
        </p:txBody>
      </p:sp>
    </p:spTree>
    <p:extLst>
      <p:ext uri="{BB962C8B-B14F-4D97-AF65-F5344CB8AC3E}">
        <p14:creationId xmlns:p14="http://schemas.microsoft.com/office/powerpoint/2010/main" val="12122290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T500 / T500e Summary</a:t>
            </a:r>
          </a:p>
        </p:txBody>
      </p:sp>
      <p:sp>
        <p:nvSpPr>
          <p:cNvPr id="7" name="Content Placeholder 2"/>
          <p:cNvSpPr>
            <a:spLocks noGrp="1"/>
          </p:cNvSpPr>
          <p:nvPr>
            <p:ph idx="1"/>
          </p:nvPr>
        </p:nvSpPr>
        <p:spPr>
          <a:xfrm>
            <a:off x="545691" y="1924715"/>
            <a:ext cx="4874722" cy="4246075"/>
          </a:xfrm>
        </p:spPr>
        <p:txBody>
          <a:bodyPr>
            <a:normAutofit/>
          </a:bodyPr>
          <a:lstStyle/>
          <a:p>
            <a:pPr marL="225425" indent="-225425">
              <a:spcAft>
                <a:spcPts val="0"/>
              </a:spcAft>
              <a:buClr>
                <a:srgbClr val="009AC7"/>
              </a:buClr>
              <a:buFont typeface="Wingdings" panose="05000000000000000000" pitchFamily="2" charset="2"/>
              <a:buChar char="§"/>
            </a:pPr>
            <a:r>
              <a:rPr lang="en-US" dirty="0"/>
              <a:t>Taking cleaning to the next level</a:t>
            </a:r>
          </a:p>
          <a:p>
            <a:pPr marL="628650" lvl="1" indent="-231775">
              <a:spcAft>
                <a:spcPts val="0"/>
              </a:spcAft>
              <a:buClr>
                <a:srgbClr val="009AC7"/>
              </a:buClr>
              <a:buFont typeface="Wingdings" panose="05000000000000000000" pitchFamily="2" charset="2"/>
              <a:buChar char="§"/>
            </a:pPr>
            <a:r>
              <a:rPr lang="en-US" sz="1600" dirty="0"/>
              <a:t>Innovation in machine controls</a:t>
            </a:r>
          </a:p>
          <a:p>
            <a:pPr marL="628650" lvl="1" indent="-231775">
              <a:spcAft>
                <a:spcPts val="1200"/>
              </a:spcAft>
              <a:buClr>
                <a:srgbClr val="009AC7"/>
              </a:buClr>
              <a:buFont typeface="Wingdings" panose="05000000000000000000" pitchFamily="2" charset="2"/>
              <a:buChar char="§"/>
            </a:pPr>
            <a:r>
              <a:rPr lang="en-US" sz="1600" dirty="0"/>
              <a:t>Enhanced detergent-free cleaning</a:t>
            </a:r>
          </a:p>
          <a:p>
            <a:pPr marL="225425" indent="-225425">
              <a:spcAft>
                <a:spcPts val="0"/>
              </a:spcAft>
              <a:buClr>
                <a:srgbClr val="009AC7"/>
              </a:buClr>
              <a:buFont typeface="Wingdings" panose="05000000000000000000" pitchFamily="2" charset="2"/>
              <a:buChar char="§"/>
            </a:pPr>
            <a:r>
              <a:rPr lang="fr-FR" dirty="0"/>
              <a:t>Additional revenue per unit opportunities</a:t>
            </a:r>
          </a:p>
          <a:p>
            <a:pPr marL="628650" lvl="1" indent="-225425">
              <a:spcAft>
                <a:spcPts val="1200"/>
              </a:spcAft>
              <a:buClr>
                <a:srgbClr val="009AC7"/>
              </a:buClr>
              <a:buFont typeface="Wingdings" panose="05000000000000000000" pitchFamily="2" charset="2"/>
              <a:buChar char="§"/>
            </a:pPr>
            <a:r>
              <a:rPr lang="fr-FR" sz="1600" dirty="0"/>
              <a:t>Tennant technologies</a:t>
            </a:r>
          </a:p>
          <a:p>
            <a:pPr marL="225425" indent="-225425">
              <a:spcAft>
                <a:spcPts val="0"/>
              </a:spcAft>
              <a:buClr>
                <a:srgbClr val="009AC7"/>
              </a:buClr>
              <a:buFont typeface="Wingdings" panose="05000000000000000000" pitchFamily="2" charset="2"/>
              <a:buChar char="§"/>
            </a:pPr>
            <a:r>
              <a:rPr lang="en-US" dirty="0"/>
              <a:t>Expanding into new markets</a:t>
            </a:r>
          </a:p>
          <a:p>
            <a:pPr marL="628650" lvl="1" indent="-225425">
              <a:spcAft>
                <a:spcPts val="1200"/>
              </a:spcAft>
              <a:buClr>
                <a:srgbClr val="009AC7"/>
              </a:buClr>
              <a:buFont typeface="Wingdings" panose="05000000000000000000" pitchFamily="2" charset="2"/>
              <a:buChar char="§"/>
            </a:pPr>
            <a:r>
              <a:rPr lang="en-US" sz="1600" dirty="0"/>
              <a:t>T500e – simple, reliable and more affordable</a:t>
            </a:r>
          </a:p>
          <a:p>
            <a:pPr marL="225425" indent="-225425">
              <a:spcAft>
                <a:spcPts val="0"/>
              </a:spcAft>
              <a:buClr>
                <a:srgbClr val="009AC7"/>
              </a:buClr>
              <a:buFont typeface="Wingdings" panose="05000000000000000000" pitchFamily="2" charset="2"/>
              <a:buChar char="§"/>
            </a:pPr>
            <a:r>
              <a:rPr lang="en-US" dirty="0"/>
              <a:t>Improved cleaning cost for our customers</a:t>
            </a:r>
          </a:p>
          <a:p>
            <a:pPr marL="628650" lvl="1" indent="-225425">
              <a:spcAft>
                <a:spcPts val="0"/>
              </a:spcAft>
              <a:buClr>
                <a:srgbClr val="009AC7"/>
              </a:buClr>
              <a:buFont typeface="Wingdings" panose="05000000000000000000" pitchFamily="2" charset="2"/>
              <a:buChar char="§"/>
            </a:pPr>
            <a:r>
              <a:rPr lang="en-US" sz="1600" dirty="0"/>
              <a:t>Process improvements</a:t>
            </a:r>
          </a:p>
          <a:p>
            <a:pPr marL="628650" lvl="1" indent="-225425">
              <a:spcAft>
                <a:spcPts val="0"/>
              </a:spcAft>
              <a:buClr>
                <a:srgbClr val="009AC7"/>
              </a:buClr>
              <a:buFont typeface="Wingdings" panose="05000000000000000000" pitchFamily="2" charset="2"/>
              <a:buChar char="§"/>
            </a:pPr>
            <a:r>
              <a:rPr lang="en-US" sz="1600" dirty="0"/>
              <a:t>Lower acquisition costs</a:t>
            </a:r>
          </a:p>
          <a:p>
            <a:endParaRPr lang="en-US" dirty="0"/>
          </a:p>
          <a:p>
            <a:pPr marL="285750" indent="-285750">
              <a:spcAft>
                <a:spcPts val="0"/>
              </a:spcAft>
              <a:buClr>
                <a:srgbClr val="009AC7"/>
              </a:buClr>
              <a:buFont typeface="Wingdings" panose="05000000000000000000" pitchFamily="2" charset="2"/>
              <a:buChar char="§"/>
            </a:pPr>
            <a:endParaRPr lang="en-US" dirty="0"/>
          </a:p>
        </p:txBody>
      </p:sp>
      <p:sp>
        <p:nvSpPr>
          <p:cNvPr id="9" name="Date Placeholder 3"/>
          <p:cNvSpPr>
            <a:spLocks noGrp="1"/>
          </p:cNvSpPr>
          <p:nvPr>
            <p:ph type="dt" sz="half" idx="10"/>
          </p:nvPr>
        </p:nvSpPr>
        <p:spPr>
          <a:xfrm>
            <a:off x="80128" y="6572381"/>
            <a:ext cx="2133600" cy="288925"/>
          </a:xfrm>
        </p:spPr>
        <p:txBody>
          <a:bodyPr/>
          <a:lstStyle/>
          <a:p>
            <a:pPr>
              <a:defRPr/>
            </a:pPr>
            <a:r>
              <a:rPr lang="en-US"/>
              <a:t>©2017  The Tennant Company  Rev. Jan 2017</a:t>
            </a:r>
            <a:endParaRPr lang="en-US" dirty="0"/>
          </a:p>
        </p:txBody>
      </p:sp>
      <p:sp>
        <p:nvSpPr>
          <p:cNvPr id="6" name="Slide Number Placeholder 5"/>
          <p:cNvSpPr>
            <a:spLocks noGrp="1"/>
          </p:cNvSpPr>
          <p:nvPr>
            <p:ph type="sldNum" sz="quarter" idx="12"/>
          </p:nvPr>
        </p:nvSpPr>
        <p:spPr/>
        <p:txBody>
          <a:bodyPr/>
          <a:lstStyle/>
          <a:p>
            <a:pPr>
              <a:defRPr/>
            </a:pPr>
            <a:fld id="{B1A9683B-B112-4496-A737-3130FD58388C}" type="slidenum">
              <a:rPr lang="en-US" altLang="en-US" smtClean="0"/>
              <a:pPr>
                <a:defRPr/>
              </a:pPr>
              <a:t>51</a:t>
            </a:fld>
            <a:endParaRPr lang="en-US" altLang="en-US" dirty="0"/>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25008" y="2085147"/>
            <a:ext cx="1426334" cy="1397352"/>
          </a:xfrm>
          <a:prstGeom prst="rect">
            <a:avLst/>
          </a:prstGeom>
        </p:spPr>
      </p:pic>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44211" y="5182861"/>
            <a:ext cx="1407131" cy="1397352"/>
          </a:xfrm>
          <a:prstGeom prst="rect">
            <a:avLst/>
          </a:prstGeom>
        </p:spPr>
      </p:pic>
      <p:pic>
        <p:nvPicPr>
          <p:cNvPr id="12" name="Picture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425008" y="3714056"/>
            <a:ext cx="1328114" cy="1397352"/>
          </a:xfrm>
          <a:prstGeom prst="rect">
            <a:avLst/>
          </a:prstGeom>
        </p:spPr>
      </p:pic>
      <p:pic>
        <p:nvPicPr>
          <p:cNvPr id="13" name="Picture 1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858331" y="3723725"/>
            <a:ext cx="1236061" cy="1320666"/>
          </a:xfrm>
          <a:prstGeom prst="rect">
            <a:avLst/>
          </a:prstGeom>
        </p:spPr>
      </p:pic>
      <p:pic>
        <p:nvPicPr>
          <p:cNvPr id="14" name="Picture 1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858331" y="5230092"/>
            <a:ext cx="1316241" cy="1302890"/>
          </a:xfrm>
          <a:prstGeom prst="rect">
            <a:avLst/>
          </a:prstGeom>
        </p:spPr>
      </p:pic>
      <p:pic>
        <p:nvPicPr>
          <p:cNvPr id="15" name="Picture 14"/>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795066" y="2085147"/>
            <a:ext cx="1255288" cy="1360576"/>
          </a:xfrm>
          <a:prstGeom prst="rect">
            <a:avLst/>
          </a:prstGeom>
        </p:spPr>
      </p:pic>
      <p:sp>
        <p:nvSpPr>
          <p:cNvPr id="16" name="TextBox 10"/>
          <p:cNvSpPr txBox="1">
            <a:spLocks noChangeArrowheads="1"/>
          </p:cNvSpPr>
          <p:nvPr/>
        </p:nvSpPr>
        <p:spPr bwMode="auto">
          <a:xfrm>
            <a:off x="7669719" y="1587526"/>
            <a:ext cx="8386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b="1" dirty="0"/>
              <a:t>T500e</a:t>
            </a:r>
          </a:p>
        </p:txBody>
      </p:sp>
      <p:sp>
        <p:nvSpPr>
          <p:cNvPr id="17" name="TextBox 10"/>
          <p:cNvSpPr txBox="1">
            <a:spLocks noChangeArrowheads="1"/>
          </p:cNvSpPr>
          <p:nvPr/>
        </p:nvSpPr>
        <p:spPr bwMode="auto">
          <a:xfrm>
            <a:off x="6067484" y="1587526"/>
            <a:ext cx="710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b="1" dirty="0"/>
              <a:t>T500</a:t>
            </a:r>
          </a:p>
        </p:txBody>
      </p:sp>
    </p:spTree>
    <p:extLst>
      <p:ext uri="{BB962C8B-B14F-4D97-AF65-F5344CB8AC3E}">
        <p14:creationId xmlns:p14="http://schemas.microsoft.com/office/powerpoint/2010/main" val="39071174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ecurityType xmlns="0376508a-3691-412d-a127-f3009102e432">Secured Only</SecurityType>
    <UserRoles xmlns="0376508a-3691-412d-a127-f3009102e432"/>
    <SalesOrg xmlns="0376508a-3691-412d-a127-f3009102e432">
      <Value>9</Value>
    </SalesOrg>
    <Innovation xmlns="0376508a-3691-412d-a127-f3009102e432">
      <Value>1</Value>
    </Innovation>
    <Sold_x002d_To xmlns="0376508a-3691-412d-a127-f3009102e432" xsi:nil="true"/>
    <CustomerGroup xmlns="0376508a-3691-412d-a127-f3009102e432"/>
    <SalesDistrict xmlns="0376508a-3691-412d-a127-f3009102e432">
      <Value>3</Value>
    </SalesDistrict>
    <Customer_x0020_Name xmlns="0376508a-3691-412d-a127-f3009102e432" xsi:nil="true"/>
    <Category xmlns="0376508a-3691-412d-a127-f3009102e432">
      <Value>6</Value>
    </Category>
    <MarketingChannel xmlns="0376508a-3691-412d-a127-f3009102e432">
      <Value>3</Value>
      <Value>10</Value>
      <Value>16</Value>
      <Value>2</Value>
      <Value>1</Value>
      <Value>11</Value>
      <Value>12</Value>
      <Value>8</Value>
      <Value>15</Value>
    </MarketingChannel>
    <SalesChannel xmlns="0376508a-3691-412d-a127-f3009102e432">
      <Value>2</Value>
    </SalesChannel>
    <Brand xmlns="0376508a-3691-412d-a127-f3009102e432">
      <Value>1</Value>
    </Brand>
    <Language xmlns="0376508a-3691-412d-a127-f3009102e432">
      <Value>1</Value>
    </Language>
    <Applications xmlns="0376508a-3691-412d-a127-f3009102e432"/>
    <Country xmlns="0376508a-3691-412d-a127-f3009102e432"/>
    <LiteratureType xmlns="0376508a-3691-412d-a127-f3009102e432">18</LiteratureType>
    <Industry xmlns="0376508a-3691-412d-a127-f3009102e432"/>
    <Product xmlns="0376508a-3691-412d-a127-f3009102e432">
      <Value>848</Value>
    </Product>
    <AssetType xmlns="0376508a-3691-412d-a127-f3009102e432">33</AssetTyp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4891378B513214FBD163B593C0FE3ED" ma:contentTypeVersion="83" ma:contentTypeDescription="Create a new document." ma:contentTypeScope="" ma:versionID="03339e0d0d67e9735ef2d389b49b9619">
  <xsd:schema xmlns:xsd="http://www.w3.org/2001/XMLSchema" xmlns:xs="http://www.w3.org/2001/XMLSchema" xmlns:p="http://schemas.microsoft.com/office/2006/metadata/properties" xmlns:ns2="0376508a-3691-412d-a127-f3009102e432" targetNamespace="http://schemas.microsoft.com/office/2006/metadata/properties" ma:root="true" ma:fieldsID="42e70a105afa13c0aba71bd4d5669738" ns2:_="">
    <xsd:import namespace="0376508a-3691-412d-a127-f3009102e432"/>
    <xsd:element name="properties">
      <xsd:complexType>
        <xsd:sequence>
          <xsd:element name="documentManagement">
            <xsd:complexType>
              <xsd:all>
                <xsd:element ref="ns2:UserRoles" minOccurs="0"/>
                <xsd:element ref="ns2:MarketingChannel" minOccurs="0"/>
                <xsd:element ref="ns2:SalesOrg" minOccurs="0"/>
                <xsd:element ref="ns2:SalesDistrict" minOccurs="0"/>
                <xsd:element ref="ns2:Country" minOccurs="0"/>
                <xsd:element ref="ns2:Language" minOccurs="0"/>
                <xsd:element ref="ns2:SalesChannel" minOccurs="0"/>
                <xsd:element ref="ns2:Brand" minOccurs="0"/>
                <xsd:element ref="ns2:Product" minOccurs="0"/>
                <xsd:element ref="ns2:Category" minOccurs="0"/>
                <xsd:element ref="ns2:AssetType" minOccurs="0"/>
                <xsd:element ref="ns2:LiteratureType" minOccurs="0"/>
                <xsd:element ref="ns2:Innovation" minOccurs="0"/>
                <xsd:element ref="ns2:Applications" minOccurs="0"/>
                <xsd:element ref="ns2:Industry" minOccurs="0"/>
                <xsd:element ref="ns2:Sold_x002d_To" minOccurs="0"/>
                <xsd:element ref="ns2:SalesDistrictTitle" minOccurs="0"/>
                <xsd:element ref="ns2:ProductStatus" minOccurs="0"/>
                <xsd:element ref="ns2:SecurityType" minOccurs="0"/>
                <xsd:element ref="ns2:CategoryTitle" minOccurs="0"/>
                <xsd:element ref="ns2:CustomerGroup" minOccurs="0"/>
                <xsd:element ref="ns2:Customer_x0020_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76508a-3691-412d-a127-f3009102e432" elementFormDefault="qualified">
    <xsd:import namespace="http://schemas.microsoft.com/office/2006/documentManagement/types"/>
    <xsd:import namespace="http://schemas.microsoft.com/office/infopath/2007/PartnerControls"/>
    <xsd:element name="UserRoles" ma:index="2" nillable="true" ma:displayName="UserRoles" ma:description="* * * * * * IF PUBLIC LEAVE EMPTY * * * * * *" ma:list="{e2e3de3e-ccd2-4421-b68c-37c5f4e582ab}" ma:internalName="UserRoles" ma:readOnly="false" ma:showField="USERROLE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MarketingChannel" ma:index="3" nillable="true" ma:displayName="MarketingChannel" ma:list="{ae493d90-adea-4c54-b050-fb6d6181909e}" ma:internalName="MarketingChannel" ma:readOnly="false" ma:showField="MARKETINGCHANNEL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Org" ma:index="4" nillable="true" ma:displayName="SalesOrg" ma:list="{d3375561-d921-4af3-953a-7663adc0db1a}" ma:internalName="SalesOrg" ma:readOnly="false" ma:showField="SALESORG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District" ma:index="5" nillable="true" ma:displayName="SalesDistrict" ma:list="{50370e94-047c-45fb-b566-fc64f91bea86}" ma:internalName="SalesDistrict" ma:readOnly="false" ma:showField="SALESDISTRICT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ountry" ma:index="6" nillable="true" ma:displayName="Country" ma:list="{24076f44-285e-4cb9-9651-bc8b6ea3b479}" ma:internalName="Country" ma:readOnly="false" ma:showField="Key"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Language" ma:index="7" nillable="true" ma:displayName="Language" ma:list="{68445780-4283-43b4-aad2-1fc4dc5f3482}" ma:internalName="Language" ma:readOnly="fals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Channel" ma:index="8" nillable="true" ma:displayName="SalesChannel" ma:list="{301a598e-3474-4381-9c1f-829689d8b57b}" ma:internalName="SalesChannel" ma:readOnly="false" ma:showField="SALESCHANNEL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Brand" ma:index="9" nillable="true" ma:displayName="Brand" ma:list="{b92587f4-cafb-48a8-9d85-521e677a1cf5}" ma:internalName="Brand" ma:readOnly="false" ma:showField="BRAND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Product" ma:index="10" nillable="true" ma:displayName="Product" ma:list="{297b7c7a-5d0d-4982-9702-ea99fbb4a83e}" ma:internalName="Product"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ategory" ma:index="11" nillable="true" ma:displayName="Category" ma:list="{86fa95bb-c809-49ce-a1fb-f4fb7b1949a0}" ma:internalName="Category" ma:readOnly="false" ma:showField="ASSETCATEGORY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AssetType" ma:index="12" nillable="true" ma:displayName="AssetType" ma:list="{7cf49b1b-e7dc-4c4d-adb7-5b3a783227c9}" ma:internalName="AssetType" ma:readOnly="false" ma:showField="ASSETTYPE_ID" ma:web="d2b0125b-2e6a-4122-affe-42934978f63b">
      <xsd:simpleType>
        <xsd:restriction base="dms:Lookup"/>
      </xsd:simpleType>
    </xsd:element>
    <xsd:element name="LiteratureType" ma:index="13" nillable="true" ma:displayName="LiteratureType" ma:description="BROCHURES, LEAFLETS, SPEC SHEETS &amp; RECOMMENDED PARTS ARE PUBLIC" ma:indexed="true" ma:list="{8c2f526d-9f00-4fcb-8da9-65219fb1fc57}" ma:internalName="LiteratureType" ma:readOnly="false" ma:showField="LITERATURETYPE_ID" ma:web="d2b0125b-2e6a-4122-affe-42934978f63b">
      <xsd:simpleType>
        <xsd:restriction base="dms:Lookup"/>
      </xsd:simpleType>
    </xsd:element>
    <xsd:element name="Innovation" ma:index="14" nillable="true" ma:displayName="Innovation" ma:list="{7288d138-aaf8-434c-b798-6f31447b8d88}" ma:internalName="Innovation" ma:showField="INNOVATION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Applications" ma:index="15" nillable="true" ma:displayName="Applications" ma:list="{da2ac9bf-3537-4670-a3ae-d8d75070d1b9}" ma:internalName="Applications" ma:showField="APPLICATION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Industry" ma:index="16" nillable="true" ma:displayName="Industry" ma:list="{d4223f80-87ca-4d48-85c1-b11f26073d7b}" ma:internalName="Industry" ma:showField="INDUSTRY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old_x002d_To" ma:index="17" nillable="true" ma:displayName="Sold-To" ma:internalName="Sold_x002d_To">
      <xsd:simpleType>
        <xsd:restriction base="dms:Text"/>
      </xsd:simpleType>
    </xsd:element>
    <xsd:element name="SalesDistrictTitle" ma:index="20" nillable="true" ma:displayName="SalesDistrictTitle" ma:list="{50370e94-047c-45fb-b566-fc64f91bea86}" ma:internalName="SalesDistrictTitle" ma:readOnly="tru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ProductStatus" ma:index="21" nillable="true" ma:displayName="ProductStatus" ma:list="{297B7C7A-5D0D-4982-9702-EA99FBB4A83E}" ma:internalName="ProductStatus" ma:readOnly="true" ma:showField="CalculatedStatus"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ecurityType" ma:index="26" nillable="true" ma:displayName="SecurityType" ma:default="Secured Only" ma:format="Dropdown" ma:internalName="SecurityType">
      <xsd:simpleType>
        <xsd:restriction base="dms:Choice">
          <xsd:enumeration value="Public"/>
          <xsd:enumeration value="Secured Only"/>
        </xsd:restriction>
      </xsd:simpleType>
    </xsd:element>
    <xsd:element name="CategoryTitle" ma:index="27" nillable="true" ma:displayName="CategoryTitle" ma:list="{86fa95bb-c809-49ce-a1fb-f4fb7b1949a0}" ma:internalName="CategoryTitle" ma:readOnly="tru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ustomerGroup" ma:index="28" nillable="true" ma:displayName="CustomerGroup" ma:list="{1d487369-79c1-471a-aef5-6554842fae80}" ma:internalName="CustomerGroup" ma:showField="CustomerGroupId">
      <xsd:complexType>
        <xsd:complexContent>
          <xsd:extension base="dms:MultiChoiceLookup">
            <xsd:sequence>
              <xsd:element name="Value" type="dms:Lookup" maxOccurs="unbounded" minOccurs="0" nillable="true"/>
            </xsd:sequence>
          </xsd:extension>
        </xsd:complexContent>
      </xsd:complexType>
    </xsd:element>
    <xsd:element name="Customer_x0020_Name" ma:index="29" nillable="true" ma:displayName="Customer Name" ma:list="{a26128da-408a-40e4-8f46-322bff40bfec}" ma:internalName="Customer_x0020_Name"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9FE2994-6D8D-477E-83FE-1C655B3CDAFA}">
  <ds:schemaRefs>
    <ds:schemaRef ds:uri="http://purl.org/dc/elements/1.1/"/>
    <ds:schemaRef ds:uri="http://schemas.openxmlformats.org/package/2006/metadata/core-properties"/>
    <ds:schemaRef ds:uri="http://purl.org/dc/terms/"/>
    <ds:schemaRef ds:uri="http://schemas.microsoft.com/office/2006/metadata/properties"/>
    <ds:schemaRef ds:uri="http://schemas.microsoft.com/office/infopath/2007/PartnerControls"/>
    <ds:schemaRef ds:uri="http://schemas.microsoft.com/office/2006/documentManagement/types"/>
    <ds:schemaRef ds:uri="http://www.w3.org/XML/1998/namespace"/>
    <ds:schemaRef ds:uri="0376508a-3691-412d-a127-f3009102e432"/>
    <ds:schemaRef ds:uri="http://purl.org/dc/dcmitype/"/>
  </ds:schemaRefs>
</ds:datastoreItem>
</file>

<file path=customXml/itemProps2.xml><?xml version="1.0" encoding="utf-8"?>
<ds:datastoreItem xmlns:ds="http://schemas.openxmlformats.org/officeDocument/2006/customXml" ds:itemID="{B1F8922A-F02F-4C7F-B542-68BF33A747FB}">
  <ds:schemaRefs>
    <ds:schemaRef ds:uri="http://schemas.microsoft.com/sharepoint/v3/contenttype/forms"/>
  </ds:schemaRefs>
</ds:datastoreItem>
</file>

<file path=customXml/itemProps3.xml><?xml version="1.0" encoding="utf-8"?>
<ds:datastoreItem xmlns:ds="http://schemas.openxmlformats.org/officeDocument/2006/customXml" ds:itemID="{248EAB80-5808-4192-B53A-0D7736CCD9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76508a-3691-412d-a127-f3009102e4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10968</TotalTime>
  <Words>6794</Words>
  <Application>Microsoft Office PowerPoint</Application>
  <PresentationFormat>On-screen Show (4:3)</PresentationFormat>
  <Paragraphs>1034</Paragraphs>
  <Slides>51</Slides>
  <Notes>51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6" baseType="lpstr">
      <vt:lpstr>Arial</vt:lpstr>
      <vt:lpstr>Calibri</vt:lpstr>
      <vt:lpstr>Wingdings</vt:lpstr>
      <vt:lpstr>Office Theme</vt:lpstr>
      <vt:lpstr>Worksheet</vt:lpstr>
      <vt:lpstr>Product Guide (PAS Guide)</vt:lpstr>
      <vt:lpstr>T500/T500e Sales Tools and Locations</vt:lpstr>
      <vt:lpstr>Product Strategy and Value Proposition </vt:lpstr>
      <vt:lpstr>T500/T500e New Key Highlights Summary</vt:lpstr>
      <vt:lpstr>Markets and Applications</vt:lpstr>
      <vt:lpstr>Tennant Walk-Behind Battery Scrubber Context </vt:lpstr>
      <vt:lpstr>NEW Product Offering – High-Level Configuration Overview</vt:lpstr>
      <vt:lpstr>Changes from Old T5/T5e to New T500/T500e</vt:lpstr>
      <vt:lpstr>Visual Changes from Old T5/T5e to New T500/T500e</vt:lpstr>
      <vt:lpstr>T500/T500e Complete Standard Features Overview List</vt:lpstr>
      <vt:lpstr>Productivity Enhancing Options</vt:lpstr>
      <vt:lpstr>T500 and T500e Differences &amp; Feature Availability by Model</vt:lpstr>
      <vt:lpstr>T500e and T500 Controls – Specific Differences</vt:lpstr>
      <vt:lpstr>Control Panel Components</vt:lpstr>
      <vt:lpstr>New Squeegee Design – T500 / T500e</vt:lpstr>
      <vt:lpstr>NEW Battery Offering – 225AH Std; 260AH Opt; 220AH AGM Opt</vt:lpstr>
      <vt:lpstr>Battery Run-Times &amp;  Comparisons to T5/T5e</vt:lpstr>
      <vt:lpstr>Dual Disk Scrub Head – 3 Options to Choose From </vt:lpstr>
      <vt:lpstr>T500/T500e Stone Care, Brushes, Pads, Squeegees</vt:lpstr>
      <vt:lpstr>NEW 28” / 700mm Dual Cylindrical – T500 / T500e</vt:lpstr>
      <vt:lpstr>NEW 28in / 700mm Orbital – T500 / T500e</vt:lpstr>
      <vt:lpstr>NEW 28in / 700mm Orbital Key Selling Points</vt:lpstr>
      <vt:lpstr>T500/T500e Orbital Machines – Summary Benefits</vt:lpstr>
      <vt:lpstr>Orbital – T500 / T500e</vt:lpstr>
      <vt:lpstr>Not All Orbital Machines Are Alike</vt:lpstr>
      <vt:lpstr>Baseboard Cleaning</vt:lpstr>
      <vt:lpstr>Orbital Pad Types – The darker the color, the more aggressive</vt:lpstr>
      <vt:lpstr>Orbital Pad Types – Specialty Pads</vt:lpstr>
      <vt:lpstr>Orbital With Green Turf Pad</vt:lpstr>
      <vt:lpstr>Orbital – Melamine Pad</vt:lpstr>
      <vt:lpstr>Surface Prep Pad – Floor finish removal</vt:lpstr>
      <vt:lpstr>Traditional Floor Stripping Vs. Floor Finish Removal</vt:lpstr>
      <vt:lpstr>Chemical-Free Floor Finish Removal Process</vt:lpstr>
      <vt:lpstr>Smart-Fill™ Automatic Battery Watering – Option T500/T500e</vt:lpstr>
      <vt:lpstr>Pro-Panel™ LCD Touch Screen - T500 Option Only</vt:lpstr>
      <vt:lpstr>Severe Environment™ Switch (S.E. Switch) – T500 Only</vt:lpstr>
      <vt:lpstr>T500 Only – Productivity Enhancing Options</vt:lpstr>
      <vt:lpstr>IRIS Asset Manager – T500/T500e Option</vt:lpstr>
      <vt:lpstr>Selling Smart-Fill and IRIS Asset Manager Together</vt:lpstr>
      <vt:lpstr>Scrub Head Reach Measurements</vt:lpstr>
      <vt:lpstr>Product Specs – T500 (1 of 2)</vt:lpstr>
      <vt:lpstr>Product Specs – T500 (2 of 2)</vt:lpstr>
      <vt:lpstr>Product Specs –T500e (1 of 2)</vt:lpstr>
      <vt:lpstr>Product Specs –T500e (2 of 2)</vt:lpstr>
      <vt:lpstr>Addressing Key Customer Needs</vt:lpstr>
      <vt:lpstr>Cost to Clean</vt:lpstr>
      <vt:lpstr>Enhancing Facility Image</vt:lpstr>
      <vt:lpstr>Environmental Health and Safety</vt:lpstr>
      <vt:lpstr>Addressing Customer Needs</vt:lpstr>
      <vt:lpstr>Competitive Advantages</vt:lpstr>
      <vt:lpstr>T500 / T500e Summary</vt:lpstr>
    </vt:vector>
  </TitlesOfParts>
  <Company>Tennant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T500-T500e PAS Guide-Customer Presentation</dc:title>
  <dc:creator>Commers, Barb</dc:creator>
  <cp:lastModifiedBy>Wieden, Trent</cp:lastModifiedBy>
  <cp:revision>753</cp:revision>
  <cp:lastPrinted>2016-12-09T18:18:00Z</cp:lastPrinted>
  <dcterms:created xsi:type="dcterms:W3CDTF">2012-06-05T14:24:02Z</dcterms:created>
  <dcterms:modified xsi:type="dcterms:W3CDTF">2022-07-26T17:37:07Z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0x01010044891378B513214FBD163B593C0FE3ED</vt:lpwstr>
  </property>
  <property fmtid="{D5CDD505-2E9C-101B-9397-08002B2CF9AE}" pid="3" name="Order">
    <vt:r8>2382400</vt:r8>
  </property>
</Properties>
</file>