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63" r:id="rId5"/>
    <p:sldId id="264" r:id="rId6"/>
    <p:sldId id="2978" r:id="rId7"/>
    <p:sldId id="3055" r:id="rId8"/>
    <p:sldId id="277" r:id="rId9"/>
    <p:sldId id="2991" r:id="rId10"/>
    <p:sldId id="2992" r:id="rId11"/>
    <p:sldId id="2993" r:id="rId12"/>
    <p:sldId id="3056" r:id="rId13"/>
    <p:sldId id="294" r:id="rId14"/>
    <p:sldId id="2863" r:id="rId15"/>
    <p:sldId id="2864" r:id="rId16"/>
    <p:sldId id="703" r:id="rId17"/>
    <p:sldId id="3057" r:id="rId18"/>
    <p:sldId id="2974" r:id="rId19"/>
    <p:sldId id="3034" r:id="rId20"/>
    <p:sldId id="288" r:id="rId21"/>
    <p:sldId id="289" r:id="rId22"/>
    <p:sldId id="3037" r:id="rId23"/>
    <p:sldId id="280" r:id="rId24"/>
    <p:sldId id="3014" r:id="rId25"/>
    <p:sldId id="3058" r:id="rId26"/>
    <p:sldId id="3059" r:id="rId27"/>
    <p:sldId id="279" r:id="rId28"/>
    <p:sldId id="2820" r:id="rId29"/>
    <p:sldId id="262" r:id="rId30"/>
    <p:sldId id="3060" r:id="rId31"/>
    <p:sldId id="3035" r:id="rId32"/>
    <p:sldId id="3015" r:id="rId33"/>
    <p:sldId id="2870" r:id="rId34"/>
    <p:sldId id="3011" r:id="rId35"/>
    <p:sldId id="3030" r:id="rId36"/>
    <p:sldId id="3031" r:id="rId37"/>
    <p:sldId id="3032" r:id="rId38"/>
    <p:sldId id="303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uchetich, Nicki" initials="VN" lastIdx="1" clrIdx="0">
    <p:extLst>
      <p:ext uri="{19B8F6BF-5375-455C-9EA6-DF929625EA0E}">
        <p15:presenceInfo xmlns:p15="http://schemas.microsoft.com/office/powerpoint/2012/main" userId="S::nvh@tennantco.com::e44616fe-2c6b-40b2-a996-a8a1cc0581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BEC0"/>
    <a:srgbClr val="8DC63F"/>
    <a:srgbClr val="E7E5E6"/>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369609-D6FA-48F1-544D-D7E26EFD56D3}" v="4" dt="2023-01-30T15:55:37.049"/>
    <p1510:client id="{C966F976-F9EA-C7D1-9BA4-2186DEF29824}" v="50" dt="2023-01-25T18:07:18.05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22" autoAdjust="0"/>
    <p:restoredTop sz="94660"/>
  </p:normalViewPr>
  <p:slideViewPr>
    <p:cSldViewPr snapToGrid="0">
      <p:cViewPr varScale="1">
        <p:scale>
          <a:sx n="110" d="100"/>
          <a:sy n="110" d="100"/>
        </p:scale>
        <p:origin x="13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A91AD1-5DB3-420D-9C36-9C63EDA9C403}" type="datetimeFigureOut">
              <a:rPr lang="en-US" smtClean="0"/>
              <a:t>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A6A9E-53B4-487E-8D10-4F5FA9B649CA}" type="slidenum">
              <a:rPr lang="en-US" smtClean="0"/>
              <a:t>‹#›</a:t>
            </a:fld>
            <a:endParaRPr lang="en-US"/>
          </a:p>
        </p:txBody>
      </p:sp>
    </p:spTree>
    <p:extLst>
      <p:ext uri="{BB962C8B-B14F-4D97-AF65-F5344CB8AC3E}">
        <p14:creationId xmlns:p14="http://schemas.microsoft.com/office/powerpoint/2010/main" val="248734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51924-6202-2347-BB08-1B7BE8A1D3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023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89C3B9-B0A0-4414-9F4A-F6C2F087AA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525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highlighting where all of our AMR units are located in NA</a:t>
            </a:r>
          </a:p>
        </p:txBody>
      </p:sp>
      <p:sp>
        <p:nvSpPr>
          <p:cNvPr id="4" name="Slide Number Placeholder 3"/>
          <p:cNvSpPr>
            <a:spLocks noGrp="1"/>
          </p:cNvSpPr>
          <p:nvPr>
            <p:ph type="sldNum" sz="quarter" idx="5"/>
          </p:nvPr>
        </p:nvSpPr>
        <p:spPr/>
        <p:txBody>
          <a:bodyPr/>
          <a:lstStyle/>
          <a:p>
            <a:fld id="{2FE11AB5-A655-4FD3-A409-B42901EE6632}" type="slidenum">
              <a:rPr lang="en-US" smtClean="0"/>
              <a:t>5</a:t>
            </a:fld>
            <a:endParaRPr lang="en-US"/>
          </a:p>
        </p:txBody>
      </p:sp>
    </p:spTree>
    <p:extLst>
      <p:ext uri="{BB962C8B-B14F-4D97-AF65-F5344CB8AC3E}">
        <p14:creationId xmlns:p14="http://schemas.microsoft.com/office/powerpoint/2010/main" val="1270497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here for you. Our Tennant Service Technicians service Tennant equipment everyday, all day. They’ve seen a lot of common issues and are dedicated to getting you back up and running. We offer service plans to meet your needs, allowing you to choose the plan that’s right for you. Plus, with our factory certified robotic service technicians have been specifically trained to service robotic scrubbers. Tennant Service Techs work hard to protect your warranty dollars and keep you cleaning. </a:t>
            </a:r>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700E4BC6-27A7-4567-9016-7731C54B0DB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11724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8328" marR="0" lvl="0" indent="0" algn="l" defTabSz="914400" rtl="0" eaLnBrk="1" fontAlgn="auto" latinLnBrk="0" hangingPunct="1">
              <a:lnSpc>
                <a:spcPct val="100000"/>
              </a:lnSpc>
              <a:spcBef>
                <a:spcPts val="0"/>
              </a:spcBef>
              <a:spcAft>
                <a:spcPts val="0"/>
              </a:spcAft>
              <a:buClrTx/>
              <a:buSzTx/>
              <a:buFontTx/>
              <a:buNone/>
              <a:tabLst/>
              <a:defRPr/>
            </a:pPr>
            <a:r>
              <a:rPr lang="en-US" sz="2000"/>
              <a:t>Intended to tie back to the challenges discussed in the beginning – shows we know the challenges the customer is facing and how AMR can be a solution to those challenges </a:t>
            </a:r>
          </a:p>
          <a:p>
            <a:pPr marL="338328" indent="0">
              <a:lnSpc>
                <a:spcPct val="100000"/>
              </a:lnSpc>
              <a:buNone/>
            </a:pPr>
            <a:endParaRPr lang="en-US" sz="1900" b="1">
              <a:solidFill>
                <a:schemeClr val="accent1"/>
              </a:solidFill>
            </a:endParaRPr>
          </a:p>
          <a:p>
            <a:pPr marL="338328" indent="0">
              <a:lnSpc>
                <a:spcPct val="100000"/>
              </a:lnSpc>
              <a:buNone/>
            </a:pPr>
            <a:r>
              <a:rPr lang="en-US" sz="1900" b="1">
                <a:solidFill>
                  <a:schemeClr val="accent1"/>
                </a:solidFill>
              </a:rPr>
              <a:t>1.) Solve Labor Challenges</a:t>
            </a:r>
            <a:endParaRPr lang="en-US" sz="1900" b="1">
              <a:solidFill>
                <a:schemeClr val="accent1"/>
              </a:solidFill>
              <a:cs typeface="Arial"/>
            </a:endParaRPr>
          </a:p>
          <a:p>
            <a:pPr marL="914400" lvl="1">
              <a:lnSpc>
                <a:spcPct val="100000"/>
              </a:lnSpc>
            </a:pPr>
            <a:r>
              <a:rPr lang="en-US" sz="1400"/>
              <a:t>Robots help free up workers from dull, dirty, and dangerous tasks</a:t>
            </a:r>
            <a:endParaRPr lang="en-US" sz="1400">
              <a:cs typeface="Arial"/>
            </a:endParaRPr>
          </a:p>
          <a:p>
            <a:pPr marL="914400" lvl="1">
              <a:lnSpc>
                <a:spcPct val="100000"/>
              </a:lnSpc>
            </a:pPr>
            <a:r>
              <a:rPr lang="en-US" sz="1400"/>
              <a:t>Robots give valuable time back to workers to focus on higher-level tasks</a:t>
            </a:r>
            <a:endParaRPr lang="en-US" sz="1400">
              <a:cs typeface="Arial"/>
            </a:endParaRPr>
          </a:p>
          <a:p>
            <a:pPr marL="338328" indent="0">
              <a:lnSpc>
                <a:spcPct val="100000"/>
              </a:lnSpc>
              <a:buNone/>
            </a:pPr>
            <a:r>
              <a:rPr lang="en-US" sz="1800" b="1">
                <a:solidFill>
                  <a:schemeClr val="accent1"/>
                </a:solidFill>
              </a:rPr>
              <a:t>2).  Proof of Performance</a:t>
            </a:r>
            <a:endParaRPr lang="en-US" sz="1800" b="1">
              <a:solidFill>
                <a:schemeClr val="accent1"/>
              </a:solidFill>
              <a:cs typeface="Arial"/>
            </a:endParaRPr>
          </a:p>
          <a:p>
            <a:pPr marL="914400" lvl="1">
              <a:lnSpc>
                <a:spcPct val="100000"/>
              </a:lnSpc>
            </a:pPr>
            <a:r>
              <a:rPr lang="en-US" sz="1400"/>
              <a:t>Robots are great at capturing data and tracking KPIs and utilization</a:t>
            </a:r>
            <a:endParaRPr lang="en-US" sz="1400">
              <a:cs typeface="Arial"/>
            </a:endParaRPr>
          </a:p>
          <a:p>
            <a:pPr marL="914400" lvl="1">
              <a:lnSpc>
                <a:spcPct val="100000"/>
              </a:lnSpc>
            </a:pPr>
            <a:r>
              <a:rPr lang="en-US" sz="1400"/>
              <a:t>Robots provide proof of work reporting to satisfy compliance and regulatory needs  </a:t>
            </a:r>
            <a:endParaRPr lang="en-US" sz="1400">
              <a:cs typeface="Arial"/>
            </a:endParaRPr>
          </a:p>
          <a:p>
            <a:pPr marL="338328" lvl="1" indent="0">
              <a:lnSpc>
                <a:spcPct val="100000"/>
              </a:lnSpc>
              <a:spcBef>
                <a:spcPts val="1000"/>
              </a:spcBef>
              <a:buNone/>
            </a:pPr>
            <a:r>
              <a:rPr lang="en-US" sz="1800" b="1">
                <a:solidFill>
                  <a:schemeClr val="accent1"/>
                </a:solidFill>
                <a:ea typeface="+mn-lt"/>
                <a:cs typeface="+mn-lt"/>
              </a:rPr>
              <a:t>4). Enhance Overall Experience</a:t>
            </a:r>
            <a:endParaRPr lang="en-US" sz="1800" b="1">
              <a:solidFill>
                <a:schemeClr val="accent1"/>
              </a:solidFill>
              <a:cs typeface="Arial"/>
            </a:endParaRPr>
          </a:p>
          <a:p>
            <a:pPr marL="971550" lvl="1" indent="-285750">
              <a:lnSpc>
                <a:spcPct val="100000"/>
              </a:lnSpc>
            </a:pPr>
            <a:r>
              <a:rPr lang="en-US" sz="1400">
                <a:ea typeface="+mn-lt"/>
                <a:cs typeface="+mn-lt"/>
              </a:rPr>
              <a:t>Robots relieve some of the burden on workers and give valuable time back to focus on more </a:t>
            </a:r>
            <a:br>
              <a:rPr lang="en-US" sz="1400">
                <a:ea typeface="+mn-lt"/>
                <a:cs typeface="+mn-lt"/>
              </a:rPr>
            </a:br>
            <a:r>
              <a:rPr lang="en-US" sz="1400">
                <a:ea typeface="+mn-lt"/>
                <a:cs typeface="+mn-lt"/>
              </a:rPr>
              <a:t>engaging higher-level activities</a:t>
            </a:r>
          </a:p>
          <a:p>
            <a:pPr marL="971550" lvl="1" indent="-285750">
              <a:lnSpc>
                <a:spcPct val="100000"/>
              </a:lnSpc>
            </a:pPr>
            <a:r>
              <a:rPr lang="en-US" sz="1400">
                <a:ea typeface="+mn-lt"/>
                <a:cs typeface="+mn-lt"/>
              </a:rPr>
              <a:t>Robots deliver a consistent, verifiable clean to help satisfy the new, next-level customer expectations of clean </a:t>
            </a:r>
          </a:p>
          <a:p>
            <a:pPr marL="971550" lvl="1" indent="-285750">
              <a:lnSpc>
                <a:spcPct val="100000"/>
              </a:lnSpc>
            </a:pPr>
            <a:r>
              <a:rPr lang="en-US" sz="1400">
                <a:ea typeface="+mn-lt"/>
                <a:cs typeface="+mn-lt"/>
              </a:rPr>
              <a:t>Clean Stores / Buildings make for more satisfied customers/building visitors  </a:t>
            </a:r>
          </a:p>
          <a:p>
            <a:pPr marL="338328" indent="0">
              <a:lnSpc>
                <a:spcPct val="100000"/>
              </a:lnSpc>
              <a:buNone/>
            </a:pPr>
            <a:r>
              <a:rPr lang="en-US" sz="1800" b="1">
                <a:solidFill>
                  <a:schemeClr val="accent1"/>
                </a:solidFill>
                <a:ea typeface="+mn-lt"/>
                <a:cs typeface="+mn-lt"/>
              </a:rPr>
              <a:t>5). Become a technology leader</a:t>
            </a:r>
          </a:p>
          <a:p>
            <a:pPr marL="971550" lvl="1" indent="-285750">
              <a:lnSpc>
                <a:spcPct val="100000"/>
              </a:lnSpc>
            </a:pPr>
            <a:r>
              <a:rPr lang="en-US" sz="1400">
                <a:ea typeface="+mn-lt"/>
                <a:cs typeface="+mn-lt"/>
              </a:rPr>
              <a:t>Businesses that don’t invest in the next wave of innovation are at greater risk of being left behind </a:t>
            </a:r>
          </a:p>
          <a:p>
            <a:pPr marL="971550" lvl="1" indent="-285750">
              <a:lnSpc>
                <a:spcPct val="100000"/>
              </a:lnSpc>
            </a:pPr>
            <a:r>
              <a:rPr lang="en-US" sz="1400">
                <a:ea typeface="+mn-lt"/>
                <a:cs typeface="+mn-lt"/>
              </a:rPr>
              <a:t>Automation and robotics represent another pivotal moment that business cannot afford to miss  </a:t>
            </a:r>
            <a:endParaRPr lang="en-US" sz="1400"/>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82459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106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39CD4-D93B-4D60-9430-B392EEA355C5}" type="slidenum">
              <a:rPr lang="en-US" smtClean="0"/>
              <a:t>10</a:t>
            </a:fld>
            <a:endParaRPr lang="en-US"/>
          </a:p>
        </p:txBody>
      </p:sp>
    </p:spTree>
    <p:extLst>
      <p:ext uri="{BB962C8B-B14F-4D97-AF65-F5344CB8AC3E}">
        <p14:creationId xmlns:p14="http://schemas.microsoft.com/office/powerpoint/2010/main" val="593142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39CD4-D93B-4D60-9430-B392EEA355C5}" type="slidenum">
              <a:rPr lang="en-US" smtClean="0"/>
              <a:t>11</a:t>
            </a:fld>
            <a:endParaRPr lang="en-US"/>
          </a:p>
        </p:txBody>
      </p:sp>
    </p:spTree>
    <p:extLst>
      <p:ext uri="{BB962C8B-B14F-4D97-AF65-F5344CB8AC3E}">
        <p14:creationId xmlns:p14="http://schemas.microsoft.com/office/powerpoint/2010/main" val="1126462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39CD4-D93B-4D60-9430-B392EEA355C5}" type="slidenum">
              <a:rPr lang="en-US" smtClean="0"/>
              <a:t>12</a:t>
            </a:fld>
            <a:endParaRPr lang="en-US"/>
          </a:p>
        </p:txBody>
      </p:sp>
    </p:spTree>
    <p:extLst>
      <p:ext uri="{BB962C8B-B14F-4D97-AF65-F5344CB8AC3E}">
        <p14:creationId xmlns:p14="http://schemas.microsoft.com/office/powerpoint/2010/main" val="446495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39CD4-D93B-4D60-9430-B392EEA355C5}" type="slidenum">
              <a:rPr lang="en-US" smtClean="0"/>
              <a:t>13</a:t>
            </a:fld>
            <a:endParaRPr lang="en-US"/>
          </a:p>
        </p:txBody>
      </p:sp>
    </p:spTree>
    <p:extLst>
      <p:ext uri="{BB962C8B-B14F-4D97-AF65-F5344CB8AC3E}">
        <p14:creationId xmlns:p14="http://schemas.microsoft.com/office/powerpoint/2010/main" val="261355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446088" y="715963"/>
            <a:ext cx="6343650" cy="3568700"/>
          </a:xfrm>
          <a:ln/>
        </p:spPr>
      </p:sp>
      <p:sp>
        <p:nvSpPr>
          <p:cNvPr id="63491" name="Notes Placeholder 2"/>
          <p:cNvSpPr>
            <a:spLocks noGrp="1"/>
          </p:cNvSpPr>
          <p:nvPr>
            <p:ph type="body" idx="1"/>
          </p:nvPr>
        </p:nvSpPr>
        <p:spPr>
          <a:noFill/>
        </p:spPr>
        <p:txBody>
          <a:bodyPr/>
          <a:lstStyle/>
          <a:p>
            <a:endParaRPr lang="en-US" altLang="en-US">
              <a:latin typeface="Arial" pitchFamily="34" charset="0"/>
              <a:cs typeface="Arial" pitchFamily="34" charset="0"/>
            </a:endParaRPr>
          </a:p>
        </p:txBody>
      </p:sp>
      <p:sp>
        <p:nvSpPr>
          <p:cNvPr id="63492" name="Slide Number Placeholder 3"/>
          <p:cNvSpPr>
            <a:spLocks noGrp="1"/>
          </p:cNvSpPr>
          <p:nvPr>
            <p:ph type="sldNum" sz="quarter" idx="5"/>
          </p:nvPr>
        </p:nvSpPr>
        <p:spPr>
          <a:noFill/>
        </p:spPr>
        <p:txBody>
          <a:bodyPr/>
          <a:lstStyle>
            <a:lvl1pPr defTabSz="974619">
              <a:defRPr sz="2500">
                <a:solidFill>
                  <a:schemeClr val="tx1"/>
                </a:solidFill>
                <a:latin typeface="Arial" pitchFamily="34" charset="0"/>
                <a:ea typeface="MS PGothic" pitchFamily="34" charset="-128"/>
              </a:defRPr>
            </a:lvl1pPr>
            <a:lvl2pPr marL="770476" indent="-296338" defTabSz="974619">
              <a:defRPr sz="2500">
                <a:solidFill>
                  <a:schemeClr val="tx1"/>
                </a:solidFill>
                <a:latin typeface="Arial" pitchFamily="34" charset="0"/>
                <a:ea typeface="MS PGothic" pitchFamily="34" charset="-128"/>
              </a:defRPr>
            </a:lvl2pPr>
            <a:lvl3pPr marL="1185347" indent="-237070" defTabSz="974619">
              <a:defRPr sz="2500">
                <a:solidFill>
                  <a:schemeClr val="tx1"/>
                </a:solidFill>
                <a:latin typeface="Arial" pitchFamily="34" charset="0"/>
                <a:ea typeface="MS PGothic" pitchFamily="34" charset="-128"/>
              </a:defRPr>
            </a:lvl3pPr>
            <a:lvl4pPr marL="1659487" indent="-237070" defTabSz="974619">
              <a:defRPr sz="2500">
                <a:solidFill>
                  <a:schemeClr val="tx1"/>
                </a:solidFill>
                <a:latin typeface="Arial" pitchFamily="34" charset="0"/>
                <a:ea typeface="MS PGothic" pitchFamily="34" charset="-128"/>
              </a:defRPr>
            </a:lvl4pPr>
            <a:lvl5pPr marL="2133625" indent="-237070" defTabSz="974619">
              <a:defRPr sz="2500">
                <a:solidFill>
                  <a:schemeClr val="tx1"/>
                </a:solidFill>
                <a:latin typeface="Arial" pitchFamily="34" charset="0"/>
                <a:ea typeface="MS PGothic" pitchFamily="34" charset="-128"/>
              </a:defRPr>
            </a:lvl5pPr>
            <a:lvl6pPr marL="2607764" indent="-237070" defTabSz="974619" eaLnBrk="0" fontAlgn="base" hangingPunct="0">
              <a:spcBef>
                <a:spcPct val="0"/>
              </a:spcBef>
              <a:spcAft>
                <a:spcPct val="0"/>
              </a:spcAft>
              <a:defRPr sz="2500">
                <a:solidFill>
                  <a:schemeClr val="tx1"/>
                </a:solidFill>
                <a:latin typeface="Arial" pitchFamily="34" charset="0"/>
                <a:ea typeface="MS PGothic" pitchFamily="34" charset="-128"/>
              </a:defRPr>
            </a:lvl6pPr>
            <a:lvl7pPr marL="3081903" indent="-237070" defTabSz="974619" eaLnBrk="0" fontAlgn="base" hangingPunct="0">
              <a:spcBef>
                <a:spcPct val="0"/>
              </a:spcBef>
              <a:spcAft>
                <a:spcPct val="0"/>
              </a:spcAft>
              <a:defRPr sz="2500">
                <a:solidFill>
                  <a:schemeClr val="tx1"/>
                </a:solidFill>
                <a:latin typeface="Arial" pitchFamily="34" charset="0"/>
                <a:ea typeface="MS PGothic" pitchFamily="34" charset="-128"/>
              </a:defRPr>
            </a:lvl7pPr>
            <a:lvl8pPr marL="3556042" indent="-237070" defTabSz="974619" eaLnBrk="0" fontAlgn="base" hangingPunct="0">
              <a:spcBef>
                <a:spcPct val="0"/>
              </a:spcBef>
              <a:spcAft>
                <a:spcPct val="0"/>
              </a:spcAft>
              <a:defRPr sz="2500">
                <a:solidFill>
                  <a:schemeClr val="tx1"/>
                </a:solidFill>
                <a:latin typeface="Arial" pitchFamily="34" charset="0"/>
                <a:ea typeface="MS PGothic" pitchFamily="34" charset="-128"/>
              </a:defRPr>
            </a:lvl8pPr>
            <a:lvl9pPr marL="4030181" indent="-237070" defTabSz="974619" eaLnBrk="0" fontAlgn="base" hangingPunct="0">
              <a:spcBef>
                <a:spcPct val="0"/>
              </a:spcBef>
              <a:spcAft>
                <a:spcPct val="0"/>
              </a:spcAft>
              <a:defRPr sz="2500">
                <a:solidFill>
                  <a:schemeClr val="tx1"/>
                </a:solidFill>
                <a:latin typeface="Arial" pitchFamily="34" charset="0"/>
                <a:ea typeface="MS PGothic" pitchFamily="34" charset="-128"/>
              </a:defRPr>
            </a:lvl9pPr>
          </a:lstStyle>
          <a:p>
            <a:pPr marL="0" marR="0" lvl="0" indent="0" algn="r" defTabSz="974619" rtl="0" eaLnBrk="1" fontAlgn="auto" latinLnBrk="0" hangingPunct="1">
              <a:lnSpc>
                <a:spcPct val="100000"/>
              </a:lnSpc>
              <a:spcBef>
                <a:spcPts val="0"/>
              </a:spcBef>
              <a:spcAft>
                <a:spcPts val="0"/>
              </a:spcAft>
              <a:buClrTx/>
              <a:buSzTx/>
              <a:buFontTx/>
              <a:buNone/>
              <a:tabLst/>
              <a:defRPr/>
            </a:pPr>
            <a:fld id="{F976F8E2-C5FA-4661-B417-9169A923E5A9}" type="slidenum">
              <a:rPr kumimoji="0" lang="en-US" altLang="en-US" sz="1300" b="0" i="0" u="none" strike="noStrike" kern="1200" cap="none" spc="0" normalizeH="0" baseline="0" noProof="0">
                <a:ln>
                  <a:noFill/>
                </a:ln>
                <a:solidFill>
                  <a:prstClr val="black"/>
                </a:solidFill>
                <a:effectLst/>
                <a:uLnTx/>
                <a:uFillTx/>
                <a:latin typeface="Arial" pitchFamily="34" charset="0"/>
                <a:ea typeface="MS PGothic" pitchFamily="34" charset="-128"/>
                <a:cs typeface="+mn-cs"/>
              </a:rPr>
              <a:pPr marL="0" marR="0" lvl="0" indent="0" algn="r" defTabSz="974619" rtl="0" eaLnBrk="1" fontAlgn="auto" latinLnBrk="0" hangingPunct="1">
                <a:lnSpc>
                  <a:spcPct val="100000"/>
                </a:lnSpc>
                <a:spcBef>
                  <a:spcPts val="0"/>
                </a:spcBef>
                <a:spcAft>
                  <a:spcPts val="0"/>
                </a:spcAft>
                <a:buClrTx/>
                <a:buSzTx/>
                <a:buFontTx/>
                <a:buNone/>
                <a:tabLst/>
                <a:defRPr/>
              </a:pPr>
              <a:t>14</a:t>
            </a:fld>
            <a:endParaRPr kumimoji="0" lang="en-US" altLang="en-US" sz="13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567407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324766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F27A13-DC61-4917-9F32-00CA20485B53}" type="slidenum">
              <a:rPr lang="en-US" smtClean="0"/>
              <a:t>16</a:t>
            </a:fld>
            <a:endParaRPr lang="en-US"/>
          </a:p>
        </p:txBody>
      </p:sp>
    </p:spTree>
    <p:extLst>
      <p:ext uri="{BB962C8B-B14F-4D97-AF65-F5344CB8AC3E}">
        <p14:creationId xmlns:p14="http://schemas.microsoft.com/office/powerpoint/2010/main" val="1879278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a:p>
        </p:txBody>
      </p:sp>
    </p:spTree>
    <p:extLst>
      <p:ext uri="{BB962C8B-B14F-4D97-AF65-F5344CB8AC3E}">
        <p14:creationId xmlns:p14="http://schemas.microsoft.com/office/powerpoint/2010/main" val="300091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a:p>
        </p:txBody>
      </p:sp>
    </p:spTree>
    <p:extLst>
      <p:ext uri="{BB962C8B-B14F-4D97-AF65-F5344CB8AC3E}">
        <p14:creationId xmlns:p14="http://schemas.microsoft.com/office/powerpoint/2010/main" val="321142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39CD4-D93B-4D60-9430-B392EEA355C5}" type="slidenum">
              <a:rPr lang="en-US" smtClean="0"/>
              <a:t>21</a:t>
            </a:fld>
            <a:endParaRPr lang="en-US"/>
          </a:p>
        </p:txBody>
      </p:sp>
    </p:spTree>
    <p:extLst>
      <p:ext uri="{BB962C8B-B14F-4D97-AF65-F5344CB8AC3E}">
        <p14:creationId xmlns:p14="http://schemas.microsoft.com/office/powerpoint/2010/main" val="4290604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highlights the value in introducing AMR to your employees. </a:t>
            </a:r>
          </a:p>
        </p:txBody>
      </p:sp>
      <p:sp>
        <p:nvSpPr>
          <p:cNvPr id="4" name="Slide Number Placeholder 3"/>
          <p:cNvSpPr>
            <a:spLocks noGrp="1"/>
          </p:cNvSpPr>
          <p:nvPr>
            <p:ph type="sldNum" sz="quarter" idx="5"/>
          </p:nvPr>
        </p:nvSpPr>
        <p:spPr/>
        <p:txBody>
          <a:bodyPr/>
          <a:lstStyle/>
          <a:p>
            <a:fld id="{2FE11AB5-A655-4FD3-A409-B42901EE6632}" type="slidenum">
              <a:rPr lang="en-US" smtClean="0"/>
              <a:t>22</a:t>
            </a:fld>
            <a:endParaRPr lang="en-US"/>
          </a:p>
        </p:txBody>
      </p:sp>
    </p:spTree>
    <p:extLst>
      <p:ext uri="{BB962C8B-B14F-4D97-AF65-F5344CB8AC3E}">
        <p14:creationId xmlns:p14="http://schemas.microsoft.com/office/powerpoint/2010/main" val="2026536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815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User receive important SMS notifications from their machine</a:t>
            </a:r>
          </a:p>
          <a:p>
            <a:pPr marL="285750" indent="-285750">
              <a:buFont typeface="Arial" panose="020B0604020202020204" pitchFamily="34" charset="0"/>
              <a:buChar char="•"/>
            </a:pPr>
            <a:r>
              <a:rPr lang="en-US" dirty="0"/>
              <a:t>Users can interact with their machines and oversee their robots’ productivity and performance at any time from anywhere, including remotely</a:t>
            </a:r>
          </a:p>
          <a:p>
            <a:pPr marL="285750" indent="-285750">
              <a:buFont typeface="Arial" panose="020B0604020202020204" pitchFamily="34" charset="0"/>
              <a:buChar char="•"/>
            </a:pPr>
            <a:r>
              <a:rPr lang="en-US" dirty="0"/>
              <a:t>User can see location and reason of assist events </a:t>
            </a:r>
          </a:p>
          <a:p>
            <a:pPr marL="285750" indent="-285750">
              <a:buFont typeface="Arial" panose="020B0604020202020204" pitchFamily="34" charset="0"/>
              <a:buChar char="•"/>
            </a:pPr>
            <a:r>
              <a:rPr lang="en-US" dirty="0"/>
              <a:t>Managers can see what was and wasn’t cleaned in their facility</a:t>
            </a:r>
          </a:p>
          <a:p>
            <a:pPr marL="285750" indent="-285750">
              <a:buFont typeface="Arial" panose="020B0604020202020204" pitchFamily="34" charset="0"/>
              <a:buChar char="•"/>
            </a:pPr>
            <a:r>
              <a:rPr lang="en-US" dirty="0"/>
              <a:t>Quickly see where autonomous routes are trained in a facility</a:t>
            </a:r>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2FE11AB5-A655-4FD3-A409-B42901EE6632}" type="slidenum">
              <a:rPr lang="en-US" smtClean="0"/>
              <a:t>26</a:t>
            </a:fld>
            <a:endParaRPr lang="en-US"/>
          </a:p>
        </p:txBody>
      </p:sp>
    </p:spTree>
    <p:extLst>
      <p:ext uri="{BB962C8B-B14F-4D97-AF65-F5344CB8AC3E}">
        <p14:creationId xmlns:p14="http://schemas.microsoft.com/office/powerpoint/2010/main" val="114962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51924-6202-2347-BB08-1B7BE8A1D3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894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Dennis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4F80F-72F5-4615-AEC0-D3D1852B01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068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Pricing slides to be filled out by Sales rep</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0E4BC6-27A7-4567-9016-7731C54B0D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648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Pricing slides to be filled out by Sales rep</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0E4BC6-27A7-4567-9016-7731C54B0D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5601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01FB9-92CD-4208-9839-10B51ADD28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324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01FB9-92CD-4208-9839-10B51ADD28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5424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endParaRPr lang="en-US" sz="140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2142C-5CFA-F74B-9743-4909898F8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796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endParaRPr lang="en-US" sz="140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2142C-5CFA-F74B-9743-4909898F8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762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endParaRPr lang="en-US" sz="140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2142C-5CFA-F74B-9743-4909898F8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37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slide">
    <p:bg>
      <p:bgPr>
        <a:gradFill flip="none" rotWithShape="1">
          <a:gsLst>
            <a:gs pos="0">
              <a:schemeClr val="bg1"/>
            </a:gs>
            <a:gs pos="100000">
              <a:srgbClr val="E0E0E0"/>
            </a:gs>
          </a:gsLst>
          <a:lin ang="5400000" scaled="1"/>
          <a:tileRect/>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B4A1D36-C71D-48FF-9543-C683DA401B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71637" y="1757995"/>
            <a:ext cx="3648725" cy="1339532"/>
          </a:xfrm>
          <a:prstGeom prst="rect">
            <a:avLst/>
          </a:prstGeom>
        </p:spPr>
      </p:pic>
      <p:pic>
        <p:nvPicPr>
          <p:cNvPr id="10" name="Graphic 9">
            <a:extLst>
              <a:ext uri="{FF2B5EF4-FFF2-40B4-BE49-F238E27FC236}">
                <a16:creationId xmlns:a16="http://schemas.microsoft.com/office/drawing/2014/main" id="{68CBF3CA-DAB4-44F2-AAA0-F7FD6B6B3B4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831456" y="1099039"/>
            <a:ext cx="6307367" cy="4659921"/>
          </a:xfrm>
          <a:prstGeom prst="rect">
            <a:avLst/>
          </a:prstGeom>
        </p:spPr>
      </p:pic>
      <p:sp>
        <p:nvSpPr>
          <p:cNvPr id="2" name="Title 1">
            <a:extLst>
              <a:ext uri="{FF2B5EF4-FFF2-40B4-BE49-F238E27FC236}">
                <a16:creationId xmlns:a16="http://schemas.microsoft.com/office/drawing/2014/main" id="{87CC429B-FFAD-4A75-849A-8888AACAD8E3}"/>
              </a:ext>
            </a:extLst>
          </p:cNvPr>
          <p:cNvSpPr>
            <a:spLocks noGrp="1"/>
          </p:cNvSpPr>
          <p:nvPr>
            <p:ph type="ctrTitle"/>
          </p:nvPr>
        </p:nvSpPr>
        <p:spPr>
          <a:xfrm>
            <a:off x="1524000" y="3110249"/>
            <a:ext cx="9144000" cy="1282644"/>
          </a:xfrm>
        </p:spPr>
        <p:txBody>
          <a:bodyPr anchor="b">
            <a:noAutofit/>
          </a:bodyPr>
          <a:lstStyle>
            <a:lvl1pPr algn="ctr">
              <a:defRPr sz="44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E217410-CE1E-4474-803F-6CCCE0394838}"/>
              </a:ext>
            </a:extLst>
          </p:cNvPr>
          <p:cNvSpPr>
            <a:spLocks noGrp="1"/>
          </p:cNvSpPr>
          <p:nvPr>
            <p:ph type="subTitle" idx="1"/>
          </p:nvPr>
        </p:nvSpPr>
        <p:spPr>
          <a:xfrm>
            <a:off x="1524000" y="4495066"/>
            <a:ext cx="9144000" cy="988816"/>
          </a:xfrm>
        </p:spPr>
        <p:txBody>
          <a:bodyPr>
            <a:noAutofit/>
          </a:bodyPr>
          <a:lstStyle>
            <a:lvl1pPr marL="0" indent="0" algn="ctr">
              <a:buNone/>
              <a:defRPr sz="2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97230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slide">
    <p:bg>
      <p:bgPr>
        <a:gradFill flip="none" rotWithShape="1">
          <a:gsLst>
            <a:gs pos="0">
              <a:schemeClr val="bg1"/>
            </a:gs>
            <a:gs pos="100000">
              <a:srgbClr val="E0E0E0"/>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8CBF3CA-DAB4-44F2-AAA0-F7FD6B6B3B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31456" y="1099039"/>
            <a:ext cx="6307367" cy="4659921"/>
          </a:xfrm>
          <a:prstGeom prst="rect">
            <a:avLst/>
          </a:prstGeom>
        </p:spPr>
      </p:pic>
      <p:sp>
        <p:nvSpPr>
          <p:cNvPr id="2" name="Title 1">
            <a:extLst>
              <a:ext uri="{FF2B5EF4-FFF2-40B4-BE49-F238E27FC236}">
                <a16:creationId xmlns:a16="http://schemas.microsoft.com/office/drawing/2014/main" id="{87CC429B-FFAD-4A75-849A-8888AACAD8E3}"/>
              </a:ext>
            </a:extLst>
          </p:cNvPr>
          <p:cNvSpPr>
            <a:spLocks noGrp="1"/>
          </p:cNvSpPr>
          <p:nvPr>
            <p:ph type="ctrTitle"/>
          </p:nvPr>
        </p:nvSpPr>
        <p:spPr>
          <a:xfrm>
            <a:off x="1524000" y="2787678"/>
            <a:ext cx="9144000" cy="1282644"/>
          </a:xfrm>
        </p:spPr>
        <p:txBody>
          <a:bodyPr anchor="b">
            <a:noAutofit/>
          </a:bodyPr>
          <a:lstStyle>
            <a:lvl1pPr algn="ctr">
              <a:defRPr sz="44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E217410-CE1E-4474-803F-6CCCE0394838}"/>
              </a:ext>
            </a:extLst>
          </p:cNvPr>
          <p:cNvSpPr>
            <a:spLocks noGrp="1"/>
          </p:cNvSpPr>
          <p:nvPr>
            <p:ph type="subTitle" idx="1"/>
          </p:nvPr>
        </p:nvSpPr>
        <p:spPr>
          <a:xfrm>
            <a:off x="1524000" y="4144084"/>
            <a:ext cx="9144000" cy="988816"/>
          </a:xfrm>
        </p:spPr>
        <p:txBody>
          <a:bodyPr>
            <a:noAutofit/>
          </a:bodyPr>
          <a:lstStyle>
            <a:lvl1pPr marL="0" indent="0" algn="ctr">
              <a:buNone/>
              <a:defRPr sz="2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2558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AEE545B-F751-4488-9E63-1EEE3E57CF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57072" y="5994932"/>
            <a:ext cx="991661" cy="364062"/>
          </a:xfrm>
          <a:prstGeom prst="rect">
            <a:avLst/>
          </a:prstGeom>
        </p:spPr>
      </p:pic>
      <p:sp>
        <p:nvSpPr>
          <p:cNvPr id="2" name="Title 1">
            <a:extLst>
              <a:ext uri="{FF2B5EF4-FFF2-40B4-BE49-F238E27FC236}">
                <a16:creationId xmlns:a16="http://schemas.microsoft.com/office/drawing/2014/main" id="{9CE7907B-BAC0-41E6-AD32-BA2F520F9115}"/>
              </a:ext>
            </a:extLst>
          </p:cNvPr>
          <p:cNvSpPr>
            <a:spLocks noGrp="1"/>
          </p:cNvSpPr>
          <p:nvPr>
            <p:ph type="title"/>
          </p:nvPr>
        </p:nvSpPr>
        <p:spPr/>
        <p:txBody>
          <a:bodyP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67A5EA01-B883-4F50-B55E-E81B490AB795}"/>
              </a:ext>
            </a:extLst>
          </p:cNvPr>
          <p:cNvSpPr>
            <a:spLocks noGrp="1"/>
          </p:cNvSpPr>
          <p:nvPr>
            <p:ph idx="1" hasCustomPrompt="1"/>
          </p:nvPr>
        </p:nvSpPr>
        <p:spPr/>
        <p:txBody>
          <a:bodyPr>
            <a:no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802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40E3-78AB-4CE4-8C95-C027ED7A6528}"/>
              </a:ext>
            </a:extLst>
          </p:cNvPr>
          <p:cNvSpPr>
            <a:spLocks noGrp="1"/>
          </p:cNvSpPr>
          <p:nvPr>
            <p:ph type="title"/>
          </p:nvPr>
        </p:nvSpPr>
        <p:spPr/>
        <p:txBody>
          <a:bodyPr/>
          <a:lstStyle/>
          <a:p>
            <a:r>
              <a:rPr lang="en-US"/>
              <a:t>Click to edit Master title style</a:t>
            </a:r>
          </a:p>
        </p:txBody>
      </p:sp>
      <p:pic>
        <p:nvPicPr>
          <p:cNvPr id="6" name="Graphic 5">
            <a:extLst>
              <a:ext uri="{FF2B5EF4-FFF2-40B4-BE49-F238E27FC236}">
                <a16:creationId xmlns:a16="http://schemas.microsoft.com/office/drawing/2014/main" id="{B429B751-68E3-4A05-B779-4CA315CFD1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57072" y="5994932"/>
            <a:ext cx="991661" cy="364062"/>
          </a:xfrm>
          <a:prstGeom prst="rect">
            <a:avLst/>
          </a:prstGeom>
        </p:spPr>
      </p:pic>
    </p:spTree>
    <p:extLst>
      <p:ext uri="{BB962C8B-B14F-4D97-AF65-F5344CB8AC3E}">
        <p14:creationId xmlns:p14="http://schemas.microsoft.com/office/powerpoint/2010/main" val="18045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40E3-78AB-4CE4-8C95-C027ED7A652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737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1068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21999-EE47-46C3-814A-197551DC3B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874A6-CBC7-4BAC-8057-178DBA0664AD}"/>
              </a:ext>
            </a:extLst>
          </p:cNvPr>
          <p:cNvSpPr>
            <a:spLocks noGrp="1"/>
          </p:cNvSpPr>
          <p:nvPr>
            <p:ph sz="half" idx="1"/>
          </p:nvPr>
        </p:nvSpPr>
        <p:spPr>
          <a:xfrm>
            <a:off x="838200" y="1825625"/>
            <a:ext cx="5181600" cy="435133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EDF167-5F65-492C-AAE4-5B243270C5C0}"/>
              </a:ext>
            </a:extLst>
          </p:cNvPr>
          <p:cNvSpPr>
            <a:spLocks noGrp="1"/>
          </p:cNvSpPr>
          <p:nvPr>
            <p:ph sz="half" idx="2"/>
          </p:nvPr>
        </p:nvSpPr>
        <p:spPr>
          <a:xfrm>
            <a:off x="6172200" y="1825625"/>
            <a:ext cx="5181600" cy="435133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12CEA618-E5AA-41C2-90A1-ABB12A915B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1204" y="5944355"/>
            <a:ext cx="1335809" cy="490615"/>
          </a:xfrm>
          <a:prstGeom prst="rect">
            <a:avLst/>
          </a:prstGeom>
        </p:spPr>
      </p:pic>
    </p:spTree>
    <p:extLst>
      <p:ext uri="{BB962C8B-B14F-4D97-AF65-F5344CB8AC3E}">
        <p14:creationId xmlns:p14="http://schemas.microsoft.com/office/powerpoint/2010/main" val="1516341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1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E1970-0697-4E50-8EAD-5E9F167CF0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05FCC-260C-44EB-9367-47B036E1E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17DB72-CD14-4FCF-94E6-09003D38F692}"/>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EE84E0-982D-4044-BB92-454D855FC0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A648BFE-3F64-4B9B-8DDE-BE0DC32390C1}"/>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4CAB2565-5256-44E8-802C-68B9810C3D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1204" y="5944355"/>
            <a:ext cx="1335809" cy="490615"/>
          </a:xfrm>
          <a:prstGeom prst="rect">
            <a:avLst/>
          </a:prstGeom>
        </p:spPr>
      </p:pic>
    </p:spTree>
    <p:extLst>
      <p:ext uri="{BB962C8B-B14F-4D97-AF65-F5344CB8AC3E}">
        <p14:creationId xmlns:p14="http://schemas.microsoft.com/office/powerpoint/2010/main" val="1680365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0C3C00-503E-4D4B-B650-E04FFC8804BA}"/>
              </a:ext>
            </a:extLst>
          </p:cNvPr>
          <p:cNvSpPr>
            <a:spLocks noGrp="1"/>
          </p:cNvSpPr>
          <p:nvPr>
            <p:ph type="ctrTitle"/>
          </p:nvPr>
        </p:nvSpPr>
        <p:spPr>
          <a:xfrm>
            <a:off x="6126480" y="1155032"/>
            <a:ext cx="5642810" cy="2607421"/>
          </a:xfrm>
        </p:spPr>
        <p:txBody>
          <a:bodyPr anchor="b">
            <a:noAutofit/>
          </a:bodyPr>
          <a:lstStyle>
            <a:lvl1pPr algn="l">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05878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0717EB-07D0-40D0-BE7F-8AA61C841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04FC69BB-A9C9-4169-A42B-CC1B20D0D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003B10A-79E7-46B7-81DD-DA3C082EB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BCE5E-9A55-4D61-97D4-E552C9186891}" type="datetimeFigureOut">
              <a:rPr lang="en-US" smtClean="0"/>
              <a:t>2/6/2023</a:t>
            </a:fld>
            <a:endParaRPr lang="en-US" dirty="0"/>
          </a:p>
        </p:txBody>
      </p:sp>
      <p:sp>
        <p:nvSpPr>
          <p:cNvPr id="5" name="Footer Placeholder 4">
            <a:extLst>
              <a:ext uri="{FF2B5EF4-FFF2-40B4-BE49-F238E27FC236}">
                <a16:creationId xmlns:a16="http://schemas.microsoft.com/office/drawing/2014/main" id="{1F3E93C6-3753-4DE2-9B2A-6C453AFFBF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59C4AD-F365-4C7D-958C-EA73F857EC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E43DF-802C-4E9D-9146-959A2A586466}" type="slidenum">
              <a:rPr lang="en-US" smtClean="0"/>
              <a:t>‹#›</a:t>
            </a:fld>
            <a:endParaRPr lang="en-US"/>
          </a:p>
        </p:txBody>
      </p:sp>
    </p:spTree>
    <p:extLst>
      <p:ext uri="{BB962C8B-B14F-4D97-AF65-F5344CB8AC3E}">
        <p14:creationId xmlns:p14="http://schemas.microsoft.com/office/powerpoint/2010/main" val="194042885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4" r:id="rId4"/>
    <p:sldLayoutId id="2147483656" r:id="rId5"/>
    <p:sldLayoutId id="2147483655" r:id="rId6"/>
    <p:sldLayoutId id="2147483659" r:id="rId7"/>
    <p:sldLayoutId id="2147483660" r:id="rId8"/>
    <p:sldLayoutId id="2147483657" r:id="rId9"/>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spcAft>
          <a:spcPts val="600"/>
        </a:spcAft>
        <a:buClr>
          <a:schemeClr val="accent1"/>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spcAft>
          <a:spcPts val="600"/>
        </a:spcAft>
        <a:buClr>
          <a:schemeClr val="accent1"/>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spcAft>
          <a:spcPts val="600"/>
        </a:spcAft>
        <a:buClr>
          <a:schemeClr val="accent1"/>
        </a:buClr>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spcAft>
          <a:spcPts val="600"/>
        </a:spcAft>
        <a:buClr>
          <a:schemeClr val="accent1"/>
        </a:buClr>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spcAft>
          <a:spcPts val="600"/>
        </a:spcAft>
        <a:buClr>
          <a:schemeClr val="accent1"/>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11.pn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28.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6.sv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45.sv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1.svg"/></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53.png"/><Relationship Id="rId7" Type="http://schemas.openxmlformats.org/officeDocument/2006/relationships/image" Target="../media/image46.png"/><Relationship Id="rId12" Type="http://schemas.openxmlformats.org/officeDocument/2006/relationships/image" Target="../media/image24.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2.svg"/><Relationship Id="rId11" Type="http://schemas.openxmlformats.org/officeDocument/2006/relationships/image" Target="../media/image23.png"/><Relationship Id="rId5" Type="http://schemas.openxmlformats.org/officeDocument/2006/relationships/image" Target="../media/image21.png"/><Relationship Id="rId10" Type="http://schemas.openxmlformats.org/officeDocument/2006/relationships/image" Target="../media/image36.svg"/><Relationship Id="rId4" Type="http://schemas.openxmlformats.org/officeDocument/2006/relationships/image" Target="../media/image54.sv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jpg"/></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3.png"/><Relationship Id="rId7" Type="http://schemas.openxmlformats.org/officeDocument/2006/relationships/image" Target="../media/image76.sv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4.png"/><Relationship Id="rId11" Type="http://schemas.openxmlformats.org/officeDocument/2006/relationships/image" Target="../media/image78.svg"/><Relationship Id="rId5" Type="http://schemas.openxmlformats.org/officeDocument/2006/relationships/image" Target="../media/image75.svg"/><Relationship Id="rId10" Type="http://schemas.openxmlformats.org/officeDocument/2006/relationships/image" Target="../media/image77.png"/><Relationship Id="rId4" Type="http://schemas.openxmlformats.org/officeDocument/2006/relationships/image" Target="../media/image74.png"/><Relationship Id="rId9"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80.jpeg"/></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84.jpeg"/><Relationship Id="rId4" Type="http://schemas.openxmlformats.org/officeDocument/2006/relationships/image" Target="../media/image83.jpeg"/></Relationships>
</file>

<file path=ppt/slides/_rels/slide3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84.jpeg"/><Relationship Id="rId4" Type="http://schemas.openxmlformats.org/officeDocument/2006/relationships/image" Target="../media/image83.jpeg"/></Relationships>
</file>

<file path=ppt/slides/_rels/slide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84.jpeg"/><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E5918E-8700-4D1C-95C8-C949FEB7B5C5}"/>
              </a:ext>
            </a:extLst>
          </p:cNvPr>
          <p:cNvSpPr>
            <a:spLocks noGrp="1"/>
          </p:cNvSpPr>
          <p:nvPr>
            <p:ph type="subTitle" idx="1"/>
          </p:nvPr>
        </p:nvSpPr>
        <p:spPr/>
        <p:txBody>
          <a:bodyPr vert="horz" lIns="91440" tIns="45720" rIns="91440" bIns="45720" rtlCol="0" anchor="t">
            <a:noAutofit/>
          </a:bodyPr>
          <a:lstStyle/>
          <a:p>
            <a:r>
              <a:rPr lang="en-US" dirty="0"/>
              <a:t>Powered by BrainOS</a:t>
            </a:r>
            <a:r>
              <a:rPr lang="en-US" baseline="30000" dirty="0"/>
              <a:t>®</a:t>
            </a:r>
          </a:p>
        </p:txBody>
      </p:sp>
      <p:sp>
        <p:nvSpPr>
          <p:cNvPr id="6" name="Title 7">
            <a:extLst>
              <a:ext uri="{FF2B5EF4-FFF2-40B4-BE49-F238E27FC236}">
                <a16:creationId xmlns:a16="http://schemas.microsoft.com/office/drawing/2014/main" id="{EF15506B-C235-6478-F254-12B23F55104A}"/>
              </a:ext>
            </a:extLst>
          </p:cNvPr>
          <p:cNvSpPr>
            <a:spLocks noGrp="1"/>
          </p:cNvSpPr>
          <p:nvPr/>
        </p:nvSpPr>
        <p:spPr>
          <a:xfrm>
            <a:off x="1524000" y="3110249"/>
            <a:ext cx="9144000" cy="12826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dirty="0"/>
              <a:t>T380AMR Robotic Floor Scrubber</a:t>
            </a:r>
          </a:p>
        </p:txBody>
      </p:sp>
    </p:spTree>
    <p:extLst>
      <p:ext uri="{BB962C8B-B14F-4D97-AF65-F5344CB8AC3E}">
        <p14:creationId xmlns:p14="http://schemas.microsoft.com/office/powerpoint/2010/main" val="180811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A6B4E-864F-4329-B4E6-006D7C0B99C7}"/>
              </a:ext>
            </a:extLst>
          </p:cNvPr>
          <p:cNvSpPr>
            <a:spLocks noGrp="1"/>
          </p:cNvSpPr>
          <p:nvPr>
            <p:ph type="title"/>
          </p:nvPr>
        </p:nvSpPr>
        <p:spPr/>
        <p:txBody>
          <a:bodyPr/>
          <a:lstStyle/>
          <a:p>
            <a:r>
              <a:rPr lang="en-US" sz="3600" dirty="0"/>
              <a:t>Trusted Autonomous Mobile Robot Advisor</a:t>
            </a:r>
          </a:p>
        </p:txBody>
      </p:sp>
      <p:sp>
        <p:nvSpPr>
          <p:cNvPr id="3" name="Content Placeholder 2">
            <a:extLst>
              <a:ext uri="{FF2B5EF4-FFF2-40B4-BE49-F238E27FC236}">
                <a16:creationId xmlns:a16="http://schemas.microsoft.com/office/drawing/2014/main" id="{EA2B620F-1BA3-4886-AD8A-FE82E0E36531}"/>
              </a:ext>
            </a:extLst>
          </p:cNvPr>
          <p:cNvSpPr>
            <a:spLocks noGrp="1"/>
          </p:cNvSpPr>
          <p:nvPr>
            <p:ph idx="1"/>
          </p:nvPr>
        </p:nvSpPr>
        <p:spPr>
          <a:xfrm>
            <a:off x="838200" y="1825625"/>
            <a:ext cx="6087701" cy="4351338"/>
          </a:xfrm>
        </p:spPr>
        <p:txBody>
          <a:bodyPr/>
          <a:lstStyle/>
          <a:p>
            <a:pPr>
              <a:lnSpc>
                <a:spcPct val="100000"/>
              </a:lnSpc>
              <a:spcBef>
                <a:spcPts val="600"/>
              </a:spcBef>
            </a:pPr>
            <a:r>
              <a:rPr lang="en-US" sz="1600" dirty="0"/>
              <a:t>150 Years of Industry Leadership  </a:t>
            </a:r>
          </a:p>
          <a:p>
            <a:pPr>
              <a:lnSpc>
                <a:spcPct val="100000"/>
              </a:lnSpc>
              <a:spcBef>
                <a:spcPts val="600"/>
              </a:spcBef>
            </a:pPr>
            <a:r>
              <a:rPr lang="en-US" sz="1600" dirty="0"/>
              <a:t>Global Leader in Autonomous Products</a:t>
            </a:r>
          </a:p>
          <a:p>
            <a:pPr>
              <a:lnSpc>
                <a:spcPct val="100000"/>
              </a:lnSpc>
              <a:spcBef>
                <a:spcPts val="600"/>
              </a:spcBef>
            </a:pPr>
            <a:r>
              <a:rPr lang="en-US" sz="1600" dirty="0"/>
              <a:t>Dedicated AMR Technical Assistance Center </a:t>
            </a:r>
          </a:p>
          <a:p>
            <a:pPr>
              <a:lnSpc>
                <a:spcPct val="100000"/>
              </a:lnSpc>
              <a:spcBef>
                <a:spcPts val="600"/>
              </a:spcBef>
            </a:pPr>
            <a:r>
              <a:rPr lang="en-US" sz="1600" dirty="0"/>
              <a:t>AMR Customer Success Team</a:t>
            </a:r>
          </a:p>
          <a:p>
            <a:pPr>
              <a:lnSpc>
                <a:spcPct val="100000"/>
              </a:lnSpc>
              <a:spcBef>
                <a:spcPts val="600"/>
              </a:spcBef>
            </a:pPr>
            <a:r>
              <a:rPr lang="en-US" sz="1600" dirty="0"/>
              <a:t>Strategic Account Team</a:t>
            </a:r>
          </a:p>
          <a:p>
            <a:pPr>
              <a:lnSpc>
                <a:spcPct val="100000"/>
              </a:lnSpc>
              <a:spcBef>
                <a:spcPts val="600"/>
              </a:spcBef>
            </a:pPr>
            <a:r>
              <a:rPr lang="en-US" sz="1600" dirty="0"/>
              <a:t>500+ Factory Direct Service Reps</a:t>
            </a:r>
          </a:p>
          <a:p>
            <a:pPr>
              <a:lnSpc>
                <a:spcPct val="100000"/>
              </a:lnSpc>
              <a:spcBef>
                <a:spcPts val="600"/>
              </a:spcBef>
            </a:pPr>
            <a:r>
              <a:rPr lang="en-US" sz="1600" dirty="0"/>
              <a:t>240+ Field Reps</a:t>
            </a:r>
          </a:p>
          <a:p>
            <a:pPr>
              <a:lnSpc>
                <a:spcPct val="100000"/>
              </a:lnSpc>
              <a:spcBef>
                <a:spcPts val="600"/>
              </a:spcBef>
            </a:pPr>
            <a:r>
              <a:rPr lang="en-US" sz="1600" dirty="0"/>
              <a:t>Brain Corp Partnership</a:t>
            </a:r>
          </a:p>
          <a:p>
            <a:endParaRPr lang="en-US" sz="2000" dirty="0"/>
          </a:p>
        </p:txBody>
      </p:sp>
      <p:pic>
        <p:nvPicPr>
          <p:cNvPr id="4" name="Picture 3">
            <a:extLst>
              <a:ext uri="{FF2B5EF4-FFF2-40B4-BE49-F238E27FC236}">
                <a16:creationId xmlns:a16="http://schemas.microsoft.com/office/drawing/2014/main" id="{09BFFE94-F0BF-401F-8084-FFA6F7241DA7}"/>
              </a:ext>
            </a:extLst>
          </p:cNvPr>
          <p:cNvPicPr>
            <a:picLocks noChangeAspect="1"/>
          </p:cNvPicPr>
          <p:nvPr/>
        </p:nvPicPr>
        <p:blipFill>
          <a:blip r:embed="rId2"/>
          <a:stretch>
            <a:fillRect/>
          </a:stretch>
        </p:blipFill>
        <p:spPr>
          <a:xfrm>
            <a:off x="5700180" y="1148039"/>
            <a:ext cx="5758489" cy="5476413"/>
          </a:xfrm>
          <a:prstGeom prst="rect">
            <a:avLst/>
          </a:prstGeom>
        </p:spPr>
      </p:pic>
      <p:sp>
        <p:nvSpPr>
          <p:cNvPr id="5" name="TextBox 4">
            <a:extLst>
              <a:ext uri="{FF2B5EF4-FFF2-40B4-BE49-F238E27FC236}">
                <a16:creationId xmlns:a16="http://schemas.microsoft.com/office/drawing/2014/main" id="{3B96192E-FE54-45CA-94FA-2037E7C01D0E}"/>
              </a:ext>
            </a:extLst>
          </p:cNvPr>
          <p:cNvSpPr txBox="1"/>
          <p:nvPr/>
        </p:nvSpPr>
        <p:spPr>
          <a:xfrm>
            <a:off x="8715206" y="5450244"/>
            <a:ext cx="1976937"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50000"/>
                  </a:prstClr>
                </a:solidFill>
                <a:effectLst/>
                <a:uLnTx/>
                <a:uFillTx/>
                <a:latin typeface="Arial" panose="020B0604020202020204"/>
                <a:ea typeface="+mn-ea"/>
                <a:cs typeface="+mn-cs"/>
              </a:rPr>
              <a:t>Distribution &amp; Brush Manufacturing Facility in Louisville, KY</a:t>
            </a:r>
          </a:p>
        </p:txBody>
      </p:sp>
      <p:sp>
        <p:nvSpPr>
          <p:cNvPr id="6" name="TextBox 5">
            <a:extLst>
              <a:ext uri="{FF2B5EF4-FFF2-40B4-BE49-F238E27FC236}">
                <a16:creationId xmlns:a16="http://schemas.microsoft.com/office/drawing/2014/main" id="{57A2B0FF-F37C-453A-842F-219C26F1BA6F}"/>
              </a:ext>
            </a:extLst>
          </p:cNvPr>
          <p:cNvSpPr txBox="1"/>
          <p:nvPr/>
        </p:nvSpPr>
        <p:spPr>
          <a:xfrm>
            <a:off x="9597045" y="4276036"/>
            <a:ext cx="1861623"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50000"/>
                  </a:prstClr>
                </a:solidFill>
                <a:effectLst/>
                <a:uLnTx/>
                <a:uFillTx/>
                <a:latin typeface="Arial" panose="020B0604020202020204"/>
                <a:ea typeface="+mn-ea"/>
                <a:cs typeface="+mn-cs"/>
              </a:rPr>
              <a:t>Manufacturing Facility in Minneapolis, MN &amp; Holland, MI</a:t>
            </a:r>
          </a:p>
        </p:txBody>
      </p:sp>
      <p:sp>
        <p:nvSpPr>
          <p:cNvPr id="8" name="TextBox 11">
            <a:extLst>
              <a:ext uri="{FF2B5EF4-FFF2-40B4-BE49-F238E27FC236}">
                <a16:creationId xmlns:a16="http://schemas.microsoft.com/office/drawing/2014/main" id="{463AC79F-B5D0-4BC4-B694-FED6AFD57E6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609220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45DC-5850-4C51-8BA1-0E08B348D7C9}"/>
              </a:ext>
            </a:extLst>
          </p:cNvPr>
          <p:cNvSpPr>
            <a:spLocks noGrp="1"/>
          </p:cNvSpPr>
          <p:nvPr>
            <p:ph type="title"/>
          </p:nvPr>
        </p:nvSpPr>
        <p:spPr/>
        <p:txBody>
          <a:bodyPr/>
          <a:lstStyle/>
          <a:p>
            <a:r>
              <a:rPr lang="en-US" dirty="0"/>
              <a:t>Turn Insights Into Action</a:t>
            </a:r>
          </a:p>
        </p:txBody>
      </p:sp>
      <p:sp>
        <p:nvSpPr>
          <p:cNvPr id="3" name="Content Placeholder 2">
            <a:extLst>
              <a:ext uri="{FF2B5EF4-FFF2-40B4-BE49-F238E27FC236}">
                <a16:creationId xmlns:a16="http://schemas.microsoft.com/office/drawing/2014/main" id="{35B5F790-431A-4650-B37D-86BAC6B1638D}"/>
              </a:ext>
            </a:extLst>
          </p:cNvPr>
          <p:cNvSpPr>
            <a:spLocks noGrp="1"/>
          </p:cNvSpPr>
          <p:nvPr>
            <p:ph idx="1"/>
          </p:nvPr>
        </p:nvSpPr>
        <p:spPr>
          <a:xfrm>
            <a:off x="838200" y="1825625"/>
            <a:ext cx="5256430" cy="4351338"/>
          </a:xfrm>
        </p:spPr>
        <p:txBody>
          <a:bodyPr>
            <a:normAutofit/>
          </a:bodyPr>
          <a:lstStyle/>
          <a:p>
            <a:pPr>
              <a:lnSpc>
                <a:spcPct val="100000"/>
              </a:lnSpc>
              <a:spcBef>
                <a:spcPts val="600"/>
              </a:spcBef>
            </a:pPr>
            <a:r>
              <a:rPr lang="en-US" sz="1600" dirty="0"/>
              <a:t>Dedicated </a:t>
            </a:r>
            <a:r>
              <a:rPr lang="en-US" sz="1600" b="1" dirty="0"/>
              <a:t>Customer Success Team </a:t>
            </a:r>
            <a:r>
              <a:rPr lang="en-US" sz="1600" dirty="0"/>
              <a:t>focuses on making your robotic cleaning program successful. </a:t>
            </a:r>
          </a:p>
          <a:p>
            <a:pPr marL="461963" lvl="1" indent="-171450">
              <a:lnSpc>
                <a:spcPct val="100000"/>
              </a:lnSpc>
              <a:spcBef>
                <a:spcPts val="600"/>
              </a:spcBef>
            </a:pPr>
            <a:r>
              <a:rPr lang="en-US" sz="1600" dirty="0"/>
              <a:t>Combines robotics implementation experience and in-depth cleaning equipment knowledge to share best practices and tips for success</a:t>
            </a:r>
          </a:p>
          <a:p>
            <a:pPr marL="461963" lvl="1" indent="-171450">
              <a:lnSpc>
                <a:spcPct val="100000"/>
              </a:lnSpc>
              <a:spcBef>
                <a:spcPts val="600"/>
              </a:spcBef>
            </a:pPr>
            <a:r>
              <a:rPr lang="en-US" sz="1600" dirty="0"/>
              <a:t>Works with you to optimize your machines to achieve your results </a:t>
            </a:r>
          </a:p>
          <a:p>
            <a:pPr marL="461963" lvl="1" indent="-171450">
              <a:lnSpc>
                <a:spcPct val="100000"/>
              </a:lnSpc>
              <a:spcBef>
                <a:spcPts val="600"/>
              </a:spcBef>
            </a:pPr>
            <a:r>
              <a:rPr lang="en-US" sz="1600" dirty="0"/>
              <a:t>Identifies and resolve challenges by actively monitoring performance reporting </a:t>
            </a:r>
          </a:p>
        </p:txBody>
      </p:sp>
      <p:sp>
        <p:nvSpPr>
          <p:cNvPr id="4" name="Title 1">
            <a:extLst>
              <a:ext uri="{FF2B5EF4-FFF2-40B4-BE49-F238E27FC236}">
                <a16:creationId xmlns:a16="http://schemas.microsoft.com/office/drawing/2014/main" id="{C16C47AB-28F9-4848-A128-8DB9AA507A43}"/>
              </a:ext>
            </a:extLst>
          </p:cNvPr>
          <p:cNvSpPr txBox="1">
            <a:spLocks/>
          </p:cNvSpPr>
          <p:nvPr/>
        </p:nvSpPr>
        <p:spPr>
          <a:xfrm>
            <a:off x="3703055" y="5619750"/>
            <a:ext cx="4945645" cy="10968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009AC7"/>
              </a:solidFill>
              <a:effectLst/>
              <a:uLnTx/>
              <a:uFillTx/>
              <a:latin typeface="Arial" panose="020B0604020202020204"/>
              <a:ea typeface="+mj-ea"/>
              <a:cs typeface="+mj-cs"/>
            </a:endParaRPr>
          </a:p>
        </p:txBody>
      </p:sp>
      <p:sp>
        <p:nvSpPr>
          <p:cNvPr id="6" name="Content Placeholder 1">
            <a:extLst>
              <a:ext uri="{FF2B5EF4-FFF2-40B4-BE49-F238E27FC236}">
                <a16:creationId xmlns:a16="http://schemas.microsoft.com/office/drawing/2014/main" id="{010B9744-3320-4A90-BAE0-2EAFA0EFD0A0}"/>
              </a:ext>
            </a:extLst>
          </p:cNvPr>
          <p:cNvSpPr txBox="1">
            <a:spLocks/>
          </p:cNvSpPr>
          <p:nvPr/>
        </p:nvSpPr>
        <p:spPr>
          <a:xfrm>
            <a:off x="4215067" y="1970440"/>
            <a:ext cx="5256430" cy="3733227"/>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90000"/>
              </a:lnSpc>
              <a:spcBef>
                <a:spcPts val="1600"/>
              </a:spcBef>
              <a:spcAft>
                <a:spcPts val="0"/>
              </a:spcAft>
              <a:buClr>
                <a:srgbClr val="009AC7"/>
              </a:buClr>
              <a:buSzTx/>
              <a:buFont typeface="Wingdings" panose="05000000000000000000" pitchFamily="2" charset="2"/>
              <a:buChar char="§"/>
              <a:tabLst/>
              <a:defRPr/>
            </a:pPr>
            <a:endPar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F1C4481-1536-45B4-A5D0-7BE031715D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53548" y="2241521"/>
            <a:ext cx="2317949" cy="2365254"/>
          </a:xfrm>
          <a:prstGeom prst="rect">
            <a:avLst/>
          </a:prstGeom>
        </p:spPr>
      </p:pic>
      <p:sp>
        <p:nvSpPr>
          <p:cNvPr id="9" name="TextBox 11">
            <a:extLst>
              <a:ext uri="{FF2B5EF4-FFF2-40B4-BE49-F238E27FC236}">
                <a16:creationId xmlns:a16="http://schemas.microsoft.com/office/drawing/2014/main" id="{EA35FC29-51F6-4821-8EF2-FAD06F03CF36}"/>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179256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Our Robotic Journey</a:t>
            </a:r>
          </a:p>
        </p:txBody>
      </p:sp>
      <p:cxnSp>
        <p:nvCxnSpPr>
          <p:cNvPr id="41" name="Straight Connector 40">
            <a:extLst>
              <a:ext uri="{FF2B5EF4-FFF2-40B4-BE49-F238E27FC236}">
                <a16:creationId xmlns:a16="http://schemas.microsoft.com/office/drawing/2014/main" id="{A9117EA6-A398-4495-AD67-8A689CB5F561}"/>
              </a:ext>
            </a:extLst>
          </p:cNvPr>
          <p:cNvCxnSpPr>
            <a:cxnSpLocks/>
          </p:cNvCxnSpPr>
          <p:nvPr/>
        </p:nvCxnSpPr>
        <p:spPr>
          <a:xfrm>
            <a:off x="523278" y="3912781"/>
            <a:ext cx="11353529" cy="0"/>
          </a:xfrm>
          <a:prstGeom prst="line">
            <a:avLst/>
          </a:prstGeom>
          <a:ln w="76200">
            <a:solidFill>
              <a:schemeClr val="accent1"/>
            </a:solidFill>
            <a:tailEnd type="triangle" w="sm" len="sm"/>
          </a:ln>
        </p:spPr>
        <p:style>
          <a:lnRef idx="1">
            <a:schemeClr val="accent1"/>
          </a:lnRef>
          <a:fillRef idx="0">
            <a:schemeClr val="accent1"/>
          </a:fillRef>
          <a:effectRef idx="0">
            <a:schemeClr val="accent1"/>
          </a:effectRef>
          <a:fontRef idx="minor">
            <a:schemeClr val="tx1"/>
          </a:fontRef>
        </p:style>
      </p:cxnSp>
      <p:pic>
        <p:nvPicPr>
          <p:cNvPr id="12" name="Picture 11" descr="A close up of a sign&#10;&#10;Description automatically generated">
            <a:extLst>
              <a:ext uri="{FF2B5EF4-FFF2-40B4-BE49-F238E27FC236}">
                <a16:creationId xmlns:a16="http://schemas.microsoft.com/office/drawing/2014/main" id="{28258511-C2AB-F149-8EA1-5F86D079E5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286" y="3370297"/>
            <a:ext cx="767658" cy="291051"/>
          </a:xfrm>
          <a:prstGeom prst="rect">
            <a:avLst/>
          </a:prstGeom>
        </p:spPr>
      </p:pic>
      <p:sp>
        <p:nvSpPr>
          <p:cNvPr id="6" name="Rectangle 5">
            <a:extLst>
              <a:ext uri="{FF2B5EF4-FFF2-40B4-BE49-F238E27FC236}">
                <a16:creationId xmlns:a16="http://schemas.microsoft.com/office/drawing/2014/main" id="{7945DAAE-04BB-3D4B-A4EE-2BDFFE29F5F5}"/>
              </a:ext>
            </a:extLst>
          </p:cNvPr>
          <p:cNvSpPr/>
          <p:nvPr/>
        </p:nvSpPr>
        <p:spPr>
          <a:xfrm>
            <a:off x="523278" y="2878379"/>
            <a:ext cx="195681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Announced a partnership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with </a:t>
            </a:r>
            <a:r>
              <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Brain Corp</a:t>
            </a:r>
            <a:endPar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37" name="Rectangle: Rounded Corners 36">
            <a:extLst>
              <a:ext uri="{FF2B5EF4-FFF2-40B4-BE49-F238E27FC236}">
                <a16:creationId xmlns:a16="http://schemas.microsoft.com/office/drawing/2014/main" id="{7D4F463E-5A66-4972-A118-41E431787986}"/>
              </a:ext>
            </a:extLst>
          </p:cNvPr>
          <p:cNvSpPr/>
          <p:nvPr/>
        </p:nvSpPr>
        <p:spPr>
          <a:xfrm>
            <a:off x="523278" y="3715653"/>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2017</a:t>
            </a:r>
          </a:p>
        </p:txBody>
      </p:sp>
      <p:sp>
        <p:nvSpPr>
          <p:cNvPr id="13" name="Rectangle 12">
            <a:extLst>
              <a:ext uri="{FF2B5EF4-FFF2-40B4-BE49-F238E27FC236}">
                <a16:creationId xmlns:a16="http://schemas.microsoft.com/office/drawing/2014/main" id="{62769813-6589-5748-8452-CE717783FC83}"/>
              </a:ext>
            </a:extLst>
          </p:cNvPr>
          <p:cNvSpPr/>
          <p:nvPr/>
        </p:nvSpPr>
        <p:spPr>
          <a:xfrm>
            <a:off x="2480094" y="4206614"/>
            <a:ext cx="195681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Shipped the first </a:t>
            </a:r>
            <a:r>
              <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T7AMR </a:t>
            </a: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with Minimal Viable Product Strategy</a:t>
            </a:r>
          </a:p>
        </p:txBody>
      </p:sp>
      <p:sp>
        <p:nvSpPr>
          <p:cNvPr id="39" name="Rectangle: Rounded Corners 38">
            <a:extLst>
              <a:ext uri="{FF2B5EF4-FFF2-40B4-BE49-F238E27FC236}">
                <a16:creationId xmlns:a16="http://schemas.microsoft.com/office/drawing/2014/main" id="{F7164BFC-F10D-4DA1-BFAC-16968AE3FE80}"/>
              </a:ext>
            </a:extLst>
          </p:cNvPr>
          <p:cNvSpPr/>
          <p:nvPr/>
        </p:nvSpPr>
        <p:spPr>
          <a:xfrm>
            <a:off x="2502684" y="3715653"/>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2018</a:t>
            </a:r>
          </a:p>
        </p:txBody>
      </p:sp>
      <p:sp>
        <p:nvSpPr>
          <p:cNvPr id="16" name="Rectangle 15">
            <a:extLst>
              <a:ext uri="{FF2B5EF4-FFF2-40B4-BE49-F238E27FC236}">
                <a16:creationId xmlns:a16="http://schemas.microsoft.com/office/drawing/2014/main" id="{315BE7FE-35DB-4E98-BF9A-0D90B417B812}"/>
              </a:ext>
            </a:extLst>
          </p:cNvPr>
          <p:cNvSpPr/>
          <p:nvPr/>
        </p:nvSpPr>
        <p:spPr>
          <a:xfrm>
            <a:off x="4436910" y="2795239"/>
            <a:ext cx="226514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Shipped the first </a:t>
            </a:r>
            <a:r>
              <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T380AMR, </a:t>
            </a: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a smaller, maneuverable machine, designed to fit in tight and narrow spaces </a:t>
            </a:r>
          </a:p>
        </p:txBody>
      </p:sp>
      <p:sp>
        <p:nvSpPr>
          <p:cNvPr id="40" name="Rectangle: Rounded Corners 39">
            <a:extLst>
              <a:ext uri="{FF2B5EF4-FFF2-40B4-BE49-F238E27FC236}">
                <a16:creationId xmlns:a16="http://schemas.microsoft.com/office/drawing/2014/main" id="{41039AB4-A8F8-4C3D-AE88-7F63553C7FD7}"/>
              </a:ext>
            </a:extLst>
          </p:cNvPr>
          <p:cNvSpPr/>
          <p:nvPr/>
        </p:nvSpPr>
        <p:spPr>
          <a:xfrm>
            <a:off x="4482090" y="3715653"/>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2020</a:t>
            </a:r>
          </a:p>
        </p:txBody>
      </p:sp>
      <p:sp>
        <p:nvSpPr>
          <p:cNvPr id="22" name="Rectangle 21">
            <a:extLst>
              <a:ext uri="{FF2B5EF4-FFF2-40B4-BE49-F238E27FC236}">
                <a16:creationId xmlns:a16="http://schemas.microsoft.com/office/drawing/2014/main" id="{4A5C3CEC-51F9-4805-8827-DB2E62A02214}"/>
              </a:ext>
            </a:extLst>
          </p:cNvPr>
          <p:cNvSpPr/>
          <p:nvPr/>
        </p:nvSpPr>
        <p:spPr>
          <a:xfrm>
            <a:off x="6450201" y="4206613"/>
            <a:ext cx="1956816"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Shipped the first </a:t>
            </a:r>
            <a:r>
              <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T16AMR, </a:t>
            </a: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the industry’s first robotic scrubber for large industrial spaces</a:t>
            </a:r>
          </a:p>
        </p:txBody>
      </p:sp>
      <p:sp>
        <p:nvSpPr>
          <p:cNvPr id="42" name="Rectangle: Rounded Corners 41">
            <a:extLst>
              <a:ext uri="{FF2B5EF4-FFF2-40B4-BE49-F238E27FC236}">
                <a16:creationId xmlns:a16="http://schemas.microsoft.com/office/drawing/2014/main" id="{BC5A41A0-9224-4880-BA35-1B475E4DFC3D}"/>
              </a:ext>
            </a:extLst>
          </p:cNvPr>
          <p:cNvSpPr/>
          <p:nvPr/>
        </p:nvSpPr>
        <p:spPr>
          <a:xfrm>
            <a:off x="6461496" y="3721751"/>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2021</a:t>
            </a:r>
          </a:p>
        </p:txBody>
      </p:sp>
      <p:sp>
        <p:nvSpPr>
          <p:cNvPr id="15" name="Rectangle 14">
            <a:extLst>
              <a:ext uri="{FF2B5EF4-FFF2-40B4-BE49-F238E27FC236}">
                <a16:creationId xmlns:a16="http://schemas.microsoft.com/office/drawing/2014/main" id="{79F144EF-79AB-E548-BF66-4446A5F4D516}"/>
              </a:ext>
            </a:extLst>
          </p:cNvPr>
          <p:cNvSpPr/>
          <p:nvPr/>
        </p:nvSpPr>
        <p:spPr>
          <a:xfrm>
            <a:off x="10420308" y="4206614"/>
            <a:ext cx="1607662"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Tennant </a:t>
            </a:r>
            <a:r>
              <a:rPr lang="en-US" sz="1200" dirty="0">
                <a:solidFill>
                  <a:schemeClr val="tx1">
                    <a:lumMod val="65000"/>
                    <a:lumOff val="35000"/>
                  </a:schemeClr>
                </a:solidFill>
                <a:latin typeface="Arial" panose="020B0604020202020204"/>
              </a:rPr>
              <a:t>machines can now be found in </a:t>
            </a:r>
            <a:r>
              <a:rPr lang="en-US" sz="1200" b="1" dirty="0">
                <a:solidFill>
                  <a:schemeClr val="tx1">
                    <a:lumMod val="65000"/>
                    <a:lumOff val="35000"/>
                  </a:schemeClr>
                </a:solidFill>
                <a:latin typeface="Arial" panose="020B0604020202020204"/>
              </a:rPr>
              <a:t>20+ </a:t>
            </a:r>
            <a:r>
              <a:rPr lang="en-US" sz="1200" dirty="0">
                <a:solidFill>
                  <a:schemeClr val="tx1">
                    <a:lumMod val="65000"/>
                    <a:lumOff val="35000"/>
                  </a:schemeClr>
                </a:solidFill>
                <a:latin typeface="Arial" panose="020B0604020202020204"/>
              </a:rPr>
              <a:t>countries worldwide</a:t>
            </a:r>
            <a:endPar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43" name="Rectangle: Rounded Corners 42">
            <a:extLst>
              <a:ext uri="{FF2B5EF4-FFF2-40B4-BE49-F238E27FC236}">
                <a16:creationId xmlns:a16="http://schemas.microsoft.com/office/drawing/2014/main" id="{9D3D0B32-21D4-47EC-9705-54A22C1016EA}"/>
              </a:ext>
            </a:extLst>
          </p:cNvPr>
          <p:cNvSpPr/>
          <p:nvPr/>
        </p:nvSpPr>
        <p:spPr>
          <a:xfrm>
            <a:off x="10420308" y="3715650"/>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Today</a:t>
            </a:r>
          </a:p>
        </p:txBody>
      </p:sp>
      <p:sp>
        <p:nvSpPr>
          <p:cNvPr id="17" name="Rectangle: Rounded Corners 16">
            <a:extLst>
              <a:ext uri="{FF2B5EF4-FFF2-40B4-BE49-F238E27FC236}">
                <a16:creationId xmlns:a16="http://schemas.microsoft.com/office/drawing/2014/main" id="{082E9615-1E2C-42D9-8B93-C5B43E7A1542}"/>
              </a:ext>
            </a:extLst>
          </p:cNvPr>
          <p:cNvSpPr/>
          <p:nvPr/>
        </p:nvSpPr>
        <p:spPr>
          <a:xfrm>
            <a:off x="8440902" y="3715651"/>
            <a:ext cx="75203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2022</a:t>
            </a:r>
          </a:p>
        </p:txBody>
      </p:sp>
      <p:sp>
        <p:nvSpPr>
          <p:cNvPr id="18" name="TextBox 17">
            <a:extLst>
              <a:ext uri="{FF2B5EF4-FFF2-40B4-BE49-F238E27FC236}">
                <a16:creationId xmlns:a16="http://schemas.microsoft.com/office/drawing/2014/main" id="{EFB749D3-0281-4E83-B2C1-5755BF2DFA10}"/>
              </a:ext>
            </a:extLst>
          </p:cNvPr>
          <p:cNvSpPr txBox="1"/>
          <p:nvPr/>
        </p:nvSpPr>
        <p:spPr>
          <a:xfrm>
            <a:off x="8407017" y="2647588"/>
            <a:ext cx="2013291" cy="1015663"/>
          </a:xfrm>
          <a:prstGeom prst="rect">
            <a:avLst/>
          </a:prstGeom>
          <a:noFill/>
        </p:spPr>
        <p:txBody>
          <a:bodyPr wrap="square" rtlCol="0">
            <a:spAutoFit/>
          </a:bodyPr>
          <a:lstStyle/>
          <a:p>
            <a:r>
              <a:rPr lang="en-US" sz="1200" dirty="0">
                <a:solidFill>
                  <a:schemeClr val="tx1">
                    <a:lumMod val="65000"/>
                    <a:lumOff val="35000"/>
                  </a:schemeClr>
                </a:solidFill>
              </a:rPr>
              <a:t>Introduced </a:t>
            </a:r>
            <a:r>
              <a:rPr lang="en-US" sz="1200" b="1" dirty="0">
                <a:solidFill>
                  <a:schemeClr val="tx1">
                    <a:lumMod val="65000"/>
                    <a:lumOff val="35000"/>
                  </a:schemeClr>
                </a:solidFill>
              </a:rPr>
              <a:t>Lithium-Ion Technology</a:t>
            </a:r>
            <a:r>
              <a:rPr lang="en-US" sz="1200" dirty="0">
                <a:solidFill>
                  <a:schemeClr val="tx1">
                    <a:lumMod val="65000"/>
                    <a:lumOff val="35000"/>
                  </a:schemeClr>
                </a:solidFill>
              </a:rPr>
              <a:t> to all 3 machines leading to longer runtime and opportunity charging</a:t>
            </a:r>
          </a:p>
        </p:txBody>
      </p:sp>
      <p:sp>
        <p:nvSpPr>
          <p:cNvPr id="20" name="TextBox 11">
            <a:extLst>
              <a:ext uri="{FF2B5EF4-FFF2-40B4-BE49-F238E27FC236}">
                <a16:creationId xmlns:a16="http://schemas.microsoft.com/office/drawing/2014/main" id="{4DD9F6B4-EFDF-45FE-B6E6-95F8A485B03C}"/>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80396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9BCBA-F2C0-44E5-A12C-DC4D82CE4842}"/>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3800" kern="1200" dirty="0">
                <a:latin typeface="+mj-lt"/>
                <a:ea typeface="+mj-ea"/>
                <a:cs typeface="+mj-cs"/>
              </a:rPr>
              <a:t>Tennant’s North America AMR Fleet</a:t>
            </a:r>
          </a:p>
        </p:txBody>
      </p:sp>
      <p:pic>
        <p:nvPicPr>
          <p:cNvPr id="4" name="Picture 3">
            <a:extLst>
              <a:ext uri="{FF2B5EF4-FFF2-40B4-BE49-F238E27FC236}">
                <a16:creationId xmlns:a16="http://schemas.microsoft.com/office/drawing/2014/main" id="{0C8A5557-1B4E-4466-814A-19F63BDA0B3B}"/>
              </a:ext>
            </a:extLst>
          </p:cNvPr>
          <p:cNvPicPr>
            <a:picLocks noChangeAspect="1"/>
          </p:cNvPicPr>
          <p:nvPr/>
        </p:nvPicPr>
        <p:blipFill>
          <a:blip r:embed="rId3"/>
          <a:stretch>
            <a:fillRect/>
          </a:stretch>
        </p:blipFill>
        <p:spPr>
          <a:xfrm>
            <a:off x="2477272" y="1573857"/>
            <a:ext cx="7237456" cy="4722440"/>
          </a:xfrm>
          <a:prstGeom prst="rect">
            <a:avLst/>
          </a:prstGeom>
        </p:spPr>
      </p:pic>
      <p:sp>
        <p:nvSpPr>
          <p:cNvPr id="6" name="TextBox 11">
            <a:extLst>
              <a:ext uri="{FF2B5EF4-FFF2-40B4-BE49-F238E27FC236}">
                <a16:creationId xmlns:a16="http://schemas.microsoft.com/office/drawing/2014/main" id="{E95AB4EF-DC6C-4583-8978-9736BC33D36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400948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A6FF3A-86B9-422C-95E7-56E55E3A90D3}"/>
              </a:ext>
            </a:extLst>
          </p:cNvPr>
          <p:cNvSpPr>
            <a:spLocks noGrp="1"/>
          </p:cNvSpPr>
          <p:nvPr>
            <p:ph type="title"/>
          </p:nvPr>
        </p:nvSpPr>
        <p:spPr/>
        <p:txBody>
          <a:bodyPr/>
          <a:lstStyle/>
          <a:p>
            <a:r>
              <a:rPr lang="en-US" dirty="0"/>
              <a:t>Trusted. Responsive. Local.</a:t>
            </a:r>
          </a:p>
        </p:txBody>
      </p:sp>
      <p:sp>
        <p:nvSpPr>
          <p:cNvPr id="28" name="Content Placeholder 27">
            <a:extLst>
              <a:ext uri="{FF2B5EF4-FFF2-40B4-BE49-F238E27FC236}">
                <a16:creationId xmlns:a16="http://schemas.microsoft.com/office/drawing/2014/main" id="{E7B4AB94-BEEF-4C3B-9B22-5AEF8A8AD396}"/>
              </a:ext>
            </a:extLst>
          </p:cNvPr>
          <p:cNvSpPr>
            <a:spLocks noGrp="1"/>
          </p:cNvSpPr>
          <p:nvPr>
            <p:ph idx="1"/>
          </p:nvPr>
        </p:nvSpPr>
        <p:spPr>
          <a:xfrm>
            <a:off x="923424" y="1861908"/>
            <a:ext cx="8189400" cy="641888"/>
          </a:xfrm>
        </p:spPr>
        <p:txBody>
          <a:bodyPr>
            <a:normAutofit/>
          </a:bodyPr>
          <a:lstStyle/>
          <a:p>
            <a:pPr marL="0" indent="0">
              <a:lnSpc>
                <a:spcPct val="100000"/>
              </a:lnSpc>
              <a:buNone/>
            </a:pPr>
            <a:r>
              <a:rPr lang="en-US" sz="1600" dirty="0"/>
              <a:t>Get the best return on your investment with high quality Tennant floor cleaning equipment — backed by the best service available</a:t>
            </a:r>
          </a:p>
        </p:txBody>
      </p:sp>
      <p:sp>
        <p:nvSpPr>
          <p:cNvPr id="42" name="Title 4">
            <a:extLst>
              <a:ext uri="{FF2B5EF4-FFF2-40B4-BE49-F238E27FC236}">
                <a16:creationId xmlns:a16="http://schemas.microsoft.com/office/drawing/2014/main" id="{6E087C82-AFBA-4268-860F-C22B56235081}"/>
              </a:ext>
            </a:extLst>
          </p:cNvPr>
          <p:cNvSpPr txBox="1">
            <a:spLocks/>
          </p:cNvSpPr>
          <p:nvPr/>
        </p:nvSpPr>
        <p:spPr>
          <a:xfrm>
            <a:off x="839570" y="723850"/>
            <a:ext cx="10512862" cy="1325563"/>
          </a:xfrm>
          <a:prstGeom prst="rect">
            <a:avLst/>
          </a:prstGeom>
        </p:spPr>
        <p:txBody>
          <a:bodyPr vert="horz" lIns="45720" tIns="22860" rIns="45720" bIns="22860" rtlCol="0" anchor="ctr">
            <a:normAutofit fontScale="97500"/>
          </a:bodyPr>
          <a:lstStyle>
            <a:lvl1pPr algn="l" defTabSz="1828343" rtl="0" eaLnBrk="1" latinLnBrk="0" hangingPunct="1">
              <a:lnSpc>
                <a:spcPct val="90000"/>
              </a:lnSpc>
              <a:spcBef>
                <a:spcPct val="0"/>
              </a:spcBef>
              <a:buNone/>
              <a:defRPr sz="7998" b="1" kern="1200">
                <a:solidFill>
                  <a:schemeClr val="accent1"/>
                </a:solidFill>
                <a:latin typeface="+mj-lt"/>
                <a:ea typeface="+mj-ea"/>
                <a:cs typeface="+mj-cs"/>
              </a:defRPr>
            </a:lvl1pPr>
          </a:lstStyle>
          <a:p>
            <a:pPr marL="0" marR="0" lvl="0" indent="0" algn="l" defTabSz="1828343" rtl="0" eaLnBrk="1" fontAlgn="auto" latinLnBrk="0" hangingPunct="1">
              <a:lnSpc>
                <a:spcPct val="90000"/>
              </a:lnSpc>
              <a:spcBef>
                <a:spcPct val="0"/>
              </a:spcBef>
              <a:spcAft>
                <a:spcPts val="0"/>
              </a:spcAft>
              <a:buClrTx/>
              <a:buSzTx/>
              <a:buFontTx/>
              <a:buNone/>
              <a:tabLst/>
              <a:defRPr/>
            </a:pPr>
            <a:endParaRPr kumimoji="0" lang="en-US" sz="3999" b="1" i="0" u="none" strike="noStrike" kern="1200" cap="none" spc="0" normalizeH="0" baseline="0" noProof="0">
              <a:ln>
                <a:noFill/>
              </a:ln>
              <a:solidFill>
                <a:srgbClr val="FF0000"/>
              </a:solidFill>
              <a:effectLst/>
              <a:uLnTx/>
              <a:uFillTx/>
              <a:latin typeface="Arial" panose="020B0604020202020204"/>
              <a:ea typeface="+mj-ea"/>
              <a:cs typeface="+mj-cs"/>
            </a:endParaRPr>
          </a:p>
        </p:txBody>
      </p:sp>
      <p:grpSp>
        <p:nvGrpSpPr>
          <p:cNvPr id="2" name="Group 1">
            <a:extLst>
              <a:ext uri="{FF2B5EF4-FFF2-40B4-BE49-F238E27FC236}">
                <a16:creationId xmlns:a16="http://schemas.microsoft.com/office/drawing/2014/main" id="{70EA6A27-533D-4740-B5CB-096963B3E600}"/>
              </a:ext>
            </a:extLst>
          </p:cNvPr>
          <p:cNvGrpSpPr/>
          <p:nvPr/>
        </p:nvGrpSpPr>
        <p:grpSpPr>
          <a:xfrm>
            <a:off x="2244415" y="3985286"/>
            <a:ext cx="2119790" cy="685365"/>
            <a:chOff x="2240171" y="4044032"/>
            <a:chExt cx="2119790" cy="685365"/>
          </a:xfrm>
        </p:grpSpPr>
        <p:sp>
          <p:nvSpPr>
            <p:cNvPr id="24" name="TextBox 23">
              <a:extLst>
                <a:ext uri="{FF2B5EF4-FFF2-40B4-BE49-F238E27FC236}">
                  <a16:creationId xmlns:a16="http://schemas.microsoft.com/office/drawing/2014/main" id="{90C26967-9E66-174D-8E35-32608FD7B722}"/>
                </a:ext>
              </a:extLst>
            </p:cNvPr>
            <p:cNvSpPr txBox="1"/>
            <p:nvPr/>
          </p:nvSpPr>
          <p:spPr>
            <a:xfrm>
              <a:off x="2240171" y="4044032"/>
              <a:ext cx="2119790" cy="356251"/>
            </a:xfrm>
            <a:prstGeom prst="rect">
              <a:avLst/>
            </a:prstGeom>
            <a:noFill/>
          </p:spPr>
          <p:txBody>
            <a:bodyPr wrap="square" rtlCol="0">
              <a:spAutoFit/>
            </a:bodyPr>
            <a:lstStyle/>
            <a:p>
              <a:pPr marL="0" marR="0" lvl="0" indent="0" algn="l" defTabSz="914217"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a:ea typeface="+mn-ea"/>
                  <a:cs typeface="+mn-cs"/>
                </a:rPr>
                <a:t>9 years</a:t>
              </a:r>
            </a:p>
          </p:txBody>
        </p:sp>
        <p:sp>
          <p:nvSpPr>
            <p:cNvPr id="30" name="Rectangle 29">
              <a:extLst>
                <a:ext uri="{FF2B5EF4-FFF2-40B4-BE49-F238E27FC236}">
                  <a16:creationId xmlns:a16="http://schemas.microsoft.com/office/drawing/2014/main" id="{39670D8B-01A5-8741-85C4-BB968B9F7D64}"/>
                </a:ext>
              </a:extLst>
            </p:cNvPr>
            <p:cNvSpPr/>
            <p:nvPr/>
          </p:nvSpPr>
          <p:spPr>
            <a:xfrm>
              <a:off x="2240171" y="4276965"/>
              <a:ext cx="1745723" cy="452432"/>
            </a:xfrm>
            <a:prstGeom prst="rect">
              <a:avLst/>
            </a:prstGeom>
          </p:spPr>
          <p:txBody>
            <a:bodyPr wrap="square">
              <a:spAutoFit/>
            </a:bodyPr>
            <a:lstStyle/>
            <a:p>
              <a:pPr marL="0" marR="0" lvl="0" indent="0" algn="l" defTabSz="914217"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tx2"/>
                  </a:solidFill>
                  <a:effectLst/>
                  <a:uLnTx/>
                  <a:uFillTx/>
                  <a:latin typeface="Arial" panose="020B0604020202020204"/>
                  <a:ea typeface="+mn-ea"/>
                  <a:cs typeface="+mn-cs"/>
                </a:rPr>
                <a:t>average tenure of service reps</a:t>
              </a:r>
              <a:endParaRPr kumimoji="0" lang="en-US" sz="1300" b="0" i="0" u="none" strike="noStrike" kern="1200" cap="none" spc="0" normalizeH="0" baseline="40000" noProof="0" dirty="0">
                <a:ln>
                  <a:noFill/>
                </a:ln>
                <a:solidFill>
                  <a:schemeClr val="tx2"/>
                </a:solidFill>
                <a:effectLst/>
                <a:uLnTx/>
                <a:uFillTx/>
                <a:latin typeface="Arial" panose="020B0604020202020204"/>
                <a:ea typeface="+mn-ea"/>
                <a:cs typeface="+mn-cs"/>
              </a:endParaRPr>
            </a:p>
          </p:txBody>
        </p:sp>
      </p:grpSp>
      <p:grpSp>
        <p:nvGrpSpPr>
          <p:cNvPr id="3" name="Group 2">
            <a:extLst>
              <a:ext uri="{FF2B5EF4-FFF2-40B4-BE49-F238E27FC236}">
                <a16:creationId xmlns:a16="http://schemas.microsoft.com/office/drawing/2014/main" id="{7A5C3B3A-038D-4F3E-B732-69E428D5DB75}"/>
              </a:ext>
            </a:extLst>
          </p:cNvPr>
          <p:cNvGrpSpPr/>
          <p:nvPr/>
        </p:nvGrpSpPr>
        <p:grpSpPr>
          <a:xfrm>
            <a:off x="2240171" y="2971096"/>
            <a:ext cx="2395525" cy="692497"/>
            <a:chOff x="2240171" y="2984624"/>
            <a:chExt cx="2395525" cy="692497"/>
          </a:xfrm>
        </p:grpSpPr>
        <p:sp>
          <p:nvSpPr>
            <p:cNvPr id="23" name="Rectangle 22">
              <a:extLst>
                <a:ext uri="{FF2B5EF4-FFF2-40B4-BE49-F238E27FC236}">
                  <a16:creationId xmlns:a16="http://schemas.microsoft.com/office/drawing/2014/main" id="{1D815327-FCAC-4290-AF46-9FD6BF8E8711}"/>
                </a:ext>
              </a:extLst>
            </p:cNvPr>
            <p:cNvSpPr/>
            <p:nvPr/>
          </p:nvSpPr>
          <p:spPr>
            <a:xfrm>
              <a:off x="2240991" y="2984624"/>
              <a:ext cx="2394705" cy="692497"/>
            </a:xfrm>
            <a:prstGeom prst="rect">
              <a:avLst/>
            </a:prstGeom>
          </p:spPr>
          <p:txBody>
            <a:bodyPr wrap="square">
              <a:spAutoFit/>
            </a:bodyPr>
            <a:lstStyle/>
            <a:p>
              <a:pPr defTabSz="688975">
                <a:defRPr/>
              </a:pPr>
              <a:r>
                <a:rPr kumimoji="0" lang="en-US" sz="1300" i="0" u="none" strike="noStrike" kern="1200" cap="none" spc="0" normalizeH="0" baseline="0" noProof="0" dirty="0">
                  <a:ln>
                    <a:noFill/>
                  </a:ln>
                  <a:solidFill>
                    <a:schemeClr val="tx2"/>
                  </a:solidFill>
                  <a:effectLst/>
                  <a:uLnTx/>
                  <a:uFillTx/>
                  <a:latin typeface="Arial" panose="020B0604020202020204"/>
                  <a:ea typeface="+mn-ea"/>
                  <a:cs typeface="+mn-cs"/>
                </a:rPr>
                <a:t>	 service techs</a:t>
              </a:r>
            </a:p>
            <a:p>
              <a:pPr marL="0" marR="0" lvl="0" indent="0" algn="l" defTabSz="914217" rtl="0" eaLnBrk="1" fontAlgn="auto" latinLnBrk="0" hangingPunct="1">
                <a:spcBef>
                  <a:spcPts val="0"/>
                </a:spcBef>
                <a:spcAft>
                  <a:spcPts val="0"/>
                </a:spcAft>
                <a:buClrTx/>
                <a:buSzTx/>
                <a:buFontTx/>
                <a:buNone/>
                <a:tabLst/>
                <a:defRPr/>
              </a:pPr>
              <a:r>
                <a:rPr kumimoji="0" lang="en-US" sz="1300" i="0" u="none" strike="noStrike" kern="1200" cap="none" spc="0" normalizeH="0" baseline="0" noProof="0" dirty="0">
                  <a:ln>
                    <a:noFill/>
                  </a:ln>
                  <a:solidFill>
                    <a:schemeClr val="tx2"/>
                  </a:solidFill>
                  <a:effectLst/>
                  <a:uLnTx/>
                  <a:uFillTx/>
                  <a:latin typeface="Arial" panose="020B0604020202020204"/>
                  <a:ea typeface="+mn-ea"/>
                  <a:cs typeface="+mn-cs"/>
                </a:rPr>
                <a:t>serving North America</a:t>
              </a:r>
            </a:p>
            <a:p>
              <a:pPr defTabSz="914217">
                <a:defRPr/>
              </a:pPr>
              <a:r>
                <a:rPr kumimoji="0" lang="en-US" sz="1300" i="0" u="none" strike="noStrike" kern="1200" cap="none" spc="0" normalizeH="0" baseline="0" noProof="0" dirty="0">
                  <a:ln>
                    <a:noFill/>
                  </a:ln>
                  <a:solidFill>
                    <a:schemeClr val="tx2"/>
                  </a:solidFill>
                  <a:effectLst/>
                  <a:uLnTx/>
                  <a:uFillTx/>
                  <a:latin typeface="Arial" panose="020B0604020202020204"/>
                  <a:ea typeface="+mn-ea"/>
                  <a:cs typeface="+mn-cs"/>
                </a:rPr>
                <a:t>licensed • bonded • insured</a:t>
              </a:r>
              <a:endParaRPr kumimoji="0" lang="en-US" sz="1300" i="0" u="none" strike="noStrike" kern="1200" cap="none" spc="0" normalizeH="0" baseline="40000" noProof="0" dirty="0">
                <a:ln>
                  <a:noFill/>
                </a:ln>
                <a:solidFill>
                  <a:schemeClr val="tx2"/>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1B31BFFD-0F06-3644-B2E2-068E0AE85768}"/>
                </a:ext>
              </a:extLst>
            </p:cNvPr>
            <p:cNvSpPr/>
            <p:nvPr/>
          </p:nvSpPr>
          <p:spPr>
            <a:xfrm>
              <a:off x="2240171" y="2995514"/>
              <a:ext cx="952028" cy="356251"/>
            </a:xfrm>
            <a:prstGeom prst="rect">
              <a:avLst/>
            </a:prstGeom>
          </p:spPr>
          <p:txBody>
            <a:bodyPr wrap="square">
              <a:spAutoFit/>
            </a:bodyPr>
            <a:lstStyle/>
            <a:p>
              <a:pPr marL="0" marR="0" lvl="0" indent="0" algn="l" defTabSz="914217"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a:ea typeface="+mn-ea"/>
                  <a:cs typeface="+mn-cs"/>
                </a:rPr>
                <a:t>500+</a:t>
              </a:r>
            </a:p>
          </p:txBody>
        </p:sp>
      </p:grpSp>
      <p:sp>
        <p:nvSpPr>
          <p:cNvPr id="7" name="Rectangle 6">
            <a:extLst>
              <a:ext uri="{FF2B5EF4-FFF2-40B4-BE49-F238E27FC236}">
                <a16:creationId xmlns:a16="http://schemas.microsoft.com/office/drawing/2014/main" id="{1B31BFFD-0F06-3644-B2E2-068E0AE85768}"/>
              </a:ext>
            </a:extLst>
          </p:cNvPr>
          <p:cNvSpPr/>
          <p:nvPr/>
        </p:nvSpPr>
        <p:spPr>
          <a:xfrm>
            <a:off x="2253193" y="4976048"/>
            <a:ext cx="2119789" cy="683264"/>
          </a:xfrm>
          <a:prstGeom prst="rect">
            <a:avLst/>
          </a:prstGeom>
        </p:spPr>
        <p:txBody>
          <a:bodyPr wrap="square">
            <a:spAutoFit/>
          </a:bodyPr>
          <a:lstStyle/>
          <a:p>
            <a:pPr marL="0" marR="0" lvl="0" indent="0" algn="l" defTabSz="914217"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a:ea typeface="+mn-ea"/>
                <a:cs typeface="+mn-cs"/>
              </a:rPr>
              <a:t>26% increase</a:t>
            </a:r>
          </a:p>
          <a:p>
            <a:pPr marL="0" marR="0" lvl="0" indent="0" algn="l" defTabSz="91421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Arial" panose="020B0604020202020204"/>
                <a:ea typeface="+mn-ea"/>
                <a:cs typeface="+mn-cs"/>
              </a:rPr>
              <a:t>in </a:t>
            </a:r>
            <a:r>
              <a:rPr kumimoji="0" lang="en-US" sz="1200" b="1" i="0" u="none" strike="noStrike" kern="1200" cap="none" spc="0" normalizeH="0" baseline="0" noProof="0" dirty="0">
                <a:ln>
                  <a:noFill/>
                </a:ln>
                <a:solidFill>
                  <a:schemeClr val="tx2"/>
                </a:solidFill>
                <a:effectLst/>
                <a:uLnTx/>
                <a:uFillTx/>
                <a:latin typeface="Arial" panose="020B0604020202020204"/>
                <a:ea typeface="+mn-ea"/>
                <a:cs typeface="+mn-cs"/>
              </a:rPr>
              <a:t>warranty usage </a:t>
            </a:r>
            <a:r>
              <a:rPr kumimoji="0" lang="en-US" sz="1200" b="0" i="0" u="none" strike="noStrike" kern="1200" cap="none" spc="0" normalizeH="0" baseline="0" noProof="0" dirty="0">
                <a:ln>
                  <a:noFill/>
                </a:ln>
                <a:solidFill>
                  <a:schemeClr val="tx2"/>
                </a:solidFill>
                <a:effectLst/>
                <a:uLnTx/>
                <a:uFillTx/>
                <a:latin typeface="Arial" panose="020B0604020202020204"/>
                <a:ea typeface="+mn-ea"/>
                <a:cs typeface="+mn-cs"/>
              </a:rPr>
              <a:t>when leveraging </a:t>
            </a:r>
            <a:r>
              <a:rPr lang="en-US" sz="1200" b="1" dirty="0">
                <a:solidFill>
                  <a:schemeClr val="tx2"/>
                </a:solidFill>
                <a:latin typeface="Arial" panose="020B0604020202020204"/>
              </a:rPr>
              <a:t>T</a:t>
            </a:r>
            <a:r>
              <a:rPr kumimoji="0" lang="en-US" sz="1200" b="1" i="0" u="none" strike="noStrike" kern="1200" cap="none" spc="0" normalizeH="0" baseline="0" noProof="0" dirty="0" err="1">
                <a:ln>
                  <a:noFill/>
                </a:ln>
                <a:solidFill>
                  <a:schemeClr val="tx2"/>
                </a:solidFill>
                <a:effectLst/>
                <a:uLnTx/>
                <a:uFillTx/>
                <a:latin typeface="Arial" panose="020B0604020202020204"/>
                <a:ea typeface="+mn-ea"/>
                <a:cs typeface="+mn-cs"/>
              </a:rPr>
              <a:t>ennant</a:t>
            </a:r>
            <a:r>
              <a:rPr kumimoji="0" lang="en-US" sz="1200" b="1" i="0" u="none" strike="noStrike" kern="1200" cap="none" spc="0" normalizeH="0" baseline="0" noProof="0" dirty="0">
                <a:ln>
                  <a:noFill/>
                </a:ln>
                <a:solidFill>
                  <a:schemeClr val="tx2"/>
                </a:solidFill>
                <a:effectLst/>
                <a:uLnTx/>
                <a:uFillTx/>
                <a:latin typeface="Arial" panose="020B0604020202020204"/>
                <a:ea typeface="+mn-ea"/>
                <a:cs typeface="+mn-cs"/>
              </a:rPr>
              <a:t> service</a:t>
            </a:r>
            <a:endParaRPr kumimoji="0" lang="en-US" sz="1200" b="1" i="0" u="none" strike="noStrike" kern="1200" cap="none" spc="0" normalizeH="0" baseline="40000" noProof="0" dirty="0">
              <a:ln>
                <a:noFill/>
              </a:ln>
              <a:solidFill>
                <a:schemeClr val="tx2"/>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B3D79F34-44A7-3040-9BF3-DF6E5A6A1CD2}"/>
              </a:ext>
            </a:extLst>
          </p:cNvPr>
          <p:cNvSpPr/>
          <p:nvPr/>
        </p:nvSpPr>
        <p:spPr>
          <a:xfrm>
            <a:off x="6970509" y="3113601"/>
            <a:ext cx="1450636" cy="424732"/>
          </a:xfrm>
          <a:prstGeom prst="rect">
            <a:avLst/>
          </a:prstGeom>
        </p:spPr>
        <p:txBody>
          <a:bodyPr wrap="square">
            <a:spAutoFit/>
          </a:bodyPr>
          <a:lstStyle/>
          <a:p>
            <a:pPr marL="0" marR="0" lvl="0" indent="0" algn="l" defTabSz="914217" rtl="0" eaLnBrk="1" fontAlgn="auto" latinLnBrk="0" hangingPunct="1">
              <a:lnSpc>
                <a:spcPct val="9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tx2"/>
                </a:solidFill>
                <a:effectLst/>
                <a:uLnTx/>
                <a:uFillTx/>
                <a:latin typeface="Arial" panose="020B0604020202020204"/>
                <a:ea typeface="+mn-ea"/>
                <a:cs typeface="+mn-cs"/>
              </a:rPr>
              <a:t>hours annual training average</a:t>
            </a:r>
            <a:endParaRPr kumimoji="0" lang="en-US" sz="1200" i="0" u="none" strike="noStrike" kern="1200" cap="none" spc="0" normalizeH="0" baseline="40000" noProof="0" dirty="0">
              <a:ln>
                <a:noFill/>
              </a:ln>
              <a:solidFill>
                <a:schemeClr val="tx2"/>
              </a:solidFill>
              <a:effectLst/>
              <a:uLnTx/>
              <a:uFillTx/>
              <a:latin typeface="Arial" panose="020B0604020202020204"/>
              <a:ea typeface="+mn-ea"/>
              <a:cs typeface="+mn-cs"/>
            </a:endParaRPr>
          </a:p>
        </p:txBody>
      </p:sp>
      <p:sp>
        <p:nvSpPr>
          <p:cNvPr id="65" name="TextBox 64">
            <a:extLst>
              <a:ext uri="{FF2B5EF4-FFF2-40B4-BE49-F238E27FC236}">
                <a16:creationId xmlns:a16="http://schemas.microsoft.com/office/drawing/2014/main" id="{A5789434-9A02-47CA-8D4C-7C37C6D80708}"/>
              </a:ext>
            </a:extLst>
          </p:cNvPr>
          <p:cNvSpPr txBox="1"/>
          <p:nvPr/>
        </p:nvSpPr>
        <p:spPr>
          <a:xfrm>
            <a:off x="6516872" y="3930185"/>
            <a:ext cx="2762534" cy="461665"/>
          </a:xfrm>
          <a:prstGeom prst="rect">
            <a:avLst/>
          </a:prstGeom>
          <a:noFill/>
        </p:spPr>
        <p:txBody>
          <a:bodyPr wrap="square" rtlCol="0">
            <a:spAutoFit/>
          </a:bodyPr>
          <a:lstStyle/>
          <a:p>
            <a:pPr marL="0" marR="0" lvl="0" indent="0" algn="l" defTabSz="914217" rtl="0" eaLnBrk="1" fontAlgn="auto" latinLnBrk="0" hangingPunct="1">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a:ea typeface="+mn-ea"/>
                <a:cs typeface="+mn-cs"/>
              </a:rPr>
              <a:t>Factory certified</a:t>
            </a:r>
          </a:p>
        </p:txBody>
      </p:sp>
      <p:sp>
        <p:nvSpPr>
          <p:cNvPr id="67" name="Rectangle 66">
            <a:extLst>
              <a:ext uri="{FF2B5EF4-FFF2-40B4-BE49-F238E27FC236}">
                <a16:creationId xmlns:a16="http://schemas.microsoft.com/office/drawing/2014/main" id="{87A19EEF-8EC5-43BD-B031-8E2103F16C04}"/>
              </a:ext>
            </a:extLst>
          </p:cNvPr>
          <p:cNvSpPr/>
          <p:nvPr/>
        </p:nvSpPr>
        <p:spPr>
          <a:xfrm>
            <a:off x="6516872" y="4317773"/>
            <a:ext cx="2063671" cy="258532"/>
          </a:xfrm>
          <a:prstGeom prst="rect">
            <a:avLst/>
          </a:prstGeom>
        </p:spPr>
        <p:txBody>
          <a:bodyPr wrap="square">
            <a:spAutoFit/>
          </a:bodyPr>
          <a:lstStyle/>
          <a:p>
            <a:pPr marL="0" marR="0" lvl="0" indent="0" algn="l" defTabSz="91421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Arial" panose="020B0604020202020204"/>
                <a:ea typeface="+mn-ea"/>
                <a:cs typeface="+mn-cs"/>
              </a:rPr>
              <a:t>robotic service techs</a:t>
            </a:r>
            <a:endParaRPr kumimoji="0" lang="en-US" sz="1200" b="0" i="0" u="none" strike="noStrike" kern="1200" cap="none" spc="0" normalizeH="0" baseline="40000" noProof="0" dirty="0">
              <a:ln>
                <a:noFill/>
              </a:ln>
              <a:solidFill>
                <a:schemeClr val="tx2"/>
              </a:solidFill>
              <a:effectLst/>
              <a:uLnTx/>
              <a:uFillTx/>
              <a:latin typeface="Arial" panose="020B0604020202020204"/>
              <a:ea typeface="+mn-ea"/>
              <a:cs typeface="+mn-cs"/>
            </a:endParaRPr>
          </a:p>
        </p:txBody>
      </p:sp>
      <p:cxnSp>
        <p:nvCxnSpPr>
          <p:cNvPr id="75" name="Straight Connector 74">
            <a:extLst>
              <a:ext uri="{FF2B5EF4-FFF2-40B4-BE49-F238E27FC236}">
                <a16:creationId xmlns:a16="http://schemas.microsoft.com/office/drawing/2014/main" id="{60B3166B-073E-4940-B223-5B9E687970FC}"/>
              </a:ext>
            </a:extLst>
          </p:cNvPr>
          <p:cNvCxnSpPr>
            <a:cxnSpLocks/>
          </p:cNvCxnSpPr>
          <p:nvPr/>
        </p:nvCxnSpPr>
        <p:spPr>
          <a:xfrm>
            <a:off x="5018124" y="2945415"/>
            <a:ext cx="0" cy="2687169"/>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75574AD4-E7D4-4A40-BD7E-ECA3F678ECA2}"/>
              </a:ext>
            </a:extLst>
          </p:cNvPr>
          <p:cNvSpPr txBox="1"/>
          <p:nvPr/>
        </p:nvSpPr>
        <p:spPr>
          <a:xfrm>
            <a:off x="6516872" y="4974126"/>
            <a:ext cx="3421935" cy="356251"/>
          </a:xfrm>
          <a:prstGeom prst="rect">
            <a:avLst/>
          </a:prstGeom>
          <a:noFill/>
        </p:spPr>
        <p:txBody>
          <a:bodyPr wrap="square" rtlCol="0">
            <a:spAutoFit/>
          </a:bodyPr>
          <a:lstStyle/>
          <a:p>
            <a:pPr marL="0" marR="0" lvl="0" indent="0" algn="l" defTabSz="914217"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a:ea typeface="+mn-ea"/>
                <a:cs typeface="+mn-cs"/>
              </a:rPr>
              <a:t>Planned maintenance</a:t>
            </a:r>
          </a:p>
        </p:txBody>
      </p:sp>
      <p:sp>
        <p:nvSpPr>
          <p:cNvPr id="43" name="Rectangle 42">
            <a:extLst>
              <a:ext uri="{FF2B5EF4-FFF2-40B4-BE49-F238E27FC236}">
                <a16:creationId xmlns:a16="http://schemas.microsoft.com/office/drawing/2014/main" id="{703B069A-F732-4BB4-9A11-58C85E7A5C65}"/>
              </a:ext>
            </a:extLst>
          </p:cNvPr>
          <p:cNvSpPr/>
          <p:nvPr/>
        </p:nvSpPr>
        <p:spPr>
          <a:xfrm>
            <a:off x="6516872" y="5275707"/>
            <a:ext cx="2893760" cy="424732"/>
          </a:xfrm>
          <a:prstGeom prst="rect">
            <a:avLst/>
          </a:prstGeom>
        </p:spPr>
        <p:txBody>
          <a:bodyPr wrap="square">
            <a:spAutoFit/>
          </a:bodyPr>
          <a:lstStyle/>
          <a:p>
            <a:pPr marL="0" marR="0" lvl="0" indent="0" algn="l" defTabSz="91421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Arial" panose="020B0604020202020204"/>
                <a:ea typeface="+mn-ea"/>
                <a:cs typeface="+mn-cs"/>
              </a:rPr>
              <a:t>service plans designed to help you protect your investment </a:t>
            </a:r>
          </a:p>
        </p:txBody>
      </p:sp>
      <p:sp>
        <p:nvSpPr>
          <p:cNvPr id="44" name="TextBox 43">
            <a:extLst>
              <a:ext uri="{FF2B5EF4-FFF2-40B4-BE49-F238E27FC236}">
                <a16:creationId xmlns:a16="http://schemas.microsoft.com/office/drawing/2014/main" id="{59A6E3C0-07FC-46EF-9E3C-DC8F5F3143C1}"/>
              </a:ext>
            </a:extLst>
          </p:cNvPr>
          <p:cNvSpPr txBox="1"/>
          <p:nvPr/>
        </p:nvSpPr>
        <p:spPr>
          <a:xfrm>
            <a:off x="6516872" y="3171610"/>
            <a:ext cx="1142743" cy="400302"/>
          </a:xfrm>
          <a:prstGeom prst="rect">
            <a:avLst/>
          </a:prstGeom>
          <a:noFill/>
        </p:spPr>
        <p:txBody>
          <a:bodyPr wrap="square" rtlCol="0">
            <a:spAutoFit/>
          </a:bodyPr>
          <a:lstStyle/>
          <a:p>
            <a:pPr marL="0" marR="0" lvl="0" indent="0" algn="l" defTabSz="914217" rtl="0" eaLnBrk="1" fontAlgn="auto" latinLnBrk="0" hangingPunct="1">
              <a:lnSpc>
                <a:spcPct val="7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2"/>
                </a:solidFill>
                <a:effectLst/>
                <a:uLnTx/>
                <a:uFillTx/>
                <a:latin typeface="Arial" panose="020B0604020202020204"/>
                <a:ea typeface="+mn-ea"/>
                <a:cs typeface="+mn-cs"/>
              </a:rPr>
              <a:t>60</a:t>
            </a:r>
          </a:p>
        </p:txBody>
      </p:sp>
      <p:pic>
        <p:nvPicPr>
          <p:cNvPr id="37" name="Graphic 36">
            <a:extLst>
              <a:ext uri="{FF2B5EF4-FFF2-40B4-BE49-F238E27FC236}">
                <a16:creationId xmlns:a16="http://schemas.microsoft.com/office/drawing/2014/main" id="{A34DD88D-3C03-48EC-98EB-6FD5E7796C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35985" y="2920922"/>
            <a:ext cx="644836" cy="783015"/>
          </a:xfrm>
          <a:prstGeom prst="rect">
            <a:avLst/>
          </a:prstGeom>
        </p:spPr>
      </p:pic>
      <p:pic>
        <p:nvPicPr>
          <p:cNvPr id="38" name="Graphic 37">
            <a:extLst>
              <a:ext uri="{FF2B5EF4-FFF2-40B4-BE49-F238E27FC236}">
                <a16:creationId xmlns:a16="http://schemas.microsoft.com/office/drawing/2014/main" id="{331D15B6-6B3C-471F-B90D-35622AA0B7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32028" y="3912242"/>
            <a:ext cx="733236" cy="664063"/>
          </a:xfrm>
          <a:prstGeom prst="rect">
            <a:avLst/>
          </a:prstGeom>
        </p:spPr>
      </p:pic>
      <p:pic>
        <p:nvPicPr>
          <p:cNvPr id="39" name="Graphic 38">
            <a:extLst>
              <a:ext uri="{FF2B5EF4-FFF2-40B4-BE49-F238E27FC236}">
                <a16:creationId xmlns:a16="http://schemas.microsoft.com/office/drawing/2014/main" id="{3FFF8112-E8C6-4982-9B35-B8EB1BACAD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32028" y="4857503"/>
            <a:ext cx="648793" cy="880504"/>
          </a:xfrm>
          <a:prstGeom prst="rect">
            <a:avLst/>
          </a:prstGeom>
        </p:spPr>
      </p:pic>
      <p:pic>
        <p:nvPicPr>
          <p:cNvPr id="46" name="Graphic 45">
            <a:extLst>
              <a:ext uri="{FF2B5EF4-FFF2-40B4-BE49-F238E27FC236}">
                <a16:creationId xmlns:a16="http://schemas.microsoft.com/office/drawing/2014/main" id="{4709B7DC-7E2F-4F6D-A4C4-55266F31F9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95650" y="3963258"/>
            <a:ext cx="700243" cy="729420"/>
          </a:xfrm>
          <a:prstGeom prst="rect">
            <a:avLst/>
          </a:prstGeom>
        </p:spPr>
      </p:pic>
      <p:pic>
        <p:nvPicPr>
          <p:cNvPr id="48" name="Graphic 47">
            <a:extLst>
              <a:ext uri="{FF2B5EF4-FFF2-40B4-BE49-F238E27FC236}">
                <a16:creationId xmlns:a16="http://schemas.microsoft.com/office/drawing/2014/main" id="{D7E2C342-6694-439D-8153-5984F8B79A1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91406" y="4974126"/>
            <a:ext cx="729420" cy="641889"/>
          </a:xfrm>
          <a:prstGeom prst="rect">
            <a:avLst/>
          </a:prstGeom>
        </p:spPr>
      </p:pic>
      <p:pic>
        <p:nvPicPr>
          <p:cNvPr id="49" name="Graphic 48">
            <a:extLst>
              <a:ext uri="{FF2B5EF4-FFF2-40B4-BE49-F238E27FC236}">
                <a16:creationId xmlns:a16="http://schemas.microsoft.com/office/drawing/2014/main" id="{E7AFA747-8809-463B-87A9-59D85C78C68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1406" y="2930752"/>
            <a:ext cx="700243" cy="773185"/>
          </a:xfrm>
          <a:prstGeom prst="rect">
            <a:avLst/>
          </a:prstGeom>
        </p:spPr>
      </p:pic>
      <p:sp>
        <p:nvSpPr>
          <p:cNvPr id="27" name="TextBox 11">
            <a:extLst>
              <a:ext uri="{FF2B5EF4-FFF2-40B4-BE49-F238E27FC236}">
                <a16:creationId xmlns:a16="http://schemas.microsoft.com/office/drawing/2014/main" id="{47C78EF2-E564-4B29-9CE3-601576F6AE6F}"/>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308851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EF62730-521E-4ACE-89AA-704DE2D97939}"/>
              </a:ext>
            </a:extLst>
          </p:cNvPr>
          <p:cNvSpPr>
            <a:spLocks noGrp="1"/>
          </p:cNvSpPr>
          <p:nvPr>
            <p:ph type="title"/>
          </p:nvPr>
        </p:nvSpPr>
        <p:spPr/>
        <p:txBody>
          <a:bodyPr/>
          <a:lstStyle/>
          <a:p>
            <a:r>
              <a:rPr lang="en-US" dirty="0"/>
              <a:t>How AMR Addresses Your Challenges</a:t>
            </a:r>
          </a:p>
        </p:txBody>
      </p:sp>
      <p:sp>
        <p:nvSpPr>
          <p:cNvPr id="7" name="Title 2">
            <a:extLst>
              <a:ext uri="{FF2B5EF4-FFF2-40B4-BE49-F238E27FC236}">
                <a16:creationId xmlns:a16="http://schemas.microsoft.com/office/drawing/2014/main" id="{51090711-181D-1943-A7B2-07AF860AF94D}"/>
              </a:ext>
            </a:extLst>
          </p:cNvPr>
          <p:cNvSpPr txBox="1">
            <a:spLocks/>
          </p:cNvSpPr>
          <p:nvPr/>
        </p:nvSpPr>
        <p:spPr>
          <a:xfrm>
            <a:off x="838200" y="175190"/>
            <a:ext cx="11023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a:ln>
                <a:noFill/>
              </a:ln>
              <a:solidFill>
                <a:srgbClr val="009AC7"/>
              </a:solidFill>
              <a:effectLst/>
              <a:uLnTx/>
              <a:uFillTx/>
              <a:latin typeface="Arial" panose="020B0604020202020204"/>
              <a:ea typeface="+mj-ea"/>
              <a:cs typeface="+mj-cs"/>
            </a:endParaRPr>
          </a:p>
        </p:txBody>
      </p:sp>
      <p:sp>
        <p:nvSpPr>
          <p:cNvPr id="34" name="Rectangle 33"/>
          <p:cNvSpPr/>
          <p:nvPr/>
        </p:nvSpPr>
        <p:spPr>
          <a:xfrm>
            <a:off x="3639740" y="3157015"/>
            <a:ext cx="2468880" cy="889474"/>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Proof of Performance</a:t>
            </a: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Robots are great at capturing real-time data and provide proof of work and clean</a:t>
            </a:r>
          </a:p>
        </p:txBody>
      </p:sp>
      <p:sp>
        <p:nvSpPr>
          <p:cNvPr id="35" name="Rectangle 34"/>
          <p:cNvSpPr/>
          <p:nvPr/>
        </p:nvSpPr>
        <p:spPr>
          <a:xfrm>
            <a:off x="838200" y="3157015"/>
            <a:ext cx="2560023" cy="1094146"/>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900"/>
              </a:spcAft>
              <a:buClrTx/>
              <a:buSzTx/>
              <a:buFontTx/>
              <a:buNone/>
              <a:tabLst/>
              <a:defRPr/>
            </a:pPr>
            <a:r>
              <a:rPr kumimoji="0" lang="en-US" sz="1600" b="1"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Solve Labor Challenges</a:t>
            </a:r>
          </a:p>
          <a:p>
            <a:pPr marL="0" marR="0" lvl="0" indent="0" defTabSz="914400" rtl="0"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Give time back to employees so they can focus on other higher value responsibilities; while also helping to bridge staffing issues.</a:t>
            </a:r>
          </a:p>
        </p:txBody>
      </p:sp>
      <p:sp>
        <p:nvSpPr>
          <p:cNvPr id="52" name="Rectangle 51">
            <a:extLst>
              <a:ext uri="{FF2B5EF4-FFF2-40B4-BE49-F238E27FC236}">
                <a16:creationId xmlns:a16="http://schemas.microsoft.com/office/drawing/2014/main" id="{072BB2B2-B019-3048-92B4-CD0AA5B26CD8}"/>
              </a:ext>
            </a:extLst>
          </p:cNvPr>
          <p:cNvSpPr/>
          <p:nvPr/>
        </p:nvSpPr>
        <p:spPr>
          <a:xfrm>
            <a:off x="6350137" y="3157015"/>
            <a:ext cx="2560320" cy="1111073"/>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Become a Technology Leader </a:t>
            </a: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Robots are a clear sign of your investment in innovation to create clean, healthily and safe spaces</a:t>
            </a:r>
          </a:p>
        </p:txBody>
      </p:sp>
      <p:sp>
        <p:nvSpPr>
          <p:cNvPr id="57" name="Rectangle 56">
            <a:extLst>
              <a:ext uri="{FF2B5EF4-FFF2-40B4-BE49-F238E27FC236}">
                <a16:creationId xmlns:a16="http://schemas.microsoft.com/office/drawing/2014/main" id="{39CCEC66-4B16-44E2-9442-A22C65646D4E}"/>
              </a:ext>
            </a:extLst>
          </p:cNvPr>
          <p:cNvSpPr/>
          <p:nvPr/>
        </p:nvSpPr>
        <p:spPr>
          <a:xfrm>
            <a:off x="9151975" y="3157015"/>
            <a:ext cx="2336873" cy="889474"/>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Enhance Experience </a:t>
            </a: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rPr>
              <a:t>Clean buildings enhance overall customer and employee experiences</a:t>
            </a:r>
            <a:endParaRPr kumimoji="0" lang="en-US" sz="1000" b="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3CC63FBC-B17F-42FB-B0C7-5A35C778F3E3}"/>
              </a:ext>
            </a:extLst>
          </p:cNvPr>
          <p:cNvSpPr txBox="1"/>
          <p:nvPr/>
        </p:nvSpPr>
        <p:spPr>
          <a:xfrm>
            <a:off x="1" y="5288820"/>
            <a:ext cx="5748950" cy="640080"/>
          </a:xfrm>
          <a:prstGeom prst="rect">
            <a:avLst/>
          </a:prstGeom>
          <a:gradFill flip="none" rotWithShape="1">
            <a:gsLst>
              <a:gs pos="0">
                <a:schemeClr val="bg2">
                  <a:shade val="30000"/>
                  <a:satMod val="115000"/>
                </a:schemeClr>
              </a:gs>
              <a:gs pos="29000">
                <a:schemeClr val="bg2">
                  <a:shade val="67500"/>
                  <a:satMod val="115000"/>
                </a:schemeClr>
              </a:gs>
              <a:gs pos="100000">
                <a:schemeClr val="bg1"/>
              </a:gs>
            </a:gsLst>
            <a:lin ang="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6D870C56-B839-4CBA-8BAE-117F84D92963}"/>
              </a:ext>
            </a:extLst>
          </p:cNvPr>
          <p:cNvSpPr txBox="1"/>
          <p:nvPr/>
        </p:nvSpPr>
        <p:spPr>
          <a:xfrm>
            <a:off x="961775" y="5821290"/>
            <a:ext cx="105916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5" name="Group 14">
            <a:extLst>
              <a:ext uri="{FF2B5EF4-FFF2-40B4-BE49-F238E27FC236}">
                <a16:creationId xmlns:a16="http://schemas.microsoft.com/office/drawing/2014/main" id="{3929BBDE-625C-4E98-96DC-CDB10038BF56}"/>
              </a:ext>
            </a:extLst>
          </p:cNvPr>
          <p:cNvGrpSpPr/>
          <p:nvPr/>
        </p:nvGrpSpPr>
        <p:grpSpPr>
          <a:xfrm>
            <a:off x="1558218" y="1915760"/>
            <a:ext cx="1119985" cy="1119985"/>
            <a:chOff x="1800812" y="1966226"/>
            <a:chExt cx="1119985" cy="1119985"/>
          </a:xfrm>
        </p:grpSpPr>
        <p:pic>
          <p:nvPicPr>
            <p:cNvPr id="39" name="Graphic 38">
              <a:extLst>
                <a:ext uri="{FF2B5EF4-FFF2-40B4-BE49-F238E27FC236}">
                  <a16:creationId xmlns:a16="http://schemas.microsoft.com/office/drawing/2014/main" id="{71E45599-1EF3-47B6-97D6-ECF532E09E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87051" y="2205727"/>
              <a:ext cx="547506" cy="640982"/>
            </a:xfrm>
            <a:prstGeom prst="rect">
              <a:avLst/>
            </a:prstGeom>
          </p:spPr>
        </p:pic>
        <p:sp>
          <p:nvSpPr>
            <p:cNvPr id="6" name="Oval 5">
              <a:extLst>
                <a:ext uri="{FF2B5EF4-FFF2-40B4-BE49-F238E27FC236}">
                  <a16:creationId xmlns:a16="http://schemas.microsoft.com/office/drawing/2014/main" id="{74AD4D1A-F14A-40B1-B414-AF60FABCC2DC}"/>
                </a:ext>
              </a:extLst>
            </p:cNvPr>
            <p:cNvSpPr/>
            <p:nvPr/>
          </p:nvSpPr>
          <p:spPr>
            <a:xfrm>
              <a:off x="1800812" y="1966226"/>
              <a:ext cx="1119985" cy="11199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003E352B-B5E9-4680-BC3F-024ABAF341A9}"/>
              </a:ext>
            </a:extLst>
          </p:cNvPr>
          <p:cNvGrpSpPr/>
          <p:nvPr/>
        </p:nvGrpSpPr>
        <p:grpSpPr>
          <a:xfrm>
            <a:off x="4314188" y="1915760"/>
            <a:ext cx="1119985" cy="1119985"/>
            <a:chOff x="4295765" y="1948204"/>
            <a:chExt cx="1119985" cy="1119985"/>
          </a:xfrm>
        </p:grpSpPr>
        <p:pic>
          <p:nvPicPr>
            <p:cNvPr id="58" name="Graphic 57">
              <a:extLst>
                <a:ext uri="{FF2B5EF4-FFF2-40B4-BE49-F238E27FC236}">
                  <a16:creationId xmlns:a16="http://schemas.microsoft.com/office/drawing/2014/main" id="{D98D6822-D903-4B27-B64F-6F0B9AC8A3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08712" y="2147644"/>
              <a:ext cx="494090" cy="721105"/>
            </a:xfrm>
            <a:prstGeom prst="rect">
              <a:avLst/>
            </a:prstGeom>
          </p:spPr>
        </p:pic>
        <p:sp>
          <p:nvSpPr>
            <p:cNvPr id="59" name="Oval 58">
              <a:extLst>
                <a:ext uri="{FF2B5EF4-FFF2-40B4-BE49-F238E27FC236}">
                  <a16:creationId xmlns:a16="http://schemas.microsoft.com/office/drawing/2014/main" id="{889A53FD-263F-4B63-BA49-0A4F5AAFAEC7}"/>
                </a:ext>
              </a:extLst>
            </p:cNvPr>
            <p:cNvSpPr/>
            <p:nvPr/>
          </p:nvSpPr>
          <p:spPr>
            <a:xfrm>
              <a:off x="4295765" y="1948204"/>
              <a:ext cx="1119985" cy="11199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9082AF1A-24B9-4152-84B2-F085C8EE6822}"/>
              </a:ext>
            </a:extLst>
          </p:cNvPr>
          <p:cNvGrpSpPr/>
          <p:nvPr/>
        </p:nvGrpSpPr>
        <p:grpSpPr>
          <a:xfrm>
            <a:off x="7070305" y="1915760"/>
            <a:ext cx="1119985" cy="1119985"/>
            <a:chOff x="7332610" y="2037030"/>
            <a:chExt cx="1119985" cy="1119985"/>
          </a:xfrm>
        </p:grpSpPr>
        <p:pic>
          <p:nvPicPr>
            <p:cNvPr id="40" name="Graphic 39">
              <a:extLst>
                <a:ext uri="{FF2B5EF4-FFF2-40B4-BE49-F238E27FC236}">
                  <a16:creationId xmlns:a16="http://schemas.microsoft.com/office/drawing/2014/main" id="{89857F3D-09BE-4B1C-B57A-B118FBF310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45404" y="2236470"/>
              <a:ext cx="694397" cy="721105"/>
            </a:xfrm>
            <a:prstGeom prst="rect">
              <a:avLst/>
            </a:prstGeom>
          </p:spPr>
        </p:pic>
        <p:sp>
          <p:nvSpPr>
            <p:cNvPr id="60" name="Oval 59">
              <a:extLst>
                <a:ext uri="{FF2B5EF4-FFF2-40B4-BE49-F238E27FC236}">
                  <a16:creationId xmlns:a16="http://schemas.microsoft.com/office/drawing/2014/main" id="{8C92A207-503C-438A-8AA4-064DCAF388E4}"/>
                </a:ext>
              </a:extLst>
            </p:cNvPr>
            <p:cNvSpPr/>
            <p:nvPr/>
          </p:nvSpPr>
          <p:spPr>
            <a:xfrm>
              <a:off x="7332610" y="2037030"/>
              <a:ext cx="1119985" cy="11199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FA9E9235-FBCF-45C7-A4C0-19F340EFA311}"/>
              </a:ext>
            </a:extLst>
          </p:cNvPr>
          <p:cNvGrpSpPr/>
          <p:nvPr/>
        </p:nvGrpSpPr>
        <p:grpSpPr>
          <a:xfrm>
            <a:off x="9826422" y="1915760"/>
            <a:ext cx="1119985" cy="1119985"/>
            <a:chOff x="10001743" y="1901316"/>
            <a:chExt cx="1119985" cy="1119985"/>
          </a:xfrm>
        </p:grpSpPr>
        <p:pic>
          <p:nvPicPr>
            <p:cNvPr id="54" name="Graphic 53">
              <a:extLst>
                <a:ext uri="{FF2B5EF4-FFF2-40B4-BE49-F238E27FC236}">
                  <a16:creationId xmlns:a16="http://schemas.microsoft.com/office/drawing/2014/main" id="{49D6D297-921B-48B9-AF44-2AB0429FE7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01183" y="2107433"/>
              <a:ext cx="721105" cy="707751"/>
            </a:xfrm>
            <a:prstGeom prst="rect">
              <a:avLst/>
            </a:prstGeom>
          </p:spPr>
        </p:pic>
        <p:sp>
          <p:nvSpPr>
            <p:cNvPr id="61" name="Oval 60">
              <a:extLst>
                <a:ext uri="{FF2B5EF4-FFF2-40B4-BE49-F238E27FC236}">
                  <a16:creationId xmlns:a16="http://schemas.microsoft.com/office/drawing/2014/main" id="{A3AEB20C-43C0-4B52-B34B-4BEEA7AFBFFC}"/>
                </a:ext>
              </a:extLst>
            </p:cNvPr>
            <p:cNvSpPr/>
            <p:nvPr/>
          </p:nvSpPr>
          <p:spPr>
            <a:xfrm>
              <a:off x="10001743" y="1901316"/>
              <a:ext cx="1119985" cy="11199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3" name="TextBox 62">
            <a:extLst>
              <a:ext uri="{FF2B5EF4-FFF2-40B4-BE49-F238E27FC236}">
                <a16:creationId xmlns:a16="http://schemas.microsoft.com/office/drawing/2014/main" id="{850D6A85-30F6-4C3C-86B3-78C65D0AFCF3}"/>
              </a:ext>
            </a:extLst>
          </p:cNvPr>
          <p:cNvSpPr txBox="1"/>
          <p:nvPr/>
        </p:nvSpPr>
        <p:spPr>
          <a:xfrm>
            <a:off x="1449428" y="5415025"/>
            <a:ext cx="367179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dirty="0">
                <a:latin typeface="Arial" panose="020B0604020202020204"/>
              </a:rPr>
              <a:t>P</a:t>
            </a:r>
            <a:r>
              <a:rPr kumimoji="0" lang="en-US" sz="1800" i="0" u="none" strike="noStrike" kern="0" cap="none" spc="0" normalizeH="0" baseline="0" noProof="0" dirty="0" err="1">
                <a:ln>
                  <a:noFill/>
                </a:ln>
                <a:effectLst/>
                <a:uLnTx/>
                <a:uFillTx/>
                <a:latin typeface="Arial" panose="020B0604020202020204"/>
                <a:ea typeface="+mn-ea"/>
                <a:cs typeface="+mn-cs"/>
              </a:rPr>
              <a:t>lus</a:t>
            </a:r>
            <a:r>
              <a:rPr kumimoji="0" lang="en-US" sz="1800" i="0" u="none" strike="noStrike" kern="0" cap="none" spc="0" normalizeH="0" baseline="0" noProof="0" dirty="0">
                <a:ln>
                  <a:noFill/>
                </a:ln>
                <a:effectLst/>
                <a:uLnTx/>
                <a:uFillTx/>
                <a:latin typeface="Arial" panose="020B0604020202020204"/>
                <a:ea typeface="+mn-ea"/>
                <a:cs typeface="+mn-cs"/>
              </a:rPr>
              <a:t>, you get a cleaner floor!</a:t>
            </a:r>
          </a:p>
        </p:txBody>
      </p:sp>
      <p:sp>
        <p:nvSpPr>
          <p:cNvPr id="24" name="TextBox 11">
            <a:extLst>
              <a:ext uri="{FF2B5EF4-FFF2-40B4-BE49-F238E27FC236}">
                <a16:creationId xmlns:a16="http://schemas.microsoft.com/office/drawing/2014/main" id="{41AECDBF-003E-46BB-9F3C-D1A41CB2F251}"/>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175271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7B16C000-0826-B74A-A491-EC5EE11E33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8224" y="5971291"/>
            <a:ext cx="1190645" cy="468562"/>
          </a:xfrm>
          <a:prstGeom prst="rect">
            <a:avLst/>
          </a:prstGeom>
        </p:spPr>
      </p:pic>
      <p:sp>
        <p:nvSpPr>
          <p:cNvPr id="11" name="Title 10">
            <a:extLst>
              <a:ext uri="{FF2B5EF4-FFF2-40B4-BE49-F238E27FC236}">
                <a16:creationId xmlns:a16="http://schemas.microsoft.com/office/drawing/2014/main" id="{0901F161-1950-5745-ADA8-4D35C6622852}"/>
              </a:ext>
            </a:extLst>
          </p:cNvPr>
          <p:cNvSpPr>
            <a:spLocks noGrp="1"/>
          </p:cNvSpPr>
          <p:nvPr>
            <p:ph type="title"/>
          </p:nvPr>
        </p:nvSpPr>
        <p:spPr/>
        <p:txBody>
          <a:bodyPr/>
          <a:lstStyle/>
          <a:p>
            <a:r>
              <a:rPr lang="en-US" dirty="0">
                <a:ea typeface="Nexa Bold" charset="0"/>
                <a:cs typeface="Arial" panose="020B0604020202020204" pitchFamily="34" charset="0"/>
              </a:rPr>
              <a:t>Why Tennant Partnered with Brain Corp</a:t>
            </a:r>
            <a:endParaRPr lang="en-US" dirty="0"/>
          </a:p>
        </p:txBody>
      </p:sp>
      <p:grpSp>
        <p:nvGrpSpPr>
          <p:cNvPr id="7" name="Group 6">
            <a:extLst>
              <a:ext uri="{FF2B5EF4-FFF2-40B4-BE49-F238E27FC236}">
                <a16:creationId xmlns:a16="http://schemas.microsoft.com/office/drawing/2014/main" id="{57B94624-783F-4161-A6EB-FCAF4FF3EA55}"/>
              </a:ext>
            </a:extLst>
          </p:cNvPr>
          <p:cNvGrpSpPr/>
          <p:nvPr/>
        </p:nvGrpSpPr>
        <p:grpSpPr>
          <a:xfrm>
            <a:off x="1598518" y="4148434"/>
            <a:ext cx="3499262" cy="704088"/>
            <a:chOff x="1598518" y="4184490"/>
            <a:chExt cx="3499262" cy="704088"/>
          </a:xfrm>
        </p:grpSpPr>
        <p:sp>
          <p:nvSpPr>
            <p:cNvPr id="18" name="TextBox 17">
              <a:extLst>
                <a:ext uri="{FF2B5EF4-FFF2-40B4-BE49-F238E27FC236}">
                  <a16:creationId xmlns:a16="http://schemas.microsoft.com/office/drawing/2014/main" id="{116EDCC1-9814-4477-8978-D8A418CA968A}"/>
                </a:ext>
              </a:extLst>
            </p:cNvPr>
            <p:cNvSpPr txBox="1"/>
            <p:nvPr/>
          </p:nvSpPr>
          <p:spPr>
            <a:xfrm>
              <a:off x="2403823" y="4213369"/>
              <a:ext cx="26939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Reporting &amp; Analytics</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Fleet management portal and email report subscriptions</a:t>
              </a:r>
            </a:p>
          </p:txBody>
        </p:sp>
        <p:grpSp>
          <p:nvGrpSpPr>
            <p:cNvPr id="40" name="Group 39">
              <a:extLst>
                <a:ext uri="{FF2B5EF4-FFF2-40B4-BE49-F238E27FC236}">
                  <a16:creationId xmlns:a16="http://schemas.microsoft.com/office/drawing/2014/main" id="{537A080A-ACA9-4C05-A940-8C6682494CF5}"/>
                </a:ext>
              </a:extLst>
            </p:cNvPr>
            <p:cNvGrpSpPr/>
            <p:nvPr/>
          </p:nvGrpSpPr>
          <p:grpSpPr>
            <a:xfrm>
              <a:off x="1598518" y="4184490"/>
              <a:ext cx="704088" cy="704088"/>
              <a:chOff x="1626934" y="4184490"/>
              <a:chExt cx="704088" cy="704088"/>
            </a:xfrm>
          </p:grpSpPr>
          <p:sp>
            <p:nvSpPr>
              <p:cNvPr id="24" name="Oval 23">
                <a:extLst>
                  <a:ext uri="{FF2B5EF4-FFF2-40B4-BE49-F238E27FC236}">
                    <a16:creationId xmlns:a16="http://schemas.microsoft.com/office/drawing/2014/main" id="{F55C049E-C41B-4556-94CB-82F1497B0585}"/>
                  </a:ext>
                </a:extLst>
              </p:cNvPr>
              <p:cNvSpPr/>
              <p:nvPr/>
            </p:nvSpPr>
            <p:spPr>
              <a:xfrm>
                <a:off x="1626934" y="4184490"/>
                <a:ext cx="704088" cy="704088"/>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5" name="Graphic 34">
                <a:extLst>
                  <a:ext uri="{FF2B5EF4-FFF2-40B4-BE49-F238E27FC236}">
                    <a16:creationId xmlns:a16="http://schemas.microsoft.com/office/drawing/2014/main" id="{EE26824D-D239-49C6-95F2-C4C0247DC8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02766" y="4279359"/>
                <a:ext cx="352425" cy="514350"/>
              </a:xfrm>
              <a:prstGeom prst="rect">
                <a:avLst/>
              </a:prstGeom>
            </p:spPr>
          </p:pic>
        </p:grpSp>
      </p:grpSp>
      <p:grpSp>
        <p:nvGrpSpPr>
          <p:cNvPr id="10" name="Group 9">
            <a:extLst>
              <a:ext uri="{FF2B5EF4-FFF2-40B4-BE49-F238E27FC236}">
                <a16:creationId xmlns:a16="http://schemas.microsoft.com/office/drawing/2014/main" id="{69D59A10-A96D-43BB-BBAD-41FCF1E97159}"/>
              </a:ext>
            </a:extLst>
          </p:cNvPr>
          <p:cNvGrpSpPr/>
          <p:nvPr/>
        </p:nvGrpSpPr>
        <p:grpSpPr>
          <a:xfrm>
            <a:off x="1598518" y="1923696"/>
            <a:ext cx="3344674" cy="700463"/>
            <a:chOff x="1598518" y="1977533"/>
            <a:chExt cx="3344674" cy="700463"/>
          </a:xfrm>
        </p:grpSpPr>
        <p:sp>
          <p:nvSpPr>
            <p:cNvPr id="15" name="TextBox 14">
              <a:extLst>
                <a:ext uri="{FF2B5EF4-FFF2-40B4-BE49-F238E27FC236}">
                  <a16:creationId xmlns:a16="http://schemas.microsoft.com/office/drawing/2014/main" id="{A73A449C-7D86-4854-9534-BEE8056B634E}"/>
                </a:ext>
              </a:extLst>
            </p:cNvPr>
            <p:cNvSpPr txBox="1"/>
            <p:nvPr/>
          </p:nvSpPr>
          <p:spPr>
            <a:xfrm>
              <a:off x="2403823" y="2096932"/>
              <a:ext cx="253936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Robot </a:t>
              </a: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Operation</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“Teach and Repeat” a robot route</a:t>
              </a:r>
            </a:p>
          </p:txBody>
        </p:sp>
        <p:grpSp>
          <p:nvGrpSpPr>
            <p:cNvPr id="38" name="Group 37">
              <a:extLst>
                <a:ext uri="{FF2B5EF4-FFF2-40B4-BE49-F238E27FC236}">
                  <a16:creationId xmlns:a16="http://schemas.microsoft.com/office/drawing/2014/main" id="{6562617A-6C4F-462B-ACF6-51B00D0C4F9E}"/>
                </a:ext>
              </a:extLst>
            </p:cNvPr>
            <p:cNvGrpSpPr/>
            <p:nvPr/>
          </p:nvGrpSpPr>
          <p:grpSpPr>
            <a:xfrm>
              <a:off x="1598518" y="1977533"/>
              <a:ext cx="700463" cy="700463"/>
              <a:chOff x="1568353" y="1977533"/>
              <a:chExt cx="700463" cy="700463"/>
            </a:xfrm>
          </p:grpSpPr>
          <p:sp>
            <p:nvSpPr>
              <p:cNvPr id="23" name="Oval 22">
                <a:extLst>
                  <a:ext uri="{FF2B5EF4-FFF2-40B4-BE49-F238E27FC236}">
                    <a16:creationId xmlns:a16="http://schemas.microsoft.com/office/drawing/2014/main" id="{E37D0E5F-1A74-41A0-9B8D-D8432BCB0E3F}"/>
                  </a:ext>
                </a:extLst>
              </p:cNvPr>
              <p:cNvSpPr/>
              <p:nvPr/>
            </p:nvSpPr>
            <p:spPr>
              <a:xfrm>
                <a:off x="1568353" y="1977533"/>
                <a:ext cx="700463" cy="700463"/>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 name="Graphic 8">
                <a:extLst>
                  <a:ext uri="{FF2B5EF4-FFF2-40B4-BE49-F238E27FC236}">
                    <a16:creationId xmlns:a16="http://schemas.microsoft.com/office/drawing/2014/main" id="{F3FAAEA2-29AB-4965-8241-298F22C5FD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93162" y="2091857"/>
                <a:ext cx="450844" cy="471814"/>
              </a:xfrm>
              <a:prstGeom prst="rect">
                <a:avLst/>
              </a:prstGeom>
            </p:spPr>
          </p:pic>
        </p:grpSp>
      </p:grpSp>
      <p:grpSp>
        <p:nvGrpSpPr>
          <p:cNvPr id="8" name="Group 7">
            <a:extLst>
              <a:ext uri="{FF2B5EF4-FFF2-40B4-BE49-F238E27FC236}">
                <a16:creationId xmlns:a16="http://schemas.microsoft.com/office/drawing/2014/main" id="{5D3DC362-B9C5-494F-A186-3AAA58562D2F}"/>
              </a:ext>
            </a:extLst>
          </p:cNvPr>
          <p:cNvGrpSpPr/>
          <p:nvPr/>
        </p:nvGrpSpPr>
        <p:grpSpPr>
          <a:xfrm>
            <a:off x="1598518" y="3051270"/>
            <a:ext cx="3499262" cy="704088"/>
            <a:chOff x="1598518" y="3040815"/>
            <a:chExt cx="3499262" cy="704088"/>
          </a:xfrm>
        </p:grpSpPr>
        <p:sp>
          <p:nvSpPr>
            <p:cNvPr id="17" name="TextBox 16">
              <a:extLst>
                <a:ext uri="{FF2B5EF4-FFF2-40B4-BE49-F238E27FC236}">
                  <a16:creationId xmlns:a16="http://schemas.microsoft.com/office/drawing/2014/main" id="{F20E52A0-F785-4138-A491-3171F010CDAF}"/>
                </a:ext>
              </a:extLst>
            </p:cNvPr>
            <p:cNvSpPr txBox="1"/>
            <p:nvPr/>
          </p:nvSpPr>
          <p:spPr>
            <a:xfrm>
              <a:off x="2403823" y="3069694"/>
              <a:ext cx="26939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Autonomy</a:t>
              </a: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 Technology</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Operating System, AI, Navigation and Safety controls</a:t>
              </a:r>
            </a:p>
          </p:txBody>
        </p:sp>
        <p:grpSp>
          <p:nvGrpSpPr>
            <p:cNvPr id="39" name="Group 38">
              <a:extLst>
                <a:ext uri="{FF2B5EF4-FFF2-40B4-BE49-F238E27FC236}">
                  <a16:creationId xmlns:a16="http://schemas.microsoft.com/office/drawing/2014/main" id="{B44724EF-C064-4635-A268-04A5756D4D9D}"/>
                </a:ext>
              </a:extLst>
            </p:cNvPr>
            <p:cNvGrpSpPr/>
            <p:nvPr/>
          </p:nvGrpSpPr>
          <p:grpSpPr>
            <a:xfrm>
              <a:off x="1598518" y="3040815"/>
              <a:ext cx="704088" cy="704088"/>
              <a:chOff x="1626934" y="3040815"/>
              <a:chExt cx="704088" cy="704088"/>
            </a:xfrm>
          </p:grpSpPr>
          <p:sp>
            <p:nvSpPr>
              <p:cNvPr id="25" name="Oval 24">
                <a:extLst>
                  <a:ext uri="{FF2B5EF4-FFF2-40B4-BE49-F238E27FC236}">
                    <a16:creationId xmlns:a16="http://schemas.microsoft.com/office/drawing/2014/main" id="{A7B541A4-0167-4D62-9A27-3A8A8458E223}"/>
                  </a:ext>
                </a:extLst>
              </p:cNvPr>
              <p:cNvSpPr/>
              <p:nvPr/>
            </p:nvSpPr>
            <p:spPr>
              <a:xfrm>
                <a:off x="1626934" y="3040815"/>
                <a:ext cx="704088" cy="704088"/>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2" name="Graphic 11">
                <a:extLst>
                  <a:ext uri="{FF2B5EF4-FFF2-40B4-BE49-F238E27FC236}">
                    <a16:creationId xmlns:a16="http://schemas.microsoft.com/office/drawing/2014/main" id="{7DA2B2B6-B0A0-4EA7-A76A-FC42003CE4B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40853" y="3130922"/>
                <a:ext cx="476250" cy="523875"/>
              </a:xfrm>
              <a:prstGeom prst="rect">
                <a:avLst/>
              </a:prstGeom>
            </p:spPr>
          </p:pic>
        </p:grpSp>
      </p:grpSp>
      <p:grpSp>
        <p:nvGrpSpPr>
          <p:cNvPr id="5" name="Group 4">
            <a:extLst>
              <a:ext uri="{FF2B5EF4-FFF2-40B4-BE49-F238E27FC236}">
                <a16:creationId xmlns:a16="http://schemas.microsoft.com/office/drawing/2014/main" id="{0D792F1A-AC23-4BBB-A856-B773BDDD5AA0}"/>
              </a:ext>
            </a:extLst>
          </p:cNvPr>
          <p:cNvGrpSpPr/>
          <p:nvPr/>
        </p:nvGrpSpPr>
        <p:grpSpPr>
          <a:xfrm>
            <a:off x="5723853" y="2983115"/>
            <a:ext cx="3380988" cy="830997"/>
            <a:chOff x="5723853" y="2972660"/>
            <a:chExt cx="3380988" cy="830997"/>
          </a:xfrm>
        </p:grpSpPr>
        <p:sp>
          <p:nvSpPr>
            <p:cNvPr id="22" name="TextBox 21">
              <a:extLst>
                <a:ext uri="{FF2B5EF4-FFF2-40B4-BE49-F238E27FC236}">
                  <a16:creationId xmlns:a16="http://schemas.microsoft.com/office/drawing/2014/main" id="{6CEA4E3A-47E3-44AA-BBB4-2768B87C8B1D}"/>
                </a:ext>
              </a:extLst>
            </p:cNvPr>
            <p:cNvSpPr txBox="1"/>
            <p:nvPr/>
          </p:nvSpPr>
          <p:spPr>
            <a:xfrm>
              <a:off x="6562808" y="2972660"/>
              <a:ext cx="254203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Connectivity &amp; </a:t>
              </a: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Infrastructure</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Robot connectivity, remote diagnostics, data infrastructure and storage</a:t>
              </a:r>
            </a:p>
          </p:txBody>
        </p:sp>
        <p:grpSp>
          <p:nvGrpSpPr>
            <p:cNvPr id="42" name="Group 41">
              <a:extLst>
                <a:ext uri="{FF2B5EF4-FFF2-40B4-BE49-F238E27FC236}">
                  <a16:creationId xmlns:a16="http://schemas.microsoft.com/office/drawing/2014/main" id="{A1A85BB4-43B1-409C-8513-A86C9C3F3D76}"/>
                </a:ext>
              </a:extLst>
            </p:cNvPr>
            <p:cNvGrpSpPr/>
            <p:nvPr/>
          </p:nvGrpSpPr>
          <p:grpSpPr>
            <a:xfrm>
              <a:off x="5723853" y="3036114"/>
              <a:ext cx="704088" cy="704088"/>
              <a:chOff x="5723853" y="3053486"/>
              <a:chExt cx="704088" cy="704088"/>
            </a:xfrm>
          </p:grpSpPr>
          <p:sp>
            <p:nvSpPr>
              <p:cNvPr id="28" name="Oval 27">
                <a:extLst>
                  <a:ext uri="{FF2B5EF4-FFF2-40B4-BE49-F238E27FC236}">
                    <a16:creationId xmlns:a16="http://schemas.microsoft.com/office/drawing/2014/main" id="{3F08D5C2-2713-4C36-8557-245875A901D1}"/>
                  </a:ext>
                </a:extLst>
              </p:cNvPr>
              <p:cNvSpPr/>
              <p:nvPr/>
            </p:nvSpPr>
            <p:spPr>
              <a:xfrm>
                <a:off x="5723853" y="3053486"/>
                <a:ext cx="704088" cy="704088"/>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6" name="Graphic 15">
                <a:extLst>
                  <a:ext uri="{FF2B5EF4-FFF2-40B4-BE49-F238E27FC236}">
                    <a16:creationId xmlns:a16="http://schemas.microsoft.com/office/drawing/2014/main" id="{7A584ECB-F73A-49B7-A0BC-CF121F687B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56822" y="3176930"/>
                <a:ext cx="438150" cy="457200"/>
              </a:xfrm>
              <a:prstGeom prst="rect">
                <a:avLst/>
              </a:prstGeom>
            </p:spPr>
          </p:pic>
        </p:grpSp>
      </p:grpSp>
      <p:grpSp>
        <p:nvGrpSpPr>
          <p:cNvPr id="6" name="Group 5">
            <a:extLst>
              <a:ext uri="{FF2B5EF4-FFF2-40B4-BE49-F238E27FC236}">
                <a16:creationId xmlns:a16="http://schemas.microsoft.com/office/drawing/2014/main" id="{EC5B64B4-F922-42B6-9BF9-4FDFF52EA120}"/>
              </a:ext>
            </a:extLst>
          </p:cNvPr>
          <p:cNvGrpSpPr/>
          <p:nvPr/>
        </p:nvGrpSpPr>
        <p:grpSpPr>
          <a:xfrm>
            <a:off x="5753879" y="4148434"/>
            <a:ext cx="3350962" cy="704088"/>
            <a:chOff x="5753879" y="4112379"/>
            <a:chExt cx="3350962" cy="704088"/>
          </a:xfrm>
        </p:grpSpPr>
        <p:sp>
          <p:nvSpPr>
            <p:cNvPr id="14" name="TextBox 13">
              <a:extLst>
                <a:ext uri="{FF2B5EF4-FFF2-40B4-BE49-F238E27FC236}">
                  <a16:creationId xmlns:a16="http://schemas.microsoft.com/office/drawing/2014/main" id="{410078E0-A8BC-4D4A-8E5C-FE3B17483EE5}"/>
                </a:ext>
              </a:extLst>
            </p:cNvPr>
            <p:cNvSpPr txBox="1"/>
            <p:nvPr/>
          </p:nvSpPr>
          <p:spPr>
            <a:xfrm>
              <a:off x="6562809" y="4233591"/>
              <a:ext cx="254203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Autonomy</a:t>
              </a: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 Expertise &amp; Knowhow </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grpSp>
          <p:nvGrpSpPr>
            <p:cNvPr id="41" name="Group 40">
              <a:extLst>
                <a:ext uri="{FF2B5EF4-FFF2-40B4-BE49-F238E27FC236}">
                  <a16:creationId xmlns:a16="http://schemas.microsoft.com/office/drawing/2014/main" id="{DD1886D2-89BC-4B42-9DFE-CAC9D999B006}"/>
                </a:ext>
              </a:extLst>
            </p:cNvPr>
            <p:cNvGrpSpPr/>
            <p:nvPr/>
          </p:nvGrpSpPr>
          <p:grpSpPr>
            <a:xfrm>
              <a:off x="5753879" y="4112379"/>
              <a:ext cx="704088" cy="704088"/>
              <a:chOff x="5719673" y="4197161"/>
              <a:chExt cx="704088" cy="704088"/>
            </a:xfrm>
          </p:grpSpPr>
          <p:sp>
            <p:nvSpPr>
              <p:cNvPr id="27" name="Oval 26">
                <a:extLst>
                  <a:ext uri="{FF2B5EF4-FFF2-40B4-BE49-F238E27FC236}">
                    <a16:creationId xmlns:a16="http://schemas.microsoft.com/office/drawing/2014/main" id="{9F3391BC-5805-4CFC-B3DF-D56C315CDB03}"/>
                  </a:ext>
                </a:extLst>
              </p:cNvPr>
              <p:cNvSpPr/>
              <p:nvPr/>
            </p:nvSpPr>
            <p:spPr>
              <a:xfrm>
                <a:off x="5719673" y="4197161"/>
                <a:ext cx="704088" cy="704088"/>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21" name="Graphic 20">
                <a:extLst>
                  <a:ext uri="{FF2B5EF4-FFF2-40B4-BE49-F238E27FC236}">
                    <a16:creationId xmlns:a16="http://schemas.microsoft.com/office/drawing/2014/main" id="{46511E89-5AA8-4888-BCBF-0D0464BCA97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76455" y="4311080"/>
                <a:ext cx="390525" cy="476250"/>
              </a:xfrm>
              <a:prstGeom prst="rect">
                <a:avLst/>
              </a:prstGeom>
            </p:spPr>
          </p:pic>
        </p:grpSp>
      </p:grpSp>
      <p:grpSp>
        <p:nvGrpSpPr>
          <p:cNvPr id="2" name="Group 1">
            <a:extLst>
              <a:ext uri="{FF2B5EF4-FFF2-40B4-BE49-F238E27FC236}">
                <a16:creationId xmlns:a16="http://schemas.microsoft.com/office/drawing/2014/main" id="{974A28D3-8B5A-4404-A8F6-B7CCB76C66AA}"/>
              </a:ext>
            </a:extLst>
          </p:cNvPr>
          <p:cNvGrpSpPr/>
          <p:nvPr/>
        </p:nvGrpSpPr>
        <p:grpSpPr>
          <a:xfrm>
            <a:off x="5723853" y="1858429"/>
            <a:ext cx="3380988" cy="830997"/>
            <a:chOff x="5723853" y="1858429"/>
            <a:chExt cx="3380988" cy="830997"/>
          </a:xfrm>
        </p:grpSpPr>
        <p:sp>
          <p:nvSpPr>
            <p:cNvPr id="20" name="TextBox 19">
              <a:extLst>
                <a:ext uri="{FF2B5EF4-FFF2-40B4-BE49-F238E27FC236}">
                  <a16:creationId xmlns:a16="http://schemas.microsoft.com/office/drawing/2014/main" id="{25A14133-48DB-4C5E-9DD3-54A9C5C68F37}"/>
                </a:ext>
              </a:extLst>
            </p:cNvPr>
            <p:cNvSpPr txBox="1"/>
            <p:nvPr/>
          </p:nvSpPr>
          <p:spPr>
            <a:xfrm>
              <a:off x="6562809" y="1858429"/>
              <a:ext cx="254203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Ongoing</a:t>
              </a: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 </a:t>
              </a:r>
              <a:r>
                <a:rPr kumimoji="0" lang="nl-BE" sz="1200" b="1" i="0" u="none" strike="noStrike" kern="1200" cap="none" spc="0" normalizeH="0" baseline="0" noProof="0" dirty="0" err="1">
                  <a:ln>
                    <a:noFill/>
                  </a:ln>
                  <a:solidFill>
                    <a:schemeClr val="tx1">
                      <a:lumMod val="65000"/>
                      <a:lumOff val="35000"/>
                    </a:schemeClr>
                  </a:solidFill>
                  <a:effectLst/>
                  <a:uLnTx/>
                  <a:uFillTx/>
                  <a:latin typeface="Arial" panose="020B0604020202020204"/>
                  <a:ea typeface="+mn-ea"/>
                  <a:cs typeface="+mn-cs"/>
                </a:rPr>
                <a:t>Innovation</a:t>
              </a:r>
              <a:r>
                <a:rPr kumimoji="0" lang="nl-BE"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 &amp; Updates</a:t>
              </a:r>
              <a:endParaRPr kumimoji="0" lang="en-US" sz="12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New features and robot performance optimization –continuous effort to improve</a:t>
              </a:r>
            </a:p>
          </p:txBody>
        </p:sp>
        <p:grpSp>
          <p:nvGrpSpPr>
            <p:cNvPr id="43" name="Group 42">
              <a:extLst>
                <a:ext uri="{FF2B5EF4-FFF2-40B4-BE49-F238E27FC236}">
                  <a16:creationId xmlns:a16="http://schemas.microsoft.com/office/drawing/2014/main" id="{5B19BC8A-6455-4621-AFEB-295EC3E7DF35}"/>
                </a:ext>
              </a:extLst>
            </p:cNvPr>
            <p:cNvGrpSpPr/>
            <p:nvPr/>
          </p:nvGrpSpPr>
          <p:grpSpPr>
            <a:xfrm>
              <a:off x="5723853" y="1921883"/>
              <a:ext cx="704088" cy="704088"/>
              <a:chOff x="5723853" y="1909812"/>
              <a:chExt cx="704088" cy="704088"/>
            </a:xfrm>
          </p:grpSpPr>
          <p:sp>
            <p:nvSpPr>
              <p:cNvPr id="26" name="Oval 25">
                <a:extLst>
                  <a:ext uri="{FF2B5EF4-FFF2-40B4-BE49-F238E27FC236}">
                    <a16:creationId xmlns:a16="http://schemas.microsoft.com/office/drawing/2014/main" id="{D871743D-28DB-4FBE-A342-1A62E557D88C}"/>
                  </a:ext>
                </a:extLst>
              </p:cNvPr>
              <p:cNvSpPr/>
              <p:nvPr/>
            </p:nvSpPr>
            <p:spPr>
              <a:xfrm>
                <a:off x="5723853" y="1909812"/>
                <a:ext cx="704088" cy="704088"/>
              </a:xfrm>
              <a:prstGeom prst="ellipse">
                <a:avLst/>
              </a:prstGeom>
              <a:no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7" name="Graphic 36">
                <a:extLst>
                  <a:ext uri="{FF2B5EF4-FFF2-40B4-BE49-F238E27FC236}">
                    <a16:creationId xmlns:a16="http://schemas.microsoft.com/office/drawing/2014/main" id="{FDE23589-D45F-48B9-819E-6767A57F33C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837772" y="1999919"/>
                <a:ext cx="476250" cy="523875"/>
              </a:xfrm>
              <a:prstGeom prst="rect">
                <a:avLst/>
              </a:prstGeom>
            </p:spPr>
          </p:pic>
        </p:grpSp>
      </p:grpSp>
      <p:sp>
        <p:nvSpPr>
          <p:cNvPr id="36" name="TextBox 35">
            <a:extLst>
              <a:ext uri="{FF2B5EF4-FFF2-40B4-BE49-F238E27FC236}">
                <a16:creationId xmlns:a16="http://schemas.microsoft.com/office/drawing/2014/main" id="{618A68F0-F28D-4E3D-9136-7547A21FD8EA}"/>
              </a:ext>
            </a:extLst>
          </p:cNvPr>
          <p:cNvSpPr txBox="1"/>
          <p:nvPr/>
        </p:nvSpPr>
        <p:spPr>
          <a:xfrm>
            <a:off x="1" y="5288820"/>
            <a:ext cx="6853472" cy="640080"/>
          </a:xfrm>
          <a:prstGeom prst="rect">
            <a:avLst/>
          </a:prstGeom>
          <a:gradFill flip="none" rotWithShape="1">
            <a:gsLst>
              <a:gs pos="0">
                <a:schemeClr val="bg2">
                  <a:shade val="30000"/>
                  <a:satMod val="115000"/>
                </a:schemeClr>
              </a:gs>
              <a:gs pos="29000">
                <a:schemeClr val="bg2">
                  <a:shade val="67500"/>
                  <a:satMod val="115000"/>
                </a:schemeClr>
              </a:gs>
              <a:gs pos="100000">
                <a:schemeClr val="bg1"/>
              </a:gs>
            </a:gsLst>
            <a:lin ang="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58BDAB63-44F1-4AEA-AF19-E8CF2D36A1D5}"/>
              </a:ext>
            </a:extLst>
          </p:cNvPr>
          <p:cNvSpPr/>
          <p:nvPr/>
        </p:nvSpPr>
        <p:spPr>
          <a:xfrm>
            <a:off x="1328170" y="5455045"/>
            <a:ext cx="6637834"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effectLst/>
                <a:uLnTx/>
                <a:uFillTx/>
                <a:latin typeface="Arial" panose="020B0604020202020204"/>
                <a:ea typeface="+mn-ea"/>
                <a:cs typeface="+mn-cs"/>
              </a:rPr>
              <a:t>Best in class software + best in class cleaning performance = customer success</a:t>
            </a:r>
          </a:p>
        </p:txBody>
      </p:sp>
      <p:sp>
        <p:nvSpPr>
          <p:cNvPr id="45" name="TextBox 11">
            <a:extLst>
              <a:ext uri="{FF2B5EF4-FFF2-40B4-BE49-F238E27FC236}">
                <a16:creationId xmlns:a16="http://schemas.microsoft.com/office/drawing/2014/main" id="{042585AC-FFEB-4814-B4A1-423CD2DBB3A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50634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990E-AD47-4529-8C7B-55819CF0B4BE}"/>
              </a:ext>
            </a:extLst>
          </p:cNvPr>
          <p:cNvSpPr>
            <a:spLocks noGrp="1"/>
          </p:cNvSpPr>
          <p:nvPr>
            <p:ph type="title"/>
          </p:nvPr>
        </p:nvSpPr>
        <p:spPr/>
        <p:txBody>
          <a:bodyPr/>
          <a:lstStyle/>
          <a:p>
            <a:r>
              <a:rPr lang="en-US" dirty="0"/>
              <a:t>Brain Corp’s Continuous Improvement </a:t>
            </a:r>
          </a:p>
        </p:txBody>
      </p:sp>
      <p:cxnSp>
        <p:nvCxnSpPr>
          <p:cNvPr id="5" name="Straight Connector 4">
            <a:extLst>
              <a:ext uri="{FF2B5EF4-FFF2-40B4-BE49-F238E27FC236}">
                <a16:creationId xmlns:a16="http://schemas.microsoft.com/office/drawing/2014/main" id="{3BBCDDE8-DBDC-4DCD-8D46-BE673EA1784A}"/>
              </a:ext>
            </a:extLst>
          </p:cNvPr>
          <p:cNvCxnSpPr>
            <a:cxnSpLocks/>
          </p:cNvCxnSpPr>
          <p:nvPr/>
        </p:nvCxnSpPr>
        <p:spPr>
          <a:xfrm>
            <a:off x="523278" y="3912781"/>
            <a:ext cx="11353529" cy="0"/>
          </a:xfrm>
          <a:prstGeom prst="line">
            <a:avLst/>
          </a:prstGeom>
          <a:ln w="76200">
            <a:solidFill>
              <a:schemeClr val="accent1"/>
            </a:solidFill>
            <a:tailEnd type="triangle" w="sm" len="sm"/>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9D93E625-C6E5-4494-AA93-0D615B31F839}"/>
              </a:ext>
            </a:extLst>
          </p:cNvPr>
          <p:cNvSpPr/>
          <p:nvPr/>
        </p:nvSpPr>
        <p:spPr>
          <a:xfrm>
            <a:off x="523278" y="3715653"/>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April </a:t>
            </a:r>
          </a:p>
          <a:p>
            <a:pPr algn="ctr"/>
            <a:r>
              <a:rPr lang="en-US" sz="1200" b="1" dirty="0">
                <a:solidFill>
                  <a:schemeClr val="tx2"/>
                </a:solidFill>
              </a:rPr>
              <a:t>2019</a:t>
            </a:r>
          </a:p>
        </p:txBody>
      </p:sp>
      <p:sp>
        <p:nvSpPr>
          <p:cNvPr id="7" name="Rectangle: Rounded Corners 6">
            <a:extLst>
              <a:ext uri="{FF2B5EF4-FFF2-40B4-BE49-F238E27FC236}">
                <a16:creationId xmlns:a16="http://schemas.microsoft.com/office/drawing/2014/main" id="{8DF5B645-5E66-469F-A9C9-C63B49EFD26C}"/>
              </a:ext>
            </a:extLst>
          </p:cNvPr>
          <p:cNvSpPr/>
          <p:nvPr/>
        </p:nvSpPr>
        <p:spPr>
          <a:xfrm>
            <a:off x="2169559" y="3715653"/>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August 2019</a:t>
            </a:r>
          </a:p>
        </p:txBody>
      </p:sp>
      <p:sp>
        <p:nvSpPr>
          <p:cNvPr id="8" name="Rectangle: Rounded Corners 7">
            <a:extLst>
              <a:ext uri="{FF2B5EF4-FFF2-40B4-BE49-F238E27FC236}">
                <a16:creationId xmlns:a16="http://schemas.microsoft.com/office/drawing/2014/main" id="{BBD4D709-F7F9-41CB-AA00-791DA5115C2B}"/>
              </a:ext>
            </a:extLst>
          </p:cNvPr>
          <p:cNvSpPr/>
          <p:nvPr/>
        </p:nvSpPr>
        <p:spPr>
          <a:xfrm>
            <a:off x="3815840" y="3715653"/>
            <a:ext cx="952834"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February 2020</a:t>
            </a:r>
          </a:p>
        </p:txBody>
      </p:sp>
      <p:sp>
        <p:nvSpPr>
          <p:cNvPr id="9" name="Rectangle: Rounded Corners 8">
            <a:extLst>
              <a:ext uri="{FF2B5EF4-FFF2-40B4-BE49-F238E27FC236}">
                <a16:creationId xmlns:a16="http://schemas.microsoft.com/office/drawing/2014/main" id="{5EC141FA-C739-46B6-9A80-DC05A7BFA7C3}"/>
              </a:ext>
            </a:extLst>
          </p:cNvPr>
          <p:cNvSpPr/>
          <p:nvPr/>
        </p:nvSpPr>
        <p:spPr>
          <a:xfrm>
            <a:off x="5463979" y="3715653"/>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May 2020</a:t>
            </a:r>
          </a:p>
        </p:txBody>
      </p:sp>
      <p:sp>
        <p:nvSpPr>
          <p:cNvPr id="10" name="Rectangle: Rounded Corners 9">
            <a:extLst>
              <a:ext uri="{FF2B5EF4-FFF2-40B4-BE49-F238E27FC236}">
                <a16:creationId xmlns:a16="http://schemas.microsoft.com/office/drawing/2014/main" id="{3E499E4A-DAA5-4904-B7A8-670070F9261C}"/>
              </a:ext>
            </a:extLst>
          </p:cNvPr>
          <p:cNvSpPr/>
          <p:nvPr/>
        </p:nvSpPr>
        <p:spPr>
          <a:xfrm>
            <a:off x="7110260" y="3715653"/>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July</a:t>
            </a:r>
          </a:p>
          <a:p>
            <a:pPr algn="ctr"/>
            <a:r>
              <a:rPr lang="en-US" sz="1200" b="1" dirty="0">
                <a:solidFill>
                  <a:schemeClr val="tx2"/>
                </a:solidFill>
              </a:rPr>
              <a:t>2021</a:t>
            </a:r>
          </a:p>
        </p:txBody>
      </p:sp>
      <p:sp>
        <p:nvSpPr>
          <p:cNvPr id="16" name="Rectangle: Rounded Corners 15">
            <a:extLst>
              <a:ext uri="{FF2B5EF4-FFF2-40B4-BE49-F238E27FC236}">
                <a16:creationId xmlns:a16="http://schemas.microsoft.com/office/drawing/2014/main" id="{9025D962-B65E-42BE-B861-AC7550FE348F}"/>
              </a:ext>
            </a:extLst>
          </p:cNvPr>
          <p:cNvSpPr/>
          <p:nvPr/>
        </p:nvSpPr>
        <p:spPr>
          <a:xfrm>
            <a:off x="8756541" y="3715652"/>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October</a:t>
            </a:r>
          </a:p>
          <a:p>
            <a:pPr algn="ctr"/>
            <a:r>
              <a:rPr lang="en-US" sz="1200" b="1" dirty="0">
                <a:solidFill>
                  <a:schemeClr val="tx2"/>
                </a:solidFill>
              </a:rPr>
              <a:t>2021</a:t>
            </a:r>
          </a:p>
        </p:txBody>
      </p:sp>
      <p:sp>
        <p:nvSpPr>
          <p:cNvPr id="17" name="Rectangle: Rounded Corners 16">
            <a:extLst>
              <a:ext uri="{FF2B5EF4-FFF2-40B4-BE49-F238E27FC236}">
                <a16:creationId xmlns:a16="http://schemas.microsoft.com/office/drawing/2014/main" id="{F6D133AA-370A-4162-A2CD-F61AAD1FE681}"/>
              </a:ext>
            </a:extLst>
          </p:cNvPr>
          <p:cNvSpPr/>
          <p:nvPr/>
        </p:nvSpPr>
        <p:spPr>
          <a:xfrm>
            <a:off x="10402824" y="3715651"/>
            <a:ext cx="950976" cy="386167"/>
          </a:xfrm>
          <a:prstGeom prst="roundRect">
            <a:avLst>
              <a:gd name="adj" fmla="val 50000"/>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March</a:t>
            </a:r>
          </a:p>
          <a:p>
            <a:pPr algn="ctr"/>
            <a:r>
              <a:rPr lang="en-US" sz="1200" b="1" dirty="0">
                <a:solidFill>
                  <a:schemeClr val="tx2"/>
                </a:solidFill>
              </a:rPr>
              <a:t>2022</a:t>
            </a:r>
          </a:p>
        </p:txBody>
      </p:sp>
      <p:sp>
        <p:nvSpPr>
          <p:cNvPr id="18" name="TextBox 17">
            <a:extLst>
              <a:ext uri="{FF2B5EF4-FFF2-40B4-BE49-F238E27FC236}">
                <a16:creationId xmlns:a16="http://schemas.microsoft.com/office/drawing/2014/main" id="{4783AAB6-1DF3-4D66-BAAE-AC5510A325FC}"/>
              </a:ext>
            </a:extLst>
          </p:cNvPr>
          <p:cNvSpPr txBox="1"/>
          <p:nvPr/>
        </p:nvSpPr>
        <p:spPr>
          <a:xfrm>
            <a:off x="523277" y="2878422"/>
            <a:ext cx="1646281" cy="738664"/>
          </a:xfrm>
          <a:prstGeom prst="rect">
            <a:avLst/>
          </a:prstGeom>
          <a:noFill/>
        </p:spPr>
        <p:txBody>
          <a:bodyPr wrap="square" rtlCol="0">
            <a:spAutoFit/>
          </a:bodyPr>
          <a:lstStyle/>
          <a:p>
            <a:r>
              <a:rPr lang="en-US" sz="1050" b="1" dirty="0">
                <a:solidFill>
                  <a:schemeClr val="tx1">
                    <a:lumMod val="65000"/>
                    <a:lumOff val="35000"/>
                  </a:schemeClr>
                </a:solidFill>
              </a:rPr>
              <a:t>Learning Center:</a:t>
            </a:r>
          </a:p>
          <a:p>
            <a:r>
              <a:rPr lang="en-US" sz="1050" dirty="0">
                <a:solidFill>
                  <a:schemeClr val="tx1">
                    <a:lumMod val="65000"/>
                    <a:lumOff val="35000"/>
                  </a:schemeClr>
                </a:solidFill>
              </a:rPr>
              <a:t>Providing corresponding instructional videos for end-users</a:t>
            </a:r>
          </a:p>
        </p:txBody>
      </p:sp>
      <p:sp>
        <p:nvSpPr>
          <p:cNvPr id="19" name="TextBox 18">
            <a:extLst>
              <a:ext uri="{FF2B5EF4-FFF2-40B4-BE49-F238E27FC236}">
                <a16:creationId xmlns:a16="http://schemas.microsoft.com/office/drawing/2014/main" id="{525C8823-8C6C-4A98-911A-A6DBD66C5E4A}"/>
              </a:ext>
            </a:extLst>
          </p:cNvPr>
          <p:cNvSpPr txBox="1"/>
          <p:nvPr/>
        </p:nvSpPr>
        <p:spPr>
          <a:xfrm>
            <a:off x="3815840" y="2555257"/>
            <a:ext cx="1646281" cy="1061829"/>
          </a:xfrm>
          <a:prstGeom prst="rect">
            <a:avLst/>
          </a:prstGeom>
          <a:noFill/>
        </p:spPr>
        <p:txBody>
          <a:bodyPr wrap="square" rtlCol="0">
            <a:spAutoFit/>
          </a:bodyPr>
          <a:lstStyle/>
          <a:p>
            <a:r>
              <a:rPr lang="en-US" sz="1050" b="1" dirty="0">
                <a:solidFill>
                  <a:schemeClr val="tx1">
                    <a:lumMod val="65000"/>
                    <a:lumOff val="35000"/>
                  </a:schemeClr>
                </a:solidFill>
              </a:rPr>
              <a:t>Consecutive Routes: </a:t>
            </a:r>
          </a:p>
          <a:p>
            <a:r>
              <a:rPr lang="en-US" sz="1050" dirty="0">
                <a:solidFill>
                  <a:schemeClr val="tx1">
                    <a:lumMod val="65000"/>
                    <a:lumOff val="35000"/>
                  </a:schemeClr>
                </a:solidFill>
              </a:rPr>
              <a:t>Allowing operators to clean multiple routes without having to return the machine back to the home marker</a:t>
            </a:r>
          </a:p>
        </p:txBody>
      </p:sp>
      <p:sp>
        <p:nvSpPr>
          <p:cNvPr id="20" name="TextBox 19">
            <a:extLst>
              <a:ext uri="{FF2B5EF4-FFF2-40B4-BE49-F238E27FC236}">
                <a16:creationId xmlns:a16="http://schemas.microsoft.com/office/drawing/2014/main" id="{7D4F3983-F672-455B-8825-15BDF681E312}"/>
              </a:ext>
            </a:extLst>
          </p:cNvPr>
          <p:cNvSpPr txBox="1"/>
          <p:nvPr/>
        </p:nvSpPr>
        <p:spPr>
          <a:xfrm>
            <a:off x="7108402" y="2232091"/>
            <a:ext cx="1646281" cy="1384995"/>
          </a:xfrm>
          <a:prstGeom prst="rect">
            <a:avLst/>
          </a:prstGeom>
          <a:noFill/>
        </p:spPr>
        <p:txBody>
          <a:bodyPr wrap="square" rtlCol="0">
            <a:spAutoFit/>
          </a:bodyPr>
          <a:lstStyle/>
          <a:p>
            <a:r>
              <a:rPr lang="en-US" sz="1050" b="1" dirty="0">
                <a:solidFill>
                  <a:schemeClr val="tx1">
                    <a:lumMod val="65000"/>
                    <a:lumOff val="35000"/>
                  </a:schemeClr>
                </a:solidFill>
              </a:rPr>
              <a:t>Area Fill:</a:t>
            </a:r>
          </a:p>
          <a:p>
            <a:r>
              <a:rPr lang="en-US" sz="1050" dirty="0">
                <a:solidFill>
                  <a:schemeClr val="tx1">
                    <a:lumMod val="65000"/>
                    <a:lumOff val="35000"/>
                  </a:schemeClr>
                </a:solidFill>
              </a:rPr>
              <a:t>A new way to teach the machine where you want it to clean. Simply drive around the perimeter of a space and the machine will fill it in on its own.</a:t>
            </a:r>
          </a:p>
        </p:txBody>
      </p:sp>
      <p:sp>
        <p:nvSpPr>
          <p:cNvPr id="21" name="TextBox 20">
            <a:extLst>
              <a:ext uri="{FF2B5EF4-FFF2-40B4-BE49-F238E27FC236}">
                <a16:creationId xmlns:a16="http://schemas.microsoft.com/office/drawing/2014/main" id="{8C815885-7E86-4307-80B5-6607BE8192D1}"/>
              </a:ext>
            </a:extLst>
          </p:cNvPr>
          <p:cNvSpPr txBox="1"/>
          <p:nvPr/>
        </p:nvSpPr>
        <p:spPr>
          <a:xfrm>
            <a:off x="5462121" y="4189704"/>
            <a:ext cx="1646281" cy="1061829"/>
          </a:xfrm>
          <a:prstGeom prst="rect">
            <a:avLst/>
          </a:prstGeom>
          <a:noFill/>
        </p:spPr>
        <p:txBody>
          <a:bodyPr wrap="square" rtlCol="0">
            <a:spAutoFit/>
          </a:bodyPr>
          <a:lstStyle/>
          <a:p>
            <a:r>
              <a:rPr lang="en-US" sz="1050" b="1" dirty="0">
                <a:solidFill>
                  <a:schemeClr val="tx1">
                    <a:lumMod val="65000"/>
                    <a:lumOff val="35000"/>
                  </a:schemeClr>
                </a:solidFill>
              </a:rPr>
              <a:t>Route Repeat Improvements:</a:t>
            </a:r>
          </a:p>
          <a:p>
            <a:r>
              <a:rPr lang="en-US" sz="1050" dirty="0">
                <a:solidFill>
                  <a:schemeClr val="tx1">
                    <a:lumMod val="65000"/>
                    <a:lumOff val="35000"/>
                  </a:schemeClr>
                </a:solidFill>
              </a:rPr>
              <a:t>Improved the Route Repeat feature to be configurable within the route selection screen</a:t>
            </a:r>
          </a:p>
        </p:txBody>
      </p:sp>
      <p:sp>
        <p:nvSpPr>
          <p:cNvPr id="22" name="TextBox 21">
            <a:extLst>
              <a:ext uri="{FF2B5EF4-FFF2-40B4-BE49-F238E27FC236}">
                <a16:creationId xmlns:a16="http://schemas.microsoft.com/office/drawing/2014/main" id="{164D9E1C-C44D-471B-B687-E6CF298FB50E}"/>
              </a:ext>
            </a:extLst>
          </p:cNvPr>
          <p:cNvSpPr txBox="1"/>
          <p:nvPr/>
        </p:nvSpPr>
        <p:spPr>
          <a:xfrm>
            <a:off x="2169559" y="4189704"/>
            <a:ext cx="1646281" cy="738664"/>
          </a:xfrm>
          <a:prstGeom prst="rect">
            <a:avLst/>
          </a:prstGeom>
          <a:noFill/>
        </p:spPr>
        <p:txBody>
          <a:bodyPr wrap="square" rtlCol="0">
            <a:spAutoFit/>
          </a:bodyPr>
          <a:lstStyle/>
          <a:p>
            <a:r>
              <a:rPr lang="en-US" sz="1050" b="1" dirty="0">
                <a:solidFill>
                  <a:schemeClr val="tx1">
                    <a:lumMod val="65000"/>
                    <a:lumOff val="35000"/>
                  </a:schemeClr>
                </a:solidFill>
              </a:rPr>
              <a:t>Route History:</a:t>
            </a:r>
          </a:p>
          <a:p>
            <a:r>
              <a:rPr lang="en-US" sz="1050" dirty="0">
                <a:solidFill>
                  <a:schemeClr val="tx1">
                    <a:lumMod val="65000"/>
                    <a:lumOff val="35000"/>
                  </a:schemeClr>
                </a:solidFill>
              </a:rPr>
              <a:t>Allows users to access the route history directly from the user interface</a:t>
            </a:r>
          </a:p>
        </p:txBody>
      </p:sp>
      <p:sp>
        <p:nvSpPr>
          <p:cNvPr id="23" name="TextBox 22">
            <a:extLst>
              <a:ext uri="{FF2B5EF4-FFF2-40B4-BE49-F238E27FC236}">
                <a16:creationId xmlns:a16="http://schemas.microsoft.com/office/drawing/2014/main" id="{F1412C3E-4794-4892-BA21-8E4EF57443D3}"/>
              </a:ext>
            </a:extLst>
          </p:cNvPr>
          <p:cNvSpPr txBox="1"/>
          <p:nvPr/>
        </p:nvSpPr>
        <p:spPr>
          <a:xfrm>
            <a:off x="8754683" y="4189704"/>
            <a:ext cx="1646281" cy="1223412"/>
          </a:xfrm>
          <a:prstGeom prst="rect">
            <a:avLst/>
          </a:prstGeom>
          <a:noFill/>
        </p:spPr>
        <p:txBody>
          <a:bodyPr wrap="square" rtlCol="0">
            <a:spAutoFit/>
          </a:bodyPr>
          <a:lstStyle/>
          <a:p>
            <a:r>
              <a:rPr lang="en-US" sz="1050" b="1" dirty="0">
                <a:solidFill>
                  <a:schemeClr val="tx1">
                    <a:lumMod val="65000"/>
                    <a:lumOff val="35000"/>
                  </a:schemeClr>
                </a:solidFill>
              </a:rPr>
              <a:t>Stop &amp; Honk:</a:t>
            </a:r>
          </a:p>
          <a:p>
            <a:r>
              <a:rPr lang="en-US" sz="1050" dirty="0">
                <a:solidFill>
                  <a:schemeClr val="tx1">
                    <a:lumMod val="65000"/>
                    <a:lumOff val="35000"/>
                  </a:schemeClr>
                </a:solidFill>
              </a:rPr>
              <a:t>Enables the operator to control exactly where they want the robot to make a complete stop and honk before proceeding</a:t>
            </a:r>
          </a:p>
        </p:txBody>
      </p:sp>
      <p:sp>
        <p:nvSpPr>
          <p:cNvPr id="24" name="TextBox 23">
            <a:extLst>
              <a:ext uri="{FF2B5EF4-FFF2-40B4-BE49-F238E27FC236}">
                <a16:creationId xmlns:a16="http://schemas.microsoft.com/office/drawing/2014/main" id="{3BF2E13E-EAE3-43EA-A052-4EF4C24E1EC4}"/>
              </a:ext>
            </a:extLst>
          </p:cNvPr>
          <p:cNvSpPr txBox="1"/>
          <p:nvPr/>
        </p:nvSpPr>
        <p:spPr>
          <a:xfrm>
            <a:off x="10400964" y="2716840"/>
            <a:ext cx="1475843" cy="900246"/>
          </a:xfrm>
          <a:prstGeom prst="rect">
            <a:avLst/>
          </a:prstGeom>
          <a:noFill/>
        </p:spPr>
        <p:txBody>
          <a:bodyPr wrap="square" rtlCol="0">
            <a:spAutoFit/>
          </a:bodyPr>
          <a:lstStyle/>
          <a:p>
            <a:r>
              <a:rPr lang="en-US" sz="1050" b="1" dirty="0">
                <a:solidFill>
                  <a:schemeClr val="tx1">
                    <a:lumMod val="65000"/>
                    <a:lumOff val="35000"/>
                  </a:schemeClr>
                </a:solidFill>
              </a:rPr>
              <a:t>12 Routes per Marker:</a:t>
            </a:r>
          </a:p>
          <a:p>
            <a:r>
              <a:rPr lang="en-US" sz="1050" dirty="0">
                <a:solidFill>
                  <a:schemeClr val="tx1">
                    <a:lumMod val="65000"/>
                    <a:lumOff val="35000"/>
                  </a:schemeClr>
                </a:solidFill>
              </a:rPr>
              <a:t>Doubles the total number of cleaning routes available.</a:t>
            </a:r>
          </a:p>
        </p:txBody>
      </p:sp>
      <p:sp>
        <p:nvSpPr>
          <p:cNvPr id="25" name="TextBox 24">
            <a:extLst>
              <a:ext uri="{FF2B5EF4-FFF2-40B4-BE49-F238E27FC236}">
                <a16:creationId xmlns:a16="http://schemas.microsoft.com/office/drawing/2014/main" id="{18EA1F06-9B36-4197-BB9F-50932E56921C}"/>
              </a:ext>
            </a:extLst>
          </p:cNvPr>
          <p:cNvSpPr txBox="1"/>
          <p:nvPr/>
        </p:nvSpPr>
        <p:spPr>
          <a:xfrm>
            <a:off x="838200" y="5788231"/>
            <a:ext cx="5055606" cy="338554"/>
          </a:xfrm>
          <a:prstGeom prst="rect">
            <a:avLst/>
          </a:prstGeom>
          <a:noFill/>
        </p:spPr>
        <p:txBody>
          <a:bodyPr wrap="square" rtlCol="0">
            <a:spAutoFit/>
          </a:bodyPr>
          <a:lstStyle/>
          <a:p>
            <a:r>
              <a:rPr lang="en-US" sz="1600" b="1" dirty="0">
                <a:solidFill>
                  <a:srgbClr val="ED9000"/>
                </a:solidFill>
              </a:rPr>
              <a:t>Brain</a:t>
            </a:r>
            <a:r>
              <a:rPr lang="en-US" sz="1600" dirty="0">
                <a:solidFill>
                  <a:srgbClr val="ED9000"/>
                </a:solidFill>
              </a:rPr>
              <a:t> </a:t>
            </a:r>
            <a:r>
              <a:rPr lang="en-US" sz="1600" dirty="0"/>
              <a:t>has 56+ software updates in the last 24 months </a:t>
            </a:r>
            <a:endParaRPr lang="en-US" sz="1600" dirty="0">
              <a:solidFill>
                <a:srgbClr val="ED9000"/>
              </a:solidFill>
            </a:endParaRPr>
          </a:p>
        </p:txBody>
      </p:sp>
      <p:sp>
        <p:nvSpPr>
          <p:cNvPr id="27" name="TextBox 11">
            <a:extLst>
              <a:ext uri="{FF2B5EF4-FFF2-40B4-BE49-F238E27FC236}">
                <a16:creationId xmlns:a16="http://schemas.microsoft.com/office/drawing/2014/main" id="{CDD76855-DB56-444E-B047-A73FE6FBB5FF}"/>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59503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2966878D-D638-4086-BA59-63167F17CD4F}"/>
              </a:ext>
            </a:extLst>
          </p:cNvPr>
          <p:cNvSpPr/>
          <p:nvPr/>
        </p:nvSpPr>
        <p:spPr>
          <a:xfrm>
            <a:off x="6889687" y="4462397"/>
            <a:ext cx="3866012" cy="1057943"/>
          </a:xfrm>
          <a:prstGeom prst="roundRect">
            <a:avLst>
              <a:gd name="adj" fmla="val 22655"/>
            </a:avLst>
          </a:prstGeom>
          <a:gradFill>
            <a:gsLst>
              <a:gs pos="100000">
                <a:schemeClr val="accent3">
                  <a:alpha val="5000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EEF57E4-F6E5-43FF-BF59-031D7F39E634}"/>
              </a:ext>
            </a:extLst>
          </p:cNvPr>
          <p:cNvPicPr>
            <a:picLocks noChangeAspect="1"/>
          </p:cNvPicPr>
          <p:nvPr/>
        </p:nvPicPr>
        <p:blipFill>
          <a:blip r:embed="rId3">
            <a:extLst>
              <a:ext uri="{28A0092B-C50C-407E-A947-70E740481C1C}">
                <a14:useLocalDpi xmlns:a14="http://schemas.microsoft.com/office/drawing/2010/main" val="0"/>
              </a:ext>
            </a:extLst>
          </a:blip>
          <a:srcRect l="28136" r="28136"/>
          <a:stretch/>
        </p:blipFill>
        <p:spPr>
          <a:xfrm>
            <a:off x="7013072" y="1154071"/>
            <a:ext cx="3588956" cy="4619625"/>
          </a:xfrm>
          <a:prstGeom prst="rect">
            <a:avLst/>
          </a:prstGeom>
        </p:spPr>
      </p:pic>
      <p:sp>
        <p:nvSpPr>
          <p:cNvPr id="2" name="Title 1">
            <a:extLst>
              <a:ext uri="{FF2B5EF4-FFF2-40B4-BE49-F238E27FC236}">
                <a16:creationId xmlns:a16="http://schemas.microsoft.com/office/drawing/2014/main" id="{81E734DA-51F4-485C-8CC8-58CEFAFA6139}"/>
              </a:ext>
            </a:extLst>
          </p:cNvPr>
          <p:cNvSpPr>
            <a:spLocks noGrp="1"/>
          </p:cNvSpPr>
          <p:nvPr>
            <p:ph type="title"/>
          </p:nvPr>
        </p:nvSpPr>
        <p:spPr/>
        <p:txBody>
          <a:bodyPr/>
          <a:lstStyle/>
          <a:p>
            <a:r>
              <a:rPr lang="en-US" dirty="0"/>
              <a:t>T380AMR Overview</a:t>
            </a:r>
          </a:p>
        </p:txBody>
      </p:sp>
      <p:sp>
        <p:nvSpPr>
          <p:cNvPr id="18" name="Content Placeholder 2">
            <a:extLst>
              <a:ext uri="{FF2B5EF4-FFF2-40B4-BE49-F238E27FC236}">
                <a16:creationId xmlns:a16="http://schemas.microsoft.com/office/drawing/2014/main" id="{90A020A3-3091-466D-8A86-F342903AD0F6}"/>
              </a:ext>
            </a:extLst>
          </p:cNvPr>
          <p:cNvSpPr>
            <a:spLocks noGrp="1"/>
          </p:cNvSpPr>
          <p:nvPr>
            <p:ph idx="1"/>
          </p:nvPr>
        </p:nvSpPr>
        <p:spPr>
          <a:xfrm>
            <a:off x="838200" y="1680793"/>
            <a:ext cx="6568472" cy="4812082"/>
          </a:xfrm>
        </p:spPr>
        <p:txBody>
          <a:bodyPr vert="horz" lIns="91440" tIns="45720" rIns="91440" bIns="45720" rtlCol="0" anchor="t">
            <a:noAutofit/>
          </a:bodyPr>
          <a:lstStyle/>
          <a:p>
            <a:pPr marL="0" indent="0">
              <a:lnSpc>
                <a:spcPct val="100000"/>
              </a:lnSpc>
              <a:buNone/>
            </a:pPr>
            <a:r>
              <a:rPr lang="en-US" sz="1600" b="1" dirty="0"/>
              <a:t>Engineered for Autonomous Cleaning</a:t>
            </a:r>
          </a:p>
          <a:p>
            <a:pPr marL="404813" lvl="1">
              <a:lnSpc>
                <a:spcPct val="100000"/>
              </a:lnSpc>
            </a:pPr>
            <a:r>
              <a:rPr lang="en-US" sz="1600" dirty="0"/>
              <a:t>Increased safety &amp; maximum productivity </a:t>
            </a:r>
          </a:p>
          <a:p>
            <a:pPr marL="404813" lvl="1">
              <a:lnSpc>
                <a:spcPct val="100000"/>
              </a:lnSpc>
            </a:pPr>
            <a:r>
              <a:rPr lang="en-US" sz="1600" dirty="0">
                <a:cs typeface="Arial"/>
              </a:rPr>
              <a:t>Specific machine designs to promote robotic cleaning</a:t>
            </a:r>
          </a:p>
          <a:p>
            <a:pPr marL="404813" lvl="1">
              <a:lnSpc>
                <a:spcPct val="100000"/>
              </a:lnSpc>
            </a:pPr>
            <a:r>
              <a:rPr lang="en-US" sz="1600" dirty="0"/>
              <a:t>Left &amp; Right-hand turning capability </a:t>
            </a:r>
          </a:p>
          <a:p>
            <a:pPr marL="0" indent="0">
              <a:lnSpc>
                <a:spcPct val="100000"/>
              </a:lnSpc>
              <a:buNone/>
            </a:pPr>
            <a:r>
              <a:rPr lang="en-US" sz="1600" b="1" dirty="0"/>
              <a:t>Cutting-edge vision-based A.I. system</a:t>
            </a:r>
          </a:p>
          <a:p>
            <a:pPr marL="404813" lvl="1">
              <a:lnSpc>
                <a:spcPct val="100000"/>
              </a:lnSpc>
            </a:pPr>
            <a:r>
              <a:rPr lang="en-US" sz="1600" dirty="0"/>
              <a:t>Powered by </a:t>
            </a:r>
            <a:r>
              <a:rPr lang="en-US" sz="1600" dirty="0" err="1"/>
              <a:t>BrainOS</a:t>
            </a:r>
            <a:r>
              <a:rPr lang="en-US" sz="1600" baseline="30000" dirty="0"/>
              <a:t>®</a:t>
            </a:r>
            <a:r>
              <a:rPr lang="en-US" sz="1600" dirty="0"/>
              <a:t> technology</a:t>
            </a:r>
          </a:p>
          <a:p>
            <a:pPr marL="404813" lvl="1">
              <a:lnSpc>
                <a:spcPct val="100000"/>
              </a:lnSpc>
            </a:pPr>
            <a:r>
              <a:rPr lang="en-US" sz="1600" dirty="0"/>
              <a:t>Create multiple routes in complex environments</a:t>
            </a:r>
          </a:p>
          <a:p>
            <a:pPr marL="404813" lvl="1">
              <a:lnSpc>
                <a:spcPct val="100000"/>
              </a:lnSpc>
            </a:pPr>
            <a:r>
              <a:rPr lang="en-US" sz="1600" dirty="0"/>
              <a:t>Adaptive navigation, obstacle avoidance</a:t>
            </a:r>
          </a:p>
          <a:p>
            <a:pPr marL="0" indent="0">
              <a:lnSpc>
                <a:spcPct val="100000"/>
              </a:lnSpc>
              <a:buNone/>
            </a:pPr>
            <a:r>
              <a:rPr lang="en-US" sz="1600" b="1" dirty="0"/>
              <a:t>Consistent Cleaning Experience</a:t>
            </a:r>
          </a:p>
          <a:p>
            <a:pPr marL="404813" lvl="1">
              <a:lnSpc>
                <a:spcPct val="100000"/>
              </a:lnSpc>
            </a:pPr>
            <a:r>
              <a:rPr lang="en-US" sz="1600" dirty="0"/>
              <a:t>Teach &amp; Repeat ensures consistent performance</a:t>
            </a:r>
          </a:p>
          <a:p>
            <a:pPr marL="404813" lvl="1">
              <a:lnSpc>
                <a:spcPct val="100000"/>
              </a:lnSpc>
            </a:pPr>
            <a:r>
              <a:rPr lang="en-US" sz="1600" dirty="0">
                <a:cs typeface="Arial"/>
              </a:rPr>
              <a:t>Productivity gains with fewer operator assists </a:t>
            </a:r>
            <a:endParaRPr lang="en-US" sz="1600" dirty="0"/>
          </a:p>
          <a:p>
            <a:pPr marL="404813" lvl="1">
              <a:lnSpc>
                <a:spcPct val="100000"/>
              </a:lnSpc>
            </a:pPr>
            <a:r>
              <a:rPr lang="en-US" sz="1600" dirty="0"/>
              <a:t>Data insights &amp; operator alerts</a:t>
            </a:r>
          </a:p>
        </p:txBody>
      </p:sp>
      <p:sp>
        <p:nvSpPr>
          <p:cNvPr id="7" name="TextBox 11">
            <a:extLst>
              <a:ext uri="{FF2B5EF4-FFF2-40B4-BE49-F238E27FC236}">
                <a16:creationId xmlns:a16="http://schemas.microsoft.com/office/drawing/2014/main" id="{39F085E7-AFA0-424D-B993-3C85A1C2FE68}"/>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49748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1769E-C515-4046-A75B-A3948382C47D}"/>
              </a:ext>
            </a:extLst>
          </p:cNvPr>
          <p:cNvSpPr>
            <a:spLocks noGrp="1"/>
          </p:cNvSpPr>
          <p:nvPr>
            <p:ph type="title"/>
          </p:nvPr>
        </p:nvSpPr>
        <p:spPr/>
        <p:txBody>
          <a:bodyPr/>
          <a:lstStyle/>
          <a:p>
            <a:r>
              <a:rPr lang="en-US" dirty="0"/>
              <a:t>T380AMR Advantages</a:t>
            </a:r>
          </a:p>
        </p:txBody>
      </p:sp>
      <p:sp>
        <p:nvSpPr>
          <p:cNvPr id="20" name="Content Placeholder 10">
            <a:extLst>
              <a:ext uri="{FF2B5EF4-FFF2-40B4-BE49-F238E27FC236}">
                <a16:creationId xmlns:a16="http://schemas.microsoft.com/office/drawing/2014/main" id="{0DDB1D8B-700D-4F39-9318-15B9931BB1A1}"/>
              </a:ext>
            </a:extLst>
          </p:cNvPr>
          <p:cNvSpPr txBox="1">
            <a:spLocks/>
          </p:cNvSpPr>
          <p:nvPr/>
        </p:nvSpPr>
        <p:spPr>
          <a:xfrm>
            <a:off x="7202267" y="1817794"/>
            <a:ext cx="4005072" cy="19132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altLang="en-US" sz="1600" b="1" dirty="0"/>
              <a:t>Maintain</a:t>
            </a:r>
            <a:r>
              <a:rPr lang="en-US" altLang="en-US" sz="1600" dirty="0"/>
              <a:t> Health and Safety</a:t>
            </a:r>
          </a:p>
          <a:p>
            <a:pPr marL="290513" indent="-176213">
              <a:buFont typeface="Arial" panose="020B0604020202020204" pitchFamily="34" charset="0"/>
              <a:buChar char="•"/>
            </a:pPr>
            <a:r>
              <a:rPr lang="en-US" sz="1600" dirty="0"/>
              <a:t>Safely avoid people and unplanned obstacles in real-world applications with </a:t>
            </a:r>
            <a:r>
              <a:rPr lang="en-US" sz="1600" dirty="0" err="1"/>
              <a:t>BrainOS</a:t>
            </a:r>
            <a:r>
              <a:rPr lang="en-US" sz="1600" baseline="30000" dirty="0"/>
              <a:t>®</a:t>
            </a:r>
            <a:endParaRPr lang="en-US" altLang="en-US" sz="1600" baseline="30000" dirty="0"/>
          </a:p>
          <a:p>
            <a:pPr marL="290513" indent="-176213">
              <a:buFont typeface="Arial" panose="020B0604020202020204" pitchFamily="34" charset="0"/>
              <a:buChar char="•"/>
            </a:pPr>
            <a:r>
              <a:rPr lang="en-US" sz="1600" dirty="0"/>
              <a:t>Safely charge batteries with a kickstand to ensure venting and prevent charger wire damage.</a:t>
            </a:r>
          </a:p>
          <a:p>
            <a:endParaRPr lang="en-US" sz="1600" dirty="0"/>
          </a:p>
        </p:txBody>
      </p:sp>
      <p:sp>
        <p:nvSpPr>
          <p:cNvPr id="21" name="Content Placeholder 10">
            <a:extLst>
              <a:ext uri="{FF2B5EF4-FFF2-40B4-BE49-F238E27FC236}">
                <a16:creationId xmlns:a16="http://schemas.microsoft.com/office/drawing/2014/main" id="{0856C8D5-91D1-4A8A-BF50-5DD0541AE430}"/>
              </a:ext>
            </a:extLst>
          </p:cNvPr>
          <p:cNvSpPr txBox="1">
            <a:spLocks/>
          </p:cNvSpPr>
          <p:nvPr/>
        </p:nvSpPr>
        <p:spPr>
          <a:xfrm>
            <a:off x="1559682" y="4190456"/>
            <a:ext cx="4004647" cy="21895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altLang="en-US" sz="1600" b="1" dirty="0"/>
              <a:t>Enhance</a:t>
            </a:r>
            <a:r>
              <a:rPr lang="en-US" altLang="en-US" sz="1600" dirty="0"/>
              <a:t> Facility Image</a:t>
            </a:r>
          </a:p>
          <a:p>
            <a:pPr marL="290513" indent="-176213">
              <a:buFont typeface="Arial" panose="020B0604020202020204" pitchFamily="34" charset="0"/>
              <a:buChar char="•"/>
            </a:pPr>
            <a:r>
              <a:rPr lang="en-US" sz="1600" dirty="0"/>
              <a:t>Clean more effectively and consistently by running multiple routes, back-to-back, without assistance.</a:t>
            </a:r>
          </a:p>
          <a:p>
            <a:pPr marL="290513" indent="-176213">
              <a:buFont typeface="Arial" panose="020B0604020202020204" pitchFamily="34" charset="0"/>
              <a:buChar char="•"/>
            </a:pPr>
            <a:r>
              <a:rPr lang="en-US" sz="1600" dirty="0"/>
              <a:t>Reassure employees and customers that clean is a priority by running the T380AMR during regular business hours.</a:t>
            </a:r>
          </a:p>
        </p:txBody>
      </p:sp>
      <p:sp>
        <p:nvSpPr>
          <p:cNvPr id="22" name="Content Placeholder 10">
            <a:extLst>
              <a:ext uri="{FF2B5EF4-FFF2-40B4-BE49-F238E27FC236}">
                <a16:creationId xmlns:a16="http://schemas.microsoft.com/office/drawing/2014/main" id="{F4EEEDF4-0A42-4B0D-808D-B94CBEFCEEBA}"/>
              </a:ext>
            </a:extLst>
          </p:cNvPr>
          <p:cNvSpPr txBox="1">
            <a:spLocks/>
          </p:cNvSpPr>
          <p:nvPr/>
        </p:nvSpPr>
        <p:spPr>
          <a:xfrm>
            <a:off x="7087646" y="4190456"/>
            <a:ext cx="4005072" cy="16326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altLang="en-US" sz="1600" b="1" dirty="0"/>
              <a:t>Easy</a:t>
            </a:r>
            <a:r>
              <a:rPr lang="en-US" altLang="en-US" sz="1600" dirty="0"/>
              <a:t> Operation &amp; Maintenance</a:t>
            </a:r>
          </a:p>
          <a:p>
            <a:pPr marL="290513" indent="-176213">
              <a:buFont typeface="Arial" panose="020B0604020202020204" pitchFamily="34" charset="0"/>
              <a:buChar char="•"/>
            </a:pPr>
            <a:r>
              <a:rPr lang="en-US" sz="1600" dirty="0"/>
              <a:t>Simple, intuitive controls and programmed cleaning routes</a:t>
            </a:r>
          </a:p>
          <a:p>
            <a:pPr marL="290513" indent="-176213">
              <a:buFont typeface="Arial" panose="020B0604020202020204" pitchFamily="34" charset="0"/>
              <a:buChar char="•"/>
            </a:pPr>
            <a:r>
              <a:rPr lang="en-US" sz="1600" dirty="0"/>
              <a:t>Easy brush maintenance and replacement with a built-in brush wear indicator and Insta-Click™ brush head.</a:t>
            </a:r>
            <a:endParaRPr lang="en-US" altLang="en-US" sz="1600" dirty="0"/>
          </a:p>
          <a:p>
            <a:endParaRPr lang="en-US" sz="1600" dirty="0"/>
          </a:p>
        </p:txBody>
      </p:sp>
      <p:sp>
        <p:nvSpPr>
          <p:cNvPr id="16" name="Rectangle 15">
            <a:extLst>
              <a:ext uri="{FF2B5EF4-FFF2-40B4-BE49-F238E27FC236}">
                <a16:creationId xmlns:a16="http://schemas.microsoft.com/office/drawing/2014/main" id="{F7FB784B-2781-41BC-A664-9238F702E57D}"/>
              </a:ext>
            </a:extLst>
          </p:cNvPr>
          <p:cNvSpPr/>
          <p:nvPr/>
        </p:nvSpPr>
        <p:spPr>
          <a:xfrm>
            <a:off x="1559682" y="1817794"/>
            <a:ext cx="4004647" cy="1481431"/>
          </a:xfrm>
          <a:prstGeom prst="rect">
            <a:avLst/>
          </a:prstGeom>
        </p:spPr>
        <p:txBody>
          <a:bodyPr wrap="square">
            <a:spAutoFit/>
          </a:bodyPr>
          <a:lstStyle/>
          <a:p>
            <a:r>
              <a:rPr lang="en-US" altLang="en-US" sz="1600" b="1" dirty="0">
                <a:solidFill>
                  <a:schemeClr val="tx1">
                    <a:lumMod val="65000"/>
                    <a:lumOff val="35000"/>
                  </a:schemeClr>
                </a:solidFill>
              </a:rPr>
              <a:t>Reduce</a:t>
            </a:r>
            <a:r>
              <a:rPr lang="en-US" altLang="en-US" sz="1600" dirty="0">
                <a:solidFill>
                  <a:schemeClr val="tx1">
                    <a:lumMod val="65000"/>
                    <a:lumOff val="35000"/>
                  </a:schemeClr>
                </a:solidFill>
              </a:rPr>
              <a:t> Costs to Clean</a:t>
            </a:r>
          </a:p>
          <a:p>
            <a:pPr marL="285750" indent="-171450">
              <a:lnSpc>
                <a:spcPct val="90000"/>
              </a:lnSpc>
              <a:spcBef>
                <a:spcPts val="1000"/>
              </a:spcBef>
              <a:buClr>
                <a:schemeClr val="accent1"/>
              </a:buClr>
              <a:buFont typeface="Arial" panose="020B0604020202020204" pitchFamily="34" charset="0"/>
              <a:buChar char="•"/>
            </a:pPr>
            <a:r>
              <a:rPr lang="en-US" sz="1600" dirty="0">
                <a:solidFill>
                  <a:schemeClr val="tx1">
                    <a:lumMod val="65000"/>
                    <a:lumOff val="35000"/>
                  </a:schemeClr>
                </a:solidFill>
              </a:rPr>
              <a:t>Redeploy employees to focus on high-value tasks requiring hands-on work </a:t>
            </a:r>
          </a:p>
          <a:p>
            <a:pPr marL="285750" indent="-171450">
              <a:lnSpc>
                <a:spcPct val="90000"/>
              </a:lnSpc>
              <a:spcBef>
                <a:spcPts val="1000"/>
              </a:spcBef>
              <a:buClr>
                <a:schemeClr val="accent1"/>
              </a:buClr>
              <a:buFont typeface="Arial" panose="020B0604020202020204" pitchFamily="34" charset="0"/>
              <a:buChar char="•"/>
            </a:pPr>
            <a:r>
              <a:rPr lang="en-US" sz="1600" dirty="0">
                <a:solidFill>
                  <a:schemeClr val="tx1">
                    <a:lumMod val="65000"/>
                    <a:lumOff val="35000"/>
                  </a:schemeClr>
                </a:solidFill>
              </a:rPr>
              <a:t>Measure and track with weekly usage reports</a:t>
            </a:r>
          </a:p>
        </p:txBody>
      </p:sp>
      <p:pic>
        <p:nvPicPr>
          <p:cNvPr id="19" name="Graphic 18">
            <a:extLst>
              <a:ext uri="{FF2B5EF4-FFF2-40B4-BE49-F238E27FC236}">
                <a16:creationId xmlns:a16="http://schemas.microsoft.com/office/drawing/2014/main" id="{B8BA9A04-FDDC-4F60-AABB-0DC07ADE3C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726" y="1817794"/>
            <a:ext cx="751015" cy="826117"/>
          </a:xfrm>
          <a:prstGeom prst="rect">
            <a:avLst/>
          </a:prstGeom>
        </p:spPr>
      </p:pic>
      <p:pic>
        <p:nvPicPr>
          <p:cNvPr id="23" name="Graphic 22">
            <a:extLst>
              <a:ext uri="{FF2B5EF4-FFF2-40B4-BE49-F238E27FC236}">
                <a16:creationId xmlns:a16="http://schemas.microsoft.com/office/drawing/2014/main" id="{F27B96F4-69A7-41E3-832A-94FBC1AD1C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4685" y="4190456"/>
            <a:ext cx="811096" cy="796076"/>
          </a:xfrm>
          <a:prstGeom prst="rect">
            <a:avLst/>
          </a:prstGeom>
        </p:spPr>
      </p:pic>
      <p:pic>
        <p:nvPicPr>
          <p:cNvPr id="25" name="Graphic 24">
            <a:extLst>
              <a:ext uri="{FF2B5EF4-FFF2-40B4-BE49-F238E27FC236}">
                <a16:creationId xmlns:a16="http://schemas.microsoft.com/office/drawing/2014/main" id="{9E101BF6-CC64-4625-919B-BE6C7D8D0C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96000" y="1817794"/>
            <a:ext cx="781056" cy="781056"/>
          </a:xfrm>
          <a:prstGeom prst="rect">
            <a:avLst/>
          </a:prstGeom>
        </p:spPr>
      </p:pic>
      <p:pic>
        <p:nvPicPr>
          <p:cNvPr id="27" name="Graphic 26">
            <a:extLst>
              <a:ext uri="{FF2B5EF4-FFF2-40B4-BE49-F238E27FC236}">
                <a16:creationId xmlns:a16="http://schemas.microsoft.com/office/drawing/2014/main" id="{00B5CB98-8746-46F8-8D94-18EEE1DBA2A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20282" y="4190456"/>
            <a:ext cx="615831" cy="720974"/>
          </a:xfrm>
          <a:prstGeom prst="rect">
            <a:avLst/>
          </a:prstGeom>
        </p:spPr>
      </p:pic>
      <p:sp>
        <p:nvSpPr>
          <p:cNvPr id="12" name="TextBox 11">
            <a:extLst>
              <a:ext uri="{FF2B5EF4-FFF2-40B4-BE49-F238E27FC236}">
                <a16:creationId xmlns:a16="http://schemas.microsoft.com/office/drawing/2014/main" id="{CF77DB49-A361-4B80-BCC9-C6DE9AA7EFAD}"/>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47075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8A647A6C-D0BD-45B1-B4A1-7F54596E19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83582" y="1071893"/>
            <a:ext cx="4807537" cy="5355766"/>
          </a:xfrm>
          <a:prstGeom prst="rect">
            <a:avLst/>
          </a:prstGeom>
        </p:spPr>
      </p:pic>
      <p:sp>
        <p:nvSpPr>
          <p:cNvPr id="2" name="Title 1">
            <a:extLst>
              <a:ext uri="{FF2B5EF4-FFF2-40B4-BE49-F238E27FC236}">
                <a16:creationId xmlns:a16="http://schemas.microsoft.com/office/drawing/2014/main" id="{0A844498-34F8-4798-AD78-977A49E481C5}"/>
              </a:ext>
            </a:extLst>
          </p:cNvPr>
          <p:cNvSpPr>
            <a:spLocks noGrp="1"/>
          </p:cNvSpPr>
          <p:nvPr>
            <p:ph type="title"/>
          </p:nvPr>
        </p:nvSpPr>
        <p:spPr/>
        <p:txBody>
          <a:bodyPr/>
          <a:lstStyle/>
          <a:p>
            <a:r>
              <a:rPr lang="en-US" dirty="0"/>
              <a:t>T380AMR Features</a:t>
            </a:r>
          </a:p>
        </p:txBody>
      </p:sp>
      <p:sp>
        <p:nvSpPr>
          <p:cNvPr id="14" name="Rectangle 13">
            <a:extLst>
              <a:ext uri="{FF2B5EF4-FFF2-40B4-BE49-F238E27FC236}">
                <a16:creationId xmlns:a16="http://schemas.microsoft.com/office/drawing/2014/main" id="{E7F804FA-9FAF-405B-9D2C-79400F55B84E}"/>
              </a:ext>
            </a:extLst>
          </p:cNvPr>
          <p:cNvSpPr/>
          <p:nvPr/>
        </p:nvSpPr>
        <p:spPr>
          <a:xfrm>
            <a:off x="838200" y="1690688"/>
            <a:ext cx="4814694" cy="4324261"/>
          </a:xfrm>
          <a:prstGeom prst="rect">
            <a:avLst/>
          </a:prstGeom>
          <a:noFill/>
        </p:spPr>
        <p:txBody>
          <a:bodyPr wrap="square">
            <a:spAutoFit/>
          </a:bodyPr>
          <a:lstStyle/>
          <a:p>
            <a:pPr marL="342900" indent="-342900">
              <a:spcAft>
                <a:spcPts val="600"/>
              </a:spcAft>
              <a:buClr>
                <a:schemeClr val="accent1"/>
              </a:buClr>
              <a:buFont typeface="+mj-lt"/>
              <a:buAutoNum type="arabicPeriod"/>
              <a:defRPr/>
            </a:pPr>
            <a:r>
              <a:rPr lang="en-US" sz="1600" kern="0" dirty="0">
                <a:solidFill>
                  <a:schemeClr val="tx1">
                    <a:lumMod val="65000"/>
                    <a:lumOff val="35000"/>
                  </a:schemeClr>
                </a:solidFill>
              </a:rPr>
              <a:t>Seat pad designed to promote autonomous operation</a:t>
            </a:r>
          </a:p>
          <a:p>
            <a:pPr marL="342900" indent="-342900">
              <a:spcAft>
                <a:spcPts val="600"/>
              </a:spcAft>
              <a:buClr>
                <a:schemeClr val="accent1"/>
              </a:buClr>
              <a:buFont typeface="+mj-lt"/>
              <a:buAutoNum type="arabicPeriod"/>
              <a:defRPr/>
            </a:pPr>
            <a:r>
              <a:rPr lang="en-US" sz="1600" dirty="0">
                <a:solidFill>
                  <a:schemeClr val="tx1">
                    <a:lumMod val="65000"/>
                    <a:lumOff val="35000"/>
                  </a:schemeClr>
                </a:solidFill>
                <a:latin typeface="Arial" panose="020B0604020202020204" pitchFamily="34" charset="0"/>
                <a:ea typeface="Times New Roman" panose="02020603050405020304" pitchFamily="18" charset="0"/>
                <a:cs typeface="Arial" panose="020B0604020202020204" pitchFamily="34" charset="0"/>
              </a:rPr>
              <a:t>Safety straps and seat-sensor switch to deter joy-riding   </a:t>
            </a:r>
          </a:p>
          <a:p>
            <a:pPr marL="342900" indent="-342900">
              <a:spcAft>
                <a:spcPts val="600"/>
              </a:spcAft>
              <a:buClr>
                <a:schemeClr val="accent1"/>
              </a:buClr>
              <a:buFont typeface="+mj-lt"/>
              <a:buAutoNum type="arabicPeriod"/>
              <a:defRPr/>
            </a:pPr>
            <a:r>
              <a:rPr lang="en-US" sz="1600" kern="0" dirty="0">
                <a:solidFill>
                  <a:schemeClr val="tx1">
                    <a:lumMod val="65000"/>
                    <a:lumOff val="35000"/>
                  </a:schemeClr>
                </a:solidFill>
              </a:rPr>
              <a:t>Lift assist and kickstand to easily access and safely charge batteries and prevent wire damage</a:t>
            </a:r>
          </a:p>
          <a:p>
            <a:pPr marL="342900" indent="-342900">
              <a:spcAft>
                <a:spcPts val="600"/>
              </a:spcAft>
              <a:buClr>
                <a:schemeClr val="accent1"/>
              </a:buClr>
              <a:buFont typeface="+mj-lt"/>
              <a:buAutoNum type="arabicPeriod"/>
              <a:defRPr/>
            </a:pPr>
            <a:r>
              <a:rPr lang="en-US" sz="1600" dirty="0">
                <a:solidFill>
                  <a:schemeClr val="tx1">
                    <a:lumMod val="65000"/>
                    <a:lumOff val="35000"/>
                  </a:schemeClr>
                </a:solidFill>
                <a:latin typeface="Arial" panose="020B0604020202020204" pitchFamily="34" charset="0"/>
                <a:ea typeface="Times New Roman" panose="02020603050405020304" pitchFamily="18" charset="0"/>
                <a:cs typeface="Arial" panose="020B0604020202020204" pitchFamily="34" charset="0"/>
              </a:rPr>
              <a:t>The tapered front of the machine promotes maximum maneuverability</a:t>
            </a:r>
            <a:endParaRPr lang="en-US" sz="1600" kern="0" dirty="0">
              <a:solidFill>
                <a:schemeClr val="tx1">
                  <a:lumMod val="65000"/>
                  <a:lumOff val="35000"/>
                </a:schemeClr>
              </a:solidFill>
            </a:endParaRPr>
          </a:p>
          <a:p>
            <a:pPr marL="342900" indent="-342900">
              <a:spcAft>
                <a:spcPts val="600"/>
              </a:spcAft>
              <a:buClr>
                <a:schemeClr val="accent1"/>
              </a:buClr>
              <a:buFont typeface="+mj-lt"/>
              <a:buAutoNum type="arabicPeriod"/>
              <a:defRPr/>
            </a:pPr>
            <a:r>
              <a:rPr lang="en-US" sz="1600" kern="0" dirty="0">
                <a:solidFill>
                  <a:schemeClr val="tx1">
                    <a:lumMod val="65000"/>
                    <a:lumOff val="35000"/>
                  </a:schemeClr>
                </a:solidFill>
              </a:rPr>
              <a:t>Updated pedals operate more like a car, with a separate brake pedal</a:t>
            </a:r>
          </a:p>
          <a:p>
            <a:pPr marL="342900" indent="-342900">
              <a:spcAft>
                <a:spcPts val="600"/>
              </a:spcAft>
              <a:buClr>
                <a:schemeClr val="accent1"/>
              </a:buClr>
              <a:buFont typeface="+mj-lt"/>
              <a:buAutoNum type="arabicPeriod"/>
              <a:defRPr/>
            </a:pPr>
            <a:r>
              <a:rPr lang="en-US" sz="1600" kern="0" dirty="0">
                <a:solidFill>
                  <a:schemeClr val="tx1">
                    <a:lumMod val="65000"/>
                    <a:lumOff val="35000"/>
                  </a:schemeClr>
                </a:solidFill>
                <a:latin typeface="Arial" panose="020B0604020202020204" pitchFamily="34" charset="0"/>
                <a:cs typeface="Arial" panose="020B0604020202020204" pitchFamily="34" charset="0"/>
              </a:rPr>
              <a:t>Built-in sensor protection</a:t>
            </a:r>
            <a:endParaRPr lang="en-US" sz="1600" kern="0" dirty="0">
              <a:solidFill>
                <a:schemeClr val="tx1">
                  <a:lumMod val="65000"/>
                  <a:lumOff val="35000"/>
                </a:schemeClr>
              </a:solidFill>
            </a:endParaRPr>
          </a:p>
          <a:p>
            <a:pPr marL="342900" indent="-342900">
              <a:spcAft>
                <a:spcPts val="600"/>
              </a:spcAft>
              <a:buClr>
                <a:schemeClr val="accent1"/>
              </a:buClr>
              <a:buFont typeface="+mj-lt"/>
              <a:buAutoNum type="arabicPeriod"/>
              <a:defRPr/>
            </a:pPr>
            <a:r>
              <a:rPr lang="en-US" sz="1600" dirty="0">
                <a:solidFill>
                  <a:schemeClr val="tx1">
                    <a:lumMod val="65000"/>
                    <a:lumOff val="35000"/>
                  </a:schemeClr>
                </a:solidFill>
                <a:latin typeface="Arial" panose="020B0604020202020204" pitchFamily="34" charset="0"/>
                <a:ea typeface="Times New Roman" panose="02020603050405020304" pitchFamily="18" charset="0"/>
                <a:cs typeface="Arial" panose="020B0604020202020204" pitchFamily="34" charset="0"/>
              </a:rPr>
              <a:t>Squeegee directly behind allows for cleaning in narrow aisles, tighter turns &amp; smaller </a:t>
            </a:r>
            <a:r>
              <a:rPr lang="en-US" sz="1600" dirty="0" err="1">
                <a:solidFill>
                  <a:schemeClr val="tx1">
                    <a:lumMod val="65000"/>
                    <a:lumOff val="35000"/>
                  </a:schemeClr>
                </a:solidFill>
                <a:latin typeface="Arial" panose="020B0604020202020204" pitchFamily="34" charset="0"/>
                <a:ea typeface="Times New Roman" panose="02020603050405020304" pitchFamily="18" charset="0"/>
                <a:cs typeface="Arial" panose="020B0604020202020204" pitchFamily="34" charset="0"/>
              </a:rPr>
              <a:t>u-turns</a:t>
            </a:r>
            <a:endParaRPr lang="en-US" sz="1600" dirty="0">
              <a:solidFill>
                <a:schemeClr val="tx1">
                  <a:lumMod val="65000"/>
                  <a:lumOff val="35000"/>
                </a:schemeClr>
              </a:solidFill>
              <a:latin typeface="Arial" panose="020B0604020202020204" pitchFamily="34" charset="0"/>
              <a:ea typeface="Times New Roman" panose="02020603050405020304" pitchFamily="18" charset="0"/>
              <a:cs typeface="Arial" panose="020B0604020202020204" pitchFamily="34" charset="0"/>
            </a:endParaRPr>
          </a:p>
          <a:p>
            <a:pPr marL="342900" indent="-342900">
              <a:spcAft>
                <a:spcPts val="600"/>
              </a:spcAft>
              <a:buClr>
                <a:schemeClr val="accent1"/>
              </a:buClr>
              <a:buFont typeface="+mj-lt"/>
              <a:buAutoNum type="arabicPeriod"/>
              <a:defRPr/>
            </a:pPr>
            <a:r>
              <a:rPr lang="en-US" sz="1600" kern="0" dirty="0">
                <a:solidFill>
                  <a:schemeClr val="tx1">
                    <a:lumMod val="65000"/>
                    <a:lumOff val="35000"/>
                  </a:schemeClr>
                </a:solidFill>
              </a:rPr>
              <a:t>Insta-Click</a:t>
            </a:r>
            <a:r>
              <a:rPr lang="en-US" sz="1600" kern="0" baseline="30000" dirty="0">
                <a:solidFill>
                  <a:schemeClr val="tx1">
                    <a:lumMod val="65000"/>
                    <a:lumOff val="35000"/>
                  </a:schemeClr>
                </a:solidFill>
              </a:rPr>
              <a:t>®</a:t>
            </a:r>
            <a:r>
              <a:rPr lang="en-US" sz="1600" kern="0" dirty="0">
                <a:solidFill>
                  <a:schemeClr val="tx1">
                    <a:lumMod val="65000"/>
                    <a:lumOff val="35000"/>
                  </a:schemeClr>
                </a:solidFill>
              </a:rPr>
              <a:t> simplifies brush and pad changes</a:t>
            </a:r>
          </a:p>
        </p:txBody>
      </p:sp>
      <p:sp>
        <p:nvSpPr>
          <p:cNvPr id="3" name="Oval 2">
            <a:extLst>
              <a:ext uri="{FF2B5EF4-FFF2-40B4-BE49-F238E27FC236}">
                <a16:creationId xmlns:a16="http://schemas.microsoft.com/office/drawing/2014/main" id="{E1036DA0-6A9E-4D23-AAA0-C398C9A99BDF}"/>
              </a:ext>
            </a:extLst>
          </p:cNvPr>
          <p:cNvSpPr/>
          <p:nvPr/>
        </p:nvSpPr>
        <p:spPr>
          <a:xfrm>
            <a:off x="7859217" y="2520763"/>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1</a:t>
            </a:r>
          </a:p>
        </p:txBody>
      </p:sp>
      <p:sp>
        <p:nvSpPr>
          <p:cNvPr id="21" name="Oval 20">
            <a:extLst>
              <a:ext uri="{FF2B5EF4-FFF2-40B4-BE49-F238E27FC236}">
                <a16:creationId xmlns:a16="http://schemas.microsoft.com/office/drawing/2014/main" id="{FC22B7E6-508D-41C6-AE7E-92C4C44B7F90}"/>
              </a:ext>
            </a:extLst>
          </p:cNvPr>
          <p:cNvSpPr/>
          <p:nvPr/>
        </p:nvSpPr>
        <p:spPr>
          <a:xfrm>
            <a:off x="8370698" y="2697826"/>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2</a:t>
            </a:r>
          </a:p>
        </p:txBody>
      </p:sp>
      <p:sp>
        <p:nvSpPr>
          <p:cNvPr id="25" name="Oval 24">
            <a:extLst>
              <a:ext uri="{FF2B5EF4-FFF2-40B4-BE49-F238E27FC236}">
                <a16:creationId xmlns:a16="http://schemas.microsoft.com/office/drawing/2014/main" id="{794C41CF-B1DF-4A04-A2FF-867EFFE93D06}"/>
              </a:ext>
            </a:extLst>
          </p:cNvPr>
          <p:cNvSpPr/>
          <p:nvPr/>
        </p:nvSpPr>
        <p:spPr>
          <a:xfrm>
            <a:off x="6287045" y="3492074"/>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3</a:t>
            </a:r>
          </a:p>
        </p:txBody>
      </p:sp>
      <p:sp>
        <p:nvSpPr>
          <p:cNvPr id="29" name="Oval 28">
            <a:extLst>
              <a:ext uri="{FF2B5EF4-FFF2-40B4-BE49-F238E27FC236}">
                <a16:creationId xmlns:a16="http://schemas.microsoft.com/office/drawing/2014/main" id="{FBECF03D-A32B-402E-8D15-BB3093D48DDB}"/>
              </a:ext>
            </a:extLst>
          </p:cNvPr>
          <p:cNvSpPr/>
          <p:nvPr/>
        </p:nvSpPr>
        <p:spPr>
          <a:xfrm>
            <a:off x="9902666" y="3292192"/>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4</a:t>
            </a:r>
          </a:p>
        </p:txBody>
      </p:sp>
      <p:sp>
        <p:nvSpPr>
          <p:cNvPr id="31" name="Oval 30">
            <a:extLst>
              <a:ext uri="{FF2B5EF4-FFF2-40B4-BE49-F238E27FC236}">
                <a16:creationId xmlns:a16="http://schemas.microsoft.com/office/drawing/2014/main" id="{E5588E2E-71FA-4675-9191-436B137AEE1B}"/>
              </a:ext>
            </a:extLst>
          </p:cNvPr>
          <p:cNvSpPr/>
          <p:nvPr/>
        </p:nvSpPr>
        <p:spPr>
          <a:xfrm>
            <a:off x="8744788" y="3882321"/>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5</a:t>
            </a:r>
          </a:p>
        </p:txBody>
      </p:sp>
      <p:sp>
        <p:nvSpPr>
          <p:cNvPr id="32" name="Oval 31">
            <a:extLst>
              <a:ext uri="{FF2B5EF4-FFF2-40B4-BE49-F238E27FC236}">
                <a16:creationId xmlns:a16="http://schemas.microsoft.com/office/drawing/2014/main" id="{84AD98A0-5C93-4B8F-9DF9-DC91432D5A2C}"/>
              </a:ext>
            </a:extLst>
          </p:cNvPr>
          <p:cNvSpPr/>
          <p:nvPr/>
        </p:nvSpPr>
        <p:spPr>
          <a:xfrm>
            <a:off x="9960727" y="5465348"/>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6</a:t>
            </a:r>
          </a:p>
        </p:txBody>
      </p:sp>
      <p:sp>
        <p:nvSpPr>
          <p:cNvPr id="33" name="Oval 32">
            <a:extLst>
              <a:ext uri="{FF2B5EF4-FFF2-40B4-BE49-F238E27FC236}">
                <a16:creationId xmlns:a16="http://schemas.microsoft.com/office/drawing/2014/main" id="{E594AD0F-DBA3-4EEC-AB2F-8A58C15E194D}"/>
              </a:ext>
            </a:extLst>
          </p:cNvPr>
          <p:cNvSpPr/>
          <p:nvPr/>
        </p:nvSpPr>
        <p:spPr>
          <a:xfrm>
            <a:off x="7006286" y="5344283"/>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7</a:t>
            </a:r>
          </a:p>
        </p:txBody>
      </p:sp>
      <p:sp>
        <p:nvSpPr>
          <p:cNvPr id="35" name="Oval 34">
            <a:extLst>
              <a:ext uri="{FF2B5EF4-FFF2-40B4-BE49-F238E27FC236}">
                <a16:creationId xmlns:a16="http://schemas.microsoft.com/office/drawing/2014/main" id="{8FE13411-B6BC-425F-B9CD-7E8AB52BD80C}"/>
              </a:ext>
            </a:extLst>
          </p:cNvPr>
          <p:cNvSpPr/>
          <p:nvPr/>
        </p:nvSpPr>
        <p:spPr>
          <a:xfrm>
            <a:off x="7849669" y="5344283"/>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8</a:t>
            </a:r>
          </a:p>
        </p:txBody>
      </p:sp>
      <p:sp>
        <p:nvSpPr>
          <p:cNvPr id="15" name="TextBox 11">
            <a:extLst>
              <a:ext uri="{FF2B5EF4-FFF2-40B4-BE49-F238E27FC236}">
                <a16:creationId xmlns:a16="http://schemas.microsoft.com/office/drawing/2014/main" id="{ECDF650F-F85E-457D-8A24-18ABBFEB4A94}"/>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68888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47868E2E-C80A-744B-BCF2-3CD4EC7EEC5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endParaRPr lang="en-US" sz="3600"/>
          </a:p>
        </p:txBody>
      </p:sp>
      <p:sp>
        <p:nvSpPr>
          <p:cNvPr id="7" name="Title 6">
            <a:extLst>
              <a:ext uri="{FF2B5EF4-FFF2-40B4-BE49-F238E27FC236}">
                <a16:creationId xmlns:a16="http://schemas.microsoft.com/office/drawing/2014/main" id="{D103AFBD-BFEB-4277-A54C-51126D9C8E2D}"/>
              </a:ext>
            </a:extLst>
          </p:cNvPr>
          <p:cNvSpPr>
            <a:spLocks noGrp="1"/>
          </p:cNvSpPr>
          <p:nvPr>
            <p:ph type="title"/>
          </p:nvPr>
        </p:nvSpPr>
        <p:spPr/>
        <p:txBody>
          <a:bodyPr/>
          <a:lstStyle/>
          <a:p>
            <a:r>
              <a:rPr lang="en-US" dirty="0"/>
              <a:t>T380AMR Technology</a:t>
            </a:r>
          </a:p>
        </p:txBody>
      </p:sp>
      <p:pic>
        <p:nvPicPr>
          <p:cNvPr id="34" name="Picture 33">
            <a:extLst>
              <a:ext uri="{FF2B5EF4-FFF2-40B4-BE49-F238E27FC236}">
                <a16:creationId xmlns:a16="http://schemas.microsoft.com/office/drawing/2014/main" id="{72831FB4-0EB6-495B-8913-884D0CC860B3}"/>
              </a:ext>
            </a:extLst>
          </p:cNvPr>
          <p:cNvPicPr>
            <a:picLocks noChangeAspect="1"/>
          </p:cNvPicPr>
          <p:nvPr/>
        </p:nvPicPr>
        <p:blipFill>
          <a:blip r:embed="rId3">
            <a:extLst>
              <a:ext uri="{28A0092B-C50C-407E-A947-70E740481C1C}">
                <a14:useLocalDpi xmlns:a14="http://schemas.microsoft.com/office/drawing/2010/main" val="0"/>
              </a:ext>
            </a:extLst>
          </a:blip>
          <a:srcRect l="17603" r="17603"/>
          <a:stretch/>
        </p:blipFill>
        <p:spPr>
          <a:xfrm>
            <a:off x="4498796" y="1166574"/>
            <a:ext cx="6426295" cy="5572157"/>
          </a:xfrm>
          <a:prstGeom prst="rect">
            <a:avLst/>
          </a:prstGeom>
        </p:spPr>
      </p:pic>
      <p:sp>
        <p:nvSpPr>
          <p:cNvPr id="36" name="TextBox 35">
            <a:extLst>
              <a:ext uri="{FF2B5EF4-FFF2-40B4-BE49-F238E27FC236}">
                <a16:creationId xmlns:a16="http://schemas.microsoft.com/office/drawing/2014/main" id="{D2870931-0732-49F7-9E28-B7D8B8C4D9AB}"/>
              </a:ext>
            </a:extLst>
          </p:cNvPr>
          <p:cNvSpPr txBox="1"/>
          <p:nvPr/>
        </p:nvSpPr>
        <p:spPr>
          <a:xfrm>
            <a:off x="864328" y="1588553"/>
            <a:ext cx="3957888" cy="4847994"/>
          </a:xfrm>
          <a:prstGeom prst="rect">
            <a:avLst/>
          </a:prstGeom>
          <a:noFill/>
        </p:spPr>
        <p:txBody>
          <a:bodyPr wrap="square" lIns="91440" tIns="45720" rIns="91440" bIns="45720" rtlCol="0" anchor="t">
            <a:spAutoFit/>
          </a:bodyPr>
          <a:lstStyle/>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3D Sensor</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LIDAR</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3D Sensor</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a:cs typeface="Arial"/>
              </a:rPr>
              <a:t>BrainOS</a:t>
            </a:r>
            <a:r>
              <a:rPr lang="en-US" sz="1600" baseline="30000" dirty="0">
                <a:solidFill>
                  <a:schemeClr val="tx1">
                    <a:lumMod val="65000"/>
                    <a:lumOff val="35000"/>
                  </a:schemeClr>
                </a:solidFill>
                <a:latin typeface="Arial"/>
                <a:cs typeface="Arial"/>
              </a:rPr>
              <a:t>®</a:t>
            </a:r>
            <a:r>
              <a:rPr lang="en-US" sz="1600" dirty="0">
                <a:solidFill>
                  <a:schemeClr val="tx1">
                    <a:lumMod val="65000"/>
                    <a:lumOff val="35000"/>
                  </a:schemeClr>
                </a:solidFill>
                <a:latin typeface="Arial"/>
                <a:cs typeface="Arial"/>
              </a:rPr>
              <a:t> Module</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User Interface</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3D Sensor</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Warning Light</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Start/Pause Button </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Turn Indicators</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Joy Ride Detection</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Wheel Sensors</a:t>
            </a:r>
          </a:p>
          <a:p>
            <a:pPr marL="342900" indent="-342900">
              <a:lnSpc>
                <a:spcPct val="150000"/>
              </a:lnSpc>
              <a:buClr>
                <a:schemeClr val="accent1"/>
              </a:buClr>
              <a:buFont typeface="+mj-lt"/>
              <a:buAutoNum type="arabicPeriod"/>
            </a:pPr>
            <a:r>
              <a:rPr lang="en-US" sz="1600" dirty="0">
                <a:solidFill>
                  <a:schemeClr val="tx1">
                    <a:lumMod val="65000"/>
                    <a:lumOff val="35000"/>
                  </a:schemeClr>
                </a:solidFill>
                <a:latin typeface="Arial" panose="020B0604020202020204" pitchFamily="34" charset="0"/>
                <a:cs typeface="Arial" panose="020B0604020202020204" pitchFamily="34" charset="0"/>
              </a:rPr>
              <a:t>LIDAR</a:t>
            </a:r>
          </a:p>
          <a:p>
            <a:pPr marL="342900" indent="-342900">
              <a:lnSpc>
                <a:spcPct val="150000"/>
              </a:lnSpc>
              <a:buClr>
                <a:schemeClr val="accent1"/>
              </a:buClr>
              <a:buFont typeface="+mj-lt"/>
              <a:buAutoNum type="arabicPeriod"/>
            </a:pPr>
            <a:endParaRPr lang="en-US" sz="16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0" name="Oval 29">
            <a:extLst>
              <a:ext uri="{FF2B5EF4-FFF2-40B4-BE49-F238E27FC236}">
                <a16:creationId xmlns:a16="http://schemas.microsoft.com/office/drawing/2014/main" id="{26C303E2-E4CD-4005-9B7D-4F7DD0BC2AC1}"/>
              </a:ext>
            </a:extLst>
          </p:cNvPr>
          <p:cNvSpPr/>
          <p:nvPr/>
        </p:nvSpPr>
        <p:spPr>
          <a:xfrm>
            <a:off x="5672639" y="2287941"/>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1</a:t>
            </a:r>
          </a:p>
        </p:txBody>
      </p:sp>
      <p:sp>
        <p:nvSpPr>
          <p:cNvPr id="31" name="Oval 30">
            <a:extLst>
              <a:ext uri="{FF2B5EF4-FFF2-40B4-BE49-F238E27FC236}">
                <a16:creationId xmlns:a16="http://schemas.microsoft.com/office/drawing/2014/main" id="{3963B50A-A3CD-4BCD-856A-11B5B7673EBF}"/>
              </a:ext>
            </a:extLst>
          </p:cNvPr>
          <p:cNvSpPr/>
          <p:nvPr/>
        </p:nvSpPr>
        <p:spPr>
          <a:xfrm>
            <a:off x="6210704" y="2377148"/>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2</a:t>
            </a:r>
          </a:p>
        </p:txBody>
      </p:sp>
      <p:sp>
        <p:nvSpPr>
          <p:cNvPr id="32" name="Oval 31">
            <a:extLst>
              <a:ext uri="{FF2B5EF4-FFF2-40B4-BE49-F238E27FC236}">
                <a16:creationId xmlns:a16="http://schemas.microsoft.com/office/drawing/2014/main" id="{1497925D-970A-4994-BFE9-2E09ED741AD6}"/>
              </a:ext>
            </a:extLst>
          </p:cNvPr>
          <p:cNvSpPr/>
          <p:nvPr/>
        </p:nvSpPr>
        <p:spPr>
          <a:xfrm>
            <a:off x="5991384" y="2756385"/>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3</a:t>
            </a:r>
          </a:p>
        </p:txBody>
      </p:sp>
      <p:sp>
        <p:nvSpPr>
          <p:cNvPr id="59" name="Oval 58">
            <a:extLst>
              <a:ext uri="{FF2B5EF4-FFF2-40B4-BE49-F238E27FC236}">
                <a16:creationId xmlns:a16="http://schemas.microsoft.com/office/drawing/2014/main" id="{0FCFBD8E-B4A6-4ED0-9496-C9D3CEFAFAFF}"/>
              </a:ext>
            </a:extLst>
          </p:cNvPr>
          <p:cNvSpPr/>
          <p:nvPr/>
        </p:nvSpPr>
        <p:spPr>
          <a:xfrm>
            <a:off x="5733662" y="3194006"/>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4</a:t>
            </a:r>
          </a:p>
        </p:txBody>
      </p:sp>
      <p:sp>
        <p:nvSpPr>
          <p:cNvPr id="60" name="Oval 59">
            <a:extLst>
              <a:ext uri="{FF2B5EF4-FFF2-40B4-BE49-F238E27FC236}">
                <a16:creationId xmlns:a16="http://schemas.microsoft.com/office/drawing/2014/main" id="{7D6FAB69-8484-4BEF-A3C9-079C67B9E3F0}"/>
              </a:ext>
            </a:extLst>
          </p:cNvPr>
          <p:cNvSpPr/>
          <p:nvPr/>
        </p:nvSpPr>
        <p:spPr>
          <a:xfrm>
            <a:off x="7055714" y="2328571"/>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5</a:t>
            </a:r>
          </a:p>
        </p:txBody>
      </p:sp>
      <p:sp>
        <p:nvSpPr>
          <p:cNvPr id="61" name="Oval 60">
            <a:extLst>
              <a:ext uri="{FF2B5EF4-FFF2-40B4-BE49-F238E27FC236}">
                <a16:creationId xmlns:a16="http://schemas.microsoft.com/office/drawing/2014/main" id="{84DD7009-A24C-4FC1-BCF5-1E15C02670E5}"/>
              </a:ext>
            </a:extLst>
          </p:cNvPr>
          <p:cNvSpPr/>
          <p:nvPr/>
        </p:nvSpPr>
        <p:spPr>
          <a:xfrm>
            <a:off x="7218867" y="2658939"/>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6</a:t>
            </a:r>
          </a:p>
        </p:txBody>
      </p:sp>
      <p:sp>
        <p:nvSpPr>
          <p:cNvPr id="63" name="Oval 62">
            <a:extLst>
              <a:ext uri="{FF2B5EF4-FFF2-40B4-BE49-F238E27FC236}">
                <a16:creationId xmlns:a16="http://schemas.microsoft.com/office/drawing/2014/main" id="{1333FBF1-EC78-4E04-A0A3-5F3D24374B74}"/>
              </a:ext>
            </a:extLst>
          </p:cNvPr>
          <p:cNvSpPr/>
          <p:nvPr/>
        </p:nvSpPr>
        <p:spPr>
          <a:xfrm>
            <a:off x="8660949" y="1588553"/>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7</a:t>
            </a:r>
          </a:p>
        </p:txBody>
      </p:sp>
      <p:sp>
        <p:nvSpPr>
          <p:cNvPr id="64" name="Oval 63">
            <a:extLst>
              <a:ext uri="{FF2B5EF4-FFF2-40B4-BE49-F238E27FC236}">
                <a16:creationId xmlns:a16="http://schemas.microsoft.com/office/drawing/2014/main" id="{0432FE5B-4E6A-4F42-AA09-44F59D166810}"/>
              </a:ext>
            </a:extLst>
          </p:cNvPr>
          <p:cNvSpPr/>
          <p:nvPr/>
        </p:nvSpPr>
        <p:spPr>
          <a:xfrm>
            <a:off x="9014641" y="1933198"/>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8</a:t>
            </a:r>
          </a:p>
        </p:txBody>
      </p:sp>
      <p:sp>
        <p:nvSpPr>
          <p:cNvPr id="65" name="Oval 64">
            <a:extLst>
              <a:ext uri="{FF2B5EF4-FFF2-40B4-BE49-F238E27FC236}">
                <a16:creationId xmlns:a16="http://schemas.microsoft.com/office/drawing/2014/main" id="{5BF04184-6DA1-4809-91EE-A01C90FAD511}"/>
              </a:ext>
            </a:extLst>
          </p:cNvPr>
          <p:cNvSpPr/>
          <p:nvPr/>
        </p:nvSpPr>
        <p:spPr>
          <a:xfrm>
            <a:off x="9396184" y="2169434"/>
            <a:ext cx="209232" cy="20923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9</a:t>
            </a:r>
          </a:p>
        </p:txBody>
      </p:sp>
      <p:sp>
        <p:nvSpPr>
          <p:cNvPr id="68" name="Oval 67">
            <a:extLst>
              <a:ext uri="{FF2B5EF4-FFF2-40B4-BE49-F238E27FC236}">
                <a16:creationId xmlns:a16="http://schemas.microsoft.com/office/drawing/2014/main" id="{C779F615-1D74-4E35-9883-38996E39DE6D}"/>
              </a:ext>
            </a:extLst>
          </p:cNvPr>
          <p:cNvSpPr/>
          <p:nvPr/>
        </p:nvSpPr>
        <p:spPr>
          <a:xfrm>
            <a:off x="6794104" y="5506114"/>
            <a:ext cx="228600" cy="228600"/>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t>11</a:t>
            </a:r>
          </a:p>
        </p:txBody>
      </p:sp>
      <p:sp>
        <p:nvSpPr>
          <p:cNvPr id="69" name="Oval 68">
            <a:extLst>
              <a:ext uri="{FF2B5EF4-FFF2-40B4-BE49-F238E27FC236}">
                <a16:creationId xmlns:a16="http://schemas.microsoft.com/office/drawing/2014/main" id="{36691B1F-FABA-4EDD-878A-9F6AB8E922A3}"/>
              </a:ext>
            </a:extLst>
          </p:cNvPr>
          <p:cNvSpPr/>
          <p:nvPr/>
        </p:nvSpPr>
        <p:spPr>
          <a:xfrm>
            <a:off x="5877084" y="5771138"/>
            <a:ext cx="228600" cy="228600"/>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t>12</a:t>
            </a:r>
          </a:p>
        </p:txBody>
      </p:sp>
      <p:sp>
        <p:nvSpPr>
          <p:cNvPr id="70" name="Oval 69">
            <a:extLst>
              <a:ext uri="{FF2B5EF4-FFF2-40B4-BE49-F238E27FC236}">
                <a16:creationId xmlns:a16="http://schemas.microsoft.com/office/drawing/2014/main" id="{FDB437C5-2E8A-411D-8D78-1BE54CFB824C}"/>
              </a:ext>
            </a:extLst>
          </p:cNvPr>
          <p:cNvSpPr/>
          <p:nvPr/>
        </p:nvSpPr>
        <p:spPr>
          <a:xfrm>
            <a:off x="8432349" y="3067718"/>
            <a:ext cx="228600" cy="228600"/>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t>10</a:t>
            </a:r>
          </a:p>
        </p:txBody>
      </p:sp>
      <p:sp>
        <p:nvSpPr>
          <p:cNvPr id="19" name="TextBox 11">
            <a:extLst>
              <a:ext uri="{FF2B5EF4-FFF2-40B4-BE49-F238E27FC236}">
                <a16:creationId xmlns:a16="http://schemas.microsoft.com/office/drawing/2014/main" id="{A7FF859B-034D-4A45-8F6B-FE08BB483B66}"/>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822770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F6D9CF-FD27-4966-80F1-2C8A29DAE88A}"/>
              </a:ext>
            </a:extLst>
          </p:cNvPr>
          <p:cNvSpPr>
            <a:spLocks noGrp="1"/>
          </p:cNvSpPr>
          <p:nvPr>
            <p:ph type="title"/>
          </p:nvPr>
        </p:nvSpPr>
        <p:spPr/>
        <p:txBody>
          <a:bodyPr/>
          <a:lstStyle/>
          <a:p>
            <a:r>
              <a:rPr lang="en-US" dirty="0"/>
              <a:t>ec-H2O NanoClean</a:t>
            </a:r>
            <a:r>
              <a:rPr lang="en-US" sz="3600" baseline="60000" dirty="0"/>
              <a:t>®</a:t>
            </a:r>
            <a:r>
              <a:rPr lang="en-US" dirty="0"/>
              <a:t> Technology</a:t>
            </a:r>
            <a:endParaRPr lang="en-US" sz="1800" b="0" dirty="0">
              <a:solidFill>
                <a:prstClr val="white">
                  <a:lumMod val="65000"/>
                </a:prstClr>
              </a:solidFill>
              <a:latin typeface="+mn-lt"/>
              <a:ea typeface="+mn-ea"/>
              <a:cs typeface="+mn-cs"/>
            </a:endParaRPr>
          </a:p>
        </p:txBody>
      </p:sp>
      <p:sp>
        <p:nvSpPr>
          <p:cNvPr id="24" name="Content Placeholder 23"/>
          <p:cNvSpPr>
            <a:spLocks noGrp="1"/>
          </p:cNvSpPr>
          <p:nvPr>
            <p:ph idx="1"/>
          </p:nvPr>
        </p:nvSpPr>
        <p:spPr>
          <a:xfrm>
            <a:off x="1761653" y="2060021"/>
            <a:ext cx="9962586" cy="1597580"/>
          </a:xfrm>
          <a:prstGeom prst="rect">
            <a:avLst/>
          </a:prstGeom>
        </p:spPr>
        <p:txBody>
          <a:bodyPr>
            <a:noAutofit/>
          </a:bodyPr>
          <a:lstStyle/>
          <a:p>
            <a:pPr marL="0" indent="0">
              <a:lnSpc>
                <a:spcPct val="100000"/>
              </a:lnSpc>
              <a:spcBef>
                <a:spcPts val="300"/>
              </a:spcBef>
              <a:spcAft>
                <a:spcPts val="300"/>
              </a:spcAft>
              <a:buNone/>
            </a:pPr>
            <a:r>
              <a:rPr lang="en-US" sz="1600" dirty="0">
                <a:cs typeface="Arial" panose="020B0604020202020204" pitchFamily="34" charset="0"/>
              </a:rPr>
              <a:t>Imagine a new cleaning process:</a:t>
            </a:r>
          </a:p>
          <a:p>
            <a:pPr marL="339725" lvl="1" indent="-227013">
              <a:lnSpc>
                <a:spcPct val="100000"/>
              </a:lnSpc>
              <a:spcBef>
                <a:spcPts val="300"/>
              </a:spcBef>
              <a:spcAft>
                <a:spcPts val="300"/>
              </a:spcAft>
            </a:pPr>
            <a:r>
              <a:rPr lang="en-US" sz="1600" dirty="0">
                <a:solidFill>
                  <a:srgbClr val="505050"/>
                </a:solidFill>
              </a:rPr>
              <a:t>Available on all Tennant AMR equipment</a:t>
            </a:r>
          </a:p>
          <a:p>
            <a:pPr marL="339725" lvl="1" indent="-227013">
              <a:lnSpc>
                <a:spcPct val="100000"/>
              </a:lnSpc>
              <a:spcBef>
                <a:spcPts val="300"/>
              </a:spcBef>
              <a:spcAft>
                <a:spcPts val="300"/>
              </a:spcAft>
            </a:pPr>
            <a:r>
              <a:rPr lang="en-US" sz="1600" dirty="0"/>
              <a:t>Electrically converts water into an innovative detergent-free solution</a:t>
            </a:r>
          </a:p>
          <a:p>
            <a:pPr marL="339725" lvl="1" indent="-227013">
              <a:lnSpc>
                <a:spcPct val="100000"/>
              </a:lnSpc>
              <a:spcBef>
                <a:spcPts val="300"/>
              </a:spcBef>
              <a:spcAft>
                <a:spcPts val="300"/>
              </a:spcAft>
            </a:pPr>
            <a:r>
              <a:rPr lang="en-US" sz="1600" dirty="0">
                <a:latin typeface="Arial" panose="020B0604020202020204" pitchFamily="34" charset="0"/>
                <a:cs typeface="Arial" panose="020B0604020202020204" pitchFamily="34" charset="0"/>
              </a:rPr>
              <a:t>Protect users by eliminating health issues associated with harsh cleaning chemicals.</a:t>
            </a:r>
          </a:p>
          <a:p>
            <a:pPr marL="339725" lvl="1" indent="-227013">
              <a:lnSpc>
                <a:spcPct val="100000"/>
              </a:lnSpc>
              <a:spcBef>
                <a:spcPts val="300"/>
              </a:spcBef>
              <a:spcAft>
                <a:spcPts val="300"/>
              </a:spcAft>
            </a:pPr>
            <a:r>
              <a:rPr lang="en-US" sz="1600" dirty="0">
                <a:latin typeface="Arial" panose="020B0604020202020204" pitchFamily="34" charset="0"/>
                <a:cs typeface="Arial" panose="020B0604020202020204" pitchFamily="34" charset="0"/>
              </a:rPr>
              <a:t>ec-H2O uses 70% less water than conventional scrubbing methods </a:t>
            </a:r>
          </a:p>
          <a:p>
            <a:pPr lvl="1">
              <a:lnSpc>
                <a:spcPct val="100000"/>
              </a:lnSpc>
              <a:spcBef>
                <a:spcPts val="300"/>
              </a:spcBef>
              <a:spcAft>
                <a:spcPts val="300"/>
              </a:spcAft>
            </a:pPr>
            <a:endParaRPr lang="en-US" sz="1600" dirty="0">
              <a:cs typeface="Arial" panose="020B0604020202020204" pitchFamily="34" charset="0"/>
            </a:endParaRPr>
          </a:p>
        </p:txBody>
      </p:sp>
      <p:sp>
        <p:nvSpPr>
          <p:cNvPr id="6" name="TextBox 5">
            <a:extLst>
              <a:ext uri="{FF2B5EF4-FFF2-40B4-BE49-F238E27FC236}">
                <a16:creationId xmlns:a16="http://schemas.microsoft.com/office/drawing/2014/main" id="{2B5B4731-7CBF-44F0-B6D0-1917B1F5F163}"/>
              </a:ext>
            </a:extLst>
          </p:cNvPr>
          <p:cNvSpPr txBox="1"/>
          <p:nvPr/>
        </p:nvSpPr>
        <p:spPr>
          <a:xfrm>
            <a:off x="1761653" y="1690688"/>
            <a:ext cx="55343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1"/>
                </a:solidFill>
                <a:effectLst/>
                <a:uLnTx/>
                <a:uFillTx/>
                <a:latin typeface="Arial" panose="020B0604020202020204"/>
                <a:ea typeface="+mn-ea"/>
                <a:cs typeface="+mn-cs"/>
              </a:rPr>
              <a:t>Green Cleaning &amp; Sustainability</a:t>
            </a:r>
          </a:p>
        </p:txBody>
      </p:sp>
      <p:pic>
        <p:nvPicPr>
          <p:cNvPr id="7" name="Graphic 6">
            <a:extLst>
              <a:ext uri="{FF2B5EF4-FFF2-40B4-BE49-F238E27FC236}">
                <a16:creationId xmlns:a16="http://schemas.microsoft.com/office/drawing/2014/main" id="{99BC09DE-7FFC-40C4-BC3B-7D82778484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99" y="1838072"/>
            <a:ext cx="454795" cy="606393"/>
          </a:xfrm>
          <a:prstGeom prst="rect">
            <a:avLst/>
          </a:prstGeom>
        </p:spPr>
      </p:pic>
      <p:sp>
        <p:nvSpPr>
          <p:cNvPr id="4" name="Oval 3">
            <a:extLst>
              <a:ext uri="{FF2B5EF4-FFF2-40B4-BE49-F238E27FC236}">
                <a16:creationId xmlns:a16="http://schemas.microsoft.com/office/drawing/2014/main" id="{A4C5B6CF-C527-461F-94EC-D267D4433B4C}"/>
              </a:ext>
            </a:extLst>
          </p:cNvPr>
          <p:cNvSpPr/>
          <p:nvPr/>
        </p:nvSpPr>
        <p:spPr>
          <a:xfrm>
            <a:off x="737516" y="1690688"/>
            <a:ext cx="901161" cy="90116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635EFC-B02C-4C9F-BA94-BBBD86C96033}"/>
              </a:ext>
            </a:extLst>
          </p:cNvPr>
          <p:cNvSpPr txBox="1"/>
          <p:nvPr/>
        </p:nvSpPr>
        <p:spPr>
          <a:xfrm>
            <a:off x="1761653" y="3817404"/>
            <a:ext cx="9236074"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Arial" panose="020B0604020202020204" pitchFamily="34" charset="0"/>
              </a:rPr>
              <a:t>How AMR benefits from ec-H2O?</a:t>
            </a:r>
          </a:p>
          <a:p>
            <a:pPr marL="339725" marR="0" lvl="0" indent="-227013"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mn-cs"/>
              </a:rPr>
              <a:t>Helps prolong the runtime</a:t>
            </a:r>
          </a:p>
          <a:p>
            <a:pPr marL="574675" marR="0" lvl="1" indent="-171450"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Arial" panose="020B0604020202020204" pitchFamily="34" charset="0"/>
              </a:rPr>
              <a:t>Water molecules are electrically charged causing them to expand. Expanded water molecules have greater floor coverage when cleaning, leading to the use of less water needed to clean the floors. </a:t>
            </a:r>
          </a:p>
          <a:p>
            <a:pPr marL="574675" marR="0" lvl="1" indent="-171450"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Arial" panose="020B0604020202020204" pitchFamily="34" charset="0"/>
              </a:rPr>
              <a:t>Less water needed to clean floors = more run time per tank</a:t>
            </a:r>
          </a:p>
          <a:p>
            <a:pPr marL="339725" marR="0" lvl="0" indent="-228600"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Arial" panose="020B0604020202020204" pitchFamily="34" charset="0"/>
              </a:rPr>
              <a:t>Spend more time cleaning</a:t>
            </a:r>
          </a:p>
          <a:p>
            <a:pPr marL="574675" marR="0" lvl="2" indent="-174625"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mn-cs"/>
              </a:rPr>
              <a:t>Eliminate time required for chemical handling, mixing, and usage training</a:t>
            </a:r>
          </a:p>
          <a:p>
            <a:pPr marL="574675" marR="0" lvl="2" indent="-174625" algn="l" defTabSz="914400" rtl="0" eaLnBrk="1" fontAlgn="auto" latinLnBrk="0" hangingPunct="1">
              <a:lnSpc>
                <a:spcPct val="100000"/>
              </a:lnSpc>
              <a:spcBef>
                <a:spcPts val="300"/>
              </a:spcBef>
              <a:spcAft>
                <a:spcPts val="300"/>
              </a:spcAft>
              <a:buClr>
                <a:srgbClr val="009AC7"/>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mn-cs"/>
              </a:rPr>
              <a:t>Just fill with H</a:t>
            </a:r>
            <a:r>
              <a:rPr kumimoji="0" lang="en-US" sz="1600" b="0" i="0" u="none" strike="noStrike" kern="1200" cap="none" spc="0" normalizeH="0" baseline="-30000" noProof="0" dirty="0">
                <a:ln>
                  <a:noFill/>
                </a:ln>
                <a:solidFill>
                  <a:prstClr val="black">
                    <a:lumMod val="65000"/>
                    <a:lumOff val="35000"/>
                  </a:prstClr>
                </a:solidFill>
                <a:effectLst/>
                <a:uLnTx/>
                <a:uFillTx/>
                <a:latin typeface="Arial" panose="020B0604020202020204"/>
                <a:ea typeface="+mn-ea"/>
                <a:cs typeface="+mn-cs"/>
              </a:rPr>
              <a:t>2</a:t>
            </a:r>
            <a:r>
              <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mn-cs"/>
              </a:rPr>
              <a:t>O and go!</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Arial" panose="020B0604020202020204" pitchFamily="34" charset="0"/>
            </a:endParaRPr>
          </a:p>
        </p:txBody>
      </p:sp>
      <p:sp>
        <p:nvSpPr>
          <p:cNvPr id="9" name="TextBox 11">
            <a:extLst>
              <a:ext uri="{FF2B5EF4-FFF2-40B4-BE49-F238E27FC236}">
                <a16:creationId xmlns:a16="http://schemas.microsoft.com/office/drawing/2014/main" id="{31BA6104-21ED-446F-A825-AB16A95E44C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731263210"/>
      </p:ext>
    </p:extLst>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7878A61-E58A-43F6-96CB-C04033518DD9}"/>
              </a:ext>
            </a:extLst>
          </p:cNvPr>
          <p:cNvSpPr>
            <a:spLocks noGrp="1"/>
          </p:cNvSpPr>
          <p:nvPr>
            <p:ph type="title"/>
          </p:nvPr>
        </p:nvSpPr>
        <p:spPr/>
        <p:txBody>
          <a:bodyPr/>
          <a:lstStyle/>
          <a:p>
            <a:r>
              <a:rPr lang="en-US"/>
              <a:t>Manual Battery Watering System</a:t>
            </a:r>
          </a:p>
        </p:txBody>
      </p:sp>
      <p:sp>
        <p:nvSpPr>
          <p:cNvPr id="3" name="Content Placeholder 2">
            <a:extLst>
              <a:ext uri="{FF2B5EF4-FFF2-40B4-BE49-F238E27FC236}">
                <a16:creationId xmlns:a16="http://schemas.microsoft.com/office/drawing/2014/main" id="{E538F988-6C6C-4488-8785-5663F2D9F7B2}"/>
              </a:ext>
            </a:extLst>
          </p:cNvPr>
          <p:cNvSpPr>
            <a:spLocks noGrp="1"/>
          </p:cNvSpPr>
          <p:nvPr>
            <p:ph idx="1"/>
          </p:nvPr>
        </p:nvSpPr>
        <p:spPr>
          <a:xfrm>
            <a:off x="838200" y="1690688"/>
            <a:ext cx="5372477" cy="2437692"/>
          </a:xfrm>
        </p:spPr>
        <p:txBody>
          <a:bodyPr>
            <a:normAutofit lnSpcReduction="10000"/>
          </a:bodyPr>
          <a:lstStyle/>
          <a:p>
            <a:pPr>
              <a:lnSpc>
                <a:spcPct val="100000"/>
              </a:lnSpc>
              <a:defRPr/>
            </a:pPr>
            <a:r>
              <a:rPr lang="en-US" sz="1600" dirty="0"/>
              <a:t>Save time and money with a system that helps you decrease maintenance needs and increase battery life</a:t>
            </a:r>
          </a:p>
          <a:p>
            <a:pPr>
              <a:lnSpc>
                <a:spcPct val="100000"/>
              </a:lnSpc>
              <a:defRPr/>
            </a:pPr>
            <a:r>
              <a:rPr lang="en-US" sz="1600" dirty="0"/>
              <a:t>Spend more time cleaning, and less time on battery maintenance with Manual Battery Watering’s quick, easy-to-use design that requires little to no training</a:t>
            </a:r>
          </a:p>
          <a:p>
            <a:pPr>
              <a:lnSpc>
                <a:spcPct val="100000"/>
              </a:lnSpc>
              <a:defRPr/>
            </a:pPr>
            <a:r>
              <a:rPr lang="en-US" sz="1600" dirty="0"/>
              <a:t>Protect your operators from the possibility of acid contact and other risks associated with open battery maintenance</a:t>
            </a:r>
          </a:p>
        </p:txBody>
      </p:sp>
      <p:pic>
        <p:nvPicPr>
          <p:cNvPr id="6" name="Picture 5" descr="C:\Users\jhz2\AppData\Local\Microsoft\Windows\INetCache\Content.Word\IMG_2630.jpg">
            <a:extLst>
              <a:ext uri="{FF2B5EF4-FFF2-40B4-BE49-F238E27FC236}">
                <a16:creationId xmlns:a16="http://schemas.microsoft.com/office/drawing/2014/main" id="{EFCF5E35-B8C3-42CE-8D07-ECA4B56A824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6242653" y="2283407"/>
            <a:ext cx="4735676" cy="3550239"/>
          </a:xfrm>
          <a:prstGeom prst="roundRect">
            <a:avLst/>
          </a:prstGeom>
          <a:noFill/>
          <a:ln>
            <a:noFill/>
          </a:ln>
        </p:spPr>
      </p:pic>
      <p:sp>
        <p:nvSpPr>
          <p:cNvPr id="7" name="TextBox 11">
            <a:extLst>
              <a:ext uri="{FF2B5EF4-FFF2-40B4-BE49-F238E27FC236}">
                <a16:creationId xmlns:a16="http://schemas.microsoft.com/office/drawing/2014/main" id="{D5386F35-3DDA-46DD-9FD9-338FAE963542}"/>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533628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C0F3-208E-43FE-AD1B-6AC08135F0AD}"/>
              </a:ext>
            </a:extLst>
          </p:cNvPr>
          <p:cNvSpPr>
            <a:spLocks noGrp="1"/>
          </p:cNvSpPr>
          <p:nvPr>
            <p:ph type="title"/>
          </p:nvPr>
        </p:nvSpPr>
        <p:spPr>
          <a:xfrm>
            <a:off x="688575" y="198875"/>
            <a:ext cx="10515600" cy="1325563"/>
          </a:xfrm>
        </p:spPr>
        <p:txBody>
          <a:bodyPr/>
          <a:lstStyle/>
          <a:p>
            <a:r>
              <a:rPr lang="en-US" dirty="0">
                <a:cs typeface="Arial"/>
              </a:rPr>
              <a:t>Benefits of Lithium-ion Batteries</a:t>
            </a:r>
            <a:endParaRPr lang="en-US" dirty="0"/>
          </a:p>
        </p:txBody>
      </p:sp>
      <p:sp>
        <p:nvSpPr>
          <p:cNvPr id="3" name="Content Placeholder 2">
            <a:extLst>
              <a:ext uri="{FF2B5EF4-FFF2-40B4-BE49-F238E27FC236}">
                <a16:creationId xmlns:a16="http://schemas.microsoft.com/office/drawing/2014/main" id="{57A1881A-CFF7-4AD2-93FD-683050D51F58}"/>
              </a:ext>
            </a:extLst>
          </p:cNvPr>
          <p:cNvSpPr>
            <a:spLocks noGrp="1"/>
          </p:cNvSpPr>
          <p:nvPr>
            <p:ph idx="1"/>
          </p:nvPr>
        </p:nvSpPr>
        <p:spPr>
          <a:xfrm>
            <a:off x="1486328" y="1524438"/>
            <a:ext cx="9282953" cy="5134687"/>
          </a:xfrm>
        </p:spPr>
        <p:txBody>
          <a:bodyPr>
            <a:noAutofit/>
          </a:bodyPr>
          <a:lstStyle/>
          <a:p>
            <a:pPr marL="0" indent="0">
              <a:spcBef>
                <a:spcPts val="0"/>
              </a:spcBef>
              <a:spcAft>
                <a:spcPts val="500"/>
              </a:spcAft>
              <a:buNone/>
            </a:pPr>
            <a:r>
              <a:rPr lang="en-US" sz="1400" b="1" dirty="0">
                <a:ea typeface="+mn-lt"/>
                <a:cs typeface="+mn-lt"/>
              </a:rPr>
              <a:t>Zero Maintenance </a:t>
            </a:r>
          </a:p>
          <a:p>
            <a:pPr marL="288925" indent="-171450">
              <a:spcBef>
                <a:spcPts val="0"/>
              </a:spcBef>
              <a:spcAft>
                <a:spcPts val="500"/>
              </a:spcAft>
            </a:pPr>
            <a:r>
              <a:rPr lang="en-US" sz="1200" dirty="0">
                <a:ea typeface="+mn-lt"/>
                <a:cs typeface="+mn-lt"/>
              </a:rPr>
              <a:t>No more battery watering. No engine maintenance. No worries.</a:t>
            </a:r>
          </a:p>
          <a:p>
            <a:pPr marL="0" indent="0">
              <a:spcBef>
                <a:spcPts val="0"/>
              </a:spcBef>
              <a:spcAft>
                <a:spcPts val="500"/>
              </a:spcAft>
              <a:buNone/>
            </a:pPr>
            <a:r>
              <a:rPr lang="en-US" sz="1400" b="1" dirty="0">
                <a:ea typeface="+mn-lt"/>
                <a:cs typeface="+mn-lt"/>
              </a:rPr>
              <a:t>Maximized Productivity </a:t>
            </a:r>
          </a:p>
          <a:p>
            <a:pPr marL="288925" indent="-171450">
              <a:spcBef>
                <a:spcPts val="0"/>
              </a:spcBef>
              <a:spcAft>
                <a:spcPts val="500"/>
              </a:spcAft>
            </a:pPr>
            <a:r>
              <a:rPr lang="en-US" sz="1200" dirty="0">
                <a:ea typeface="+mn-lt"/>
                <a:cs typeface="+mn-lt"/>
              </a:rPr>
              <a:t>Long life, fast charging, longer runtimes, &amp; opportunity charging to minimize idle time.</a:t>
            </a:r>
          </a:p>
          <a:p>
            <a:pPr marL="288925" indent="-171450">
              <a:spcBef>
                <a:spcPts val="0"/>
              </a:spcBef>
              <a:spcAft>
                <a:spcPts val="500"/>
              </a:spcAft>
            </a:pPr>
            <a:r>
              <a:rPr lang="en-US" sz="1200" dirty="0">
                <a:ea typeface="+mn-lt"/>
                <a:cs typeface="+mn-lt"/>
              </a:rPr>
              <a:t>Optimize equipment uptime by spending more time cleaning and less time dealing with your power source</a:t>
            </a:r>
          </a:p>
          <a:p>
            <a:pPr marL="288925" indent="-171450">
              <a:spcBef>
                <a:spcPts val="0"/>
              </a:spcBef>
              <a:spcAft>
                <a:spcPts val="500"/>
              </a:spcAft>
            </a:pPr>
            <a:r>
              <a:rPr lang="en-US" sz="1200" dirty="0">
                <a:ea typeface="+mn-lt"/>
                <a:cs typeface="+mn-lt"/>
              </a:rPr>
              <a:t>Constantly communicates data to machine, to optimize safety, performance, productivity, and longevity</a:t>
            </a:r>
          </a:p>
          <a:p>
            <a:pPr marL="0" indent="0">
              <a:spcBef>
                <a:spcPts val="0"/>
              </a:spcBef>
              <a:spcAft>
                <a:spcPts val="500"/>
              </a:spcAft>
              <a:buNone/>
            </a:pPr>
            <a:r>
              <a:rPr lang="en-US" sz="1400" b="1" dirty="0">
                <a:ea typeface="+mn-lt"/>
                <a:cs typeface="+mn-lt"/>
              </a:rPr>
              <a:t>Long Battery Life </a:t>
            </a:r>
          </a:p>
          <a:p>
            <a:pPr marL="288925" indent="-171450">
              <a:spcBef>
                <a:spcPts val="0"/>
              </a:spcBef>
              <a:spcAft>
                <a:spcPts val="500"/>
              </a:spcAft>
            </a:pPr>
            <a:r>
              <a:rPr lang="en-US" sz="1200" dirty="0">
                <a:ea typeface="+mn-lt"/>
                <a:cs typeface="+mn-lt"/>
              </a:rPr>
              <a:t>2,000+ charge cycles means fewer battery replacements</a:t>
            </a:r>
            <a:endParaRPr lang="en-US" sz="1200" dirty="0">
              <a:cs typeface="Arial"/>
            </a:endParaRPr>
          </a:p>
          <a:p>
            <a:pPr marL="288925" indent="-171450">
              <a:spcBef>
                <a:spcPts val="0"/>
              </a:spcBef>
              <a:spcAft>
                <a:spcPts val="500"/>
              </a:spcAft>
            </a:pPr>
            <a:r>
              <a:rPr lang="en-US" sz="1200" dirty="0">
                <a:ea typeface="+mn-lt"/>
                <a:cs typeface="+mn-lt"/>
              </a:rPr>
              <a:t>No fuel cylinder replacements</a:t>
            </a:r>
          </a:p>
          <a:p>
            <a:pPr marL="0" indent="0">
              <a:spcBef>
                <a:spcPts val="0"/>
              </a:spcBef>
              <a:spcAft>
                <a:spcPts val="500"/>
              </a:spcAft>
              <a:buNone/>
            </a:pPr>
            <a:r>
              <a:rPr lang="en-US" sz="1400" b="1" dirty="0">
                <a:ea typeface="+mn-lt"/>
                <a:cs typeface="+mn-lt"/>
              </a:rPr>
              <a:t>Simplified Operations </a:t>
            </a:r>
          </a:p>
          <a:p>
            <a:pPr marL="288925" indent="-171450">
              <a:spcBef>
                <a:spcPts val="0"/>
              </a:spcBef>
              <a:spcAft>
                <a:spcPts val="500"/>
              </a:spcAft>
            </a:pPr>
            <a:r>
              <a:rPr lang="en-US" sz="1200" dirty="0">
                <a:ea typeface="+mn-lt"/>
                <a:cs typeface="+mn-lt"/>
              </a:rPr>
              <a:t>Opportunity charging does not reduce the life of the battery</a:t>
            </a:r>
          </a:p>
          <a:p>
            <a:pPr marL="288925" indent="-171450">
              <a:spcBef>
                <a:spcPts val="0"/>
              </a:spcBef>
              <a:spcAft>
                <a:spcPts val="500"/>
              </a:spcAft>
            </a:pPr>
            <a:r>
              <a:rPr lang="en-US" sz="1200" dirty="0">
                <a:cs typeface="Arial"/>
              </a:rPr>
              <a:t>No complicated charging process</a:t>
            </a:r>
          </a:p>
          <a:p>
            <a:pPr marL="288925" indent="-171450">
              <a:spcBef>
                <a:spcPts val="0"/>
              </a:spcBef>
              <a:spcAft>
                <a:spcPts val="500"/>
              </a:spcAft>
            </a:pPr>
            <a:r>
              <a:rPr lang="en-US" sz="1200" dirty="0">
                <a:cs typeface="Arial"/>
              </a:rPr>
              <a:t>Fewer battery replacements, no battery watering, lower charging costs, and minimal training required</a:t>
            </a:r>
            <a:endParaRPr lang="en-US" sz="1200" dirty="0">
              <a:ea typeface="+mn-lt"/>
              <a:cs typeface="+mn-lt"/>
            </a:endParaRPr>
          </a:p>
          <a:p>
            <a:pPr marL="0" indent="0">
              <a:spcBef>
                <a:spcPts val="0"/>
              </a:spcBef>
              <a:spcAft>
                <a:spcPts val="500"/>
              </a:spcAft>
              <a:buNone/>
            </a:pPr>
            <a:r>
              <a:rPr lang="en-US" sz="1400" b="1" dirty="0">
                <a:ea typeface="+mn-lt"/>
                <a:cs typeface="+mn-lt"/>
              </a:rPr>
              <a:t>Safer Facilities </a:t>
            </a:r>
          </a:p>
          <a:p>
            <a:pPr marL="288925" indent="-171450">
              <a:spcBef>
                <a:spcPts val="0"/>
              </a:spcBef>
              <a:spcAft>
                <a:spcPts val="500"/>
              </a:spcAft>
            </a:pPr>
            <a:r>
              <a:rPr lang="en-US" sz="1200" dirty="0">
                <a:cs typeface="Arial"/>
              </a:rPr>
              <a:t>Improved indoor air quality due to no emissions</a:t>
            </a:r>
          </a:p>
          <a:p>
            <a:pPr marL="288925" indent="-171450">
              <a:spcBef>
                <a:spcPts val="0"/>
              </a:spcBef>
              <a:spcAft>
                <a:spcPts val="500"/>
              </a:spcAft>
            </a:pPr>
            <a:r>
              <a:rPr lang="en-US" sz="1200" dirty="0">
                <a:cs typeface="Arial"/>
              </a:rPr>
              <a:t>Eliminates the need for flammable fuels on property</a:t>
            </a:r>
          </a:p>
          <a:p>
            <a:pPr marL="288925" indent="-171450">
              <a:spcBef>
                <a:spcPts val="0"/>
              </a:spcBef>
              <a:spcAft>
                <a:spcPts val="500"/>
              </a:spcAft>
            </a:pPr>
            <a:r>
              <a:rPr lang="en-US" sz="1200" dirty="0">
                <a:cs typeface="Arial"/>
              </a:rPr>
              <a:t>No exposure to battery acid or off-gassing during charging</a:t>
            </a:r>
            <a:endParaRPr lang="en-US" sz="1400" dirty="0">
              <a:cs typeface="Arial"/>
            </a:endParaRPr>
          </a:p>
        </p:txBody>
      </p:sp>
      <p:pic>
        <p:nvPicPr>
          <p:cNvPr id="12" name="Graphic 11">
            <a:extLst>
              <a:ext uri="{FF2B5EF4-FFF2-40B4-BE49-F238E27FC236}">
                <a16:creationId xmlns:a16="http://schemas.microsoft.com/office/drawing/2014/main" id="{5C1CAD44-A407-4A82-A3EC-5106D6C5F1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772" y="3414312"/>
            <a:ext cx="485775" cy="390525"/>
          </a:xfrm>
          <a:prstGeom prst="rect">
            <a:avLst/>
          </a:prstGeom>
        </p:spPr>
      </p:pic>
      <p:pic>
        <p:nvPicPr>
          <p:cNvPr id="13" name="Graphic 12">
            <a:extLst>
              <a:ext uri="{FF2B5EF4-FFF2-40B4-BE49-F238E27FC236}">
                <a16:creationId xmlns:a16="http://schemas.microsoft.com/office/drawing/2014/main" id="{57CD9944-2248-4AB4-B20F-9EAFF20AA5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2534" y="2237727"/>
            <a:ext cx="476250" cy="419100"/>
          </a:xfrm>
          <a:prstGeom prst="rect">
            <a:avLst/>
          </a:prstGeom>
        </p:spPr>
      </p:pic>
      <p:pic>
        <p:nvPicPr>
          <p:cNvPr id="14" name="Graphic 13">
            <a:extLst>
              <a:ext uri="{FF2B5EF4-FFF2-40B4-BE49-F238E27FC236}">
                <a16:creationId xmlns:a16="http://schemas.microsoft.com/office/drawing/2014/main" id="{916579F1-C1D1-4A58-9A03-1352E609A2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3009" y="5408920"/>
            <a:ext cx="495300" cy="495300"/>
          </a:xfrm>
          <a:prstGeom prst="rect">
            <a:avLst/>
          </a:prstGeom>
        </p:spPr>
      </p:pic>
      <p:pic>
        <p:nvPicPr>
          <p:cNvPr id="15" name="Graphic 14">
            <a:extLst>
              <a:ext uri="{FF2B5EF4-FFF2-40B4-BE49-F238E27FC236}">
                <a16:creationId xmlns:a16="http://schemas.microsoft.com/office/drawing/2014/main" id="{0F7702F8-258A-4DB1-AFF5-1AA8511E01D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2534" y="4260910"/>
            <a:ext cx="476250" cy="523875"/>
          </a:xfrm>
          <a:prstGeom prst="rect">
            <a:avLst/>
          </a:prstGeom>
        </p:spPr>
      </p:pic>
      <p:pic>
        <p:nvPicPr>
          <p:cNvPr id="17" name="Graphic 16">
            <a:extLst>
              <a:ext uri="{FF2B5EF4-FFF2-40B4-BE49-F238E27FC236}">
                <a16:creationId xmlns:a16="http://schemas.microsoft.com/office/drawing/2014/main" id="{5FB5CB2A-572F-4AD8-91AF-9E2DB31C9EF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2059" y="1560355"/>
            <a:ext cx="457200" cy="504825"/>
          </a:xfrm>
          <a:prstGeom prst="rect">
            <a:avLst/>
          </a:prstGeom>
        </p:spPr>
      </p:pic>
      <p:sp>
        <p:nvSpPr>
          <p:cNvPr id="10" name="TextBox 11">
            <a:extLst>
              <a:ext uri="{FF2B5EF4-FFF2-40B4-BE49-F238E27FC236}">
                <a16:creationId xmlns:a16="http://schemas.microsoft.com/office/drawing/2014/main" id="{458B8507-F7FD-4278-8DCF-82718326C6F5}"/>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859970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0189-FCFE-408A-9668-DA3029CF66A2}"/>
              </a:ext>
            </a:extLst>
          </p:cNvPr>
          <p:cNvSpPr>
            <a:spLocks noGrp="1"/>
          </p:cNvSpPr>
          <p:nvPr>
            <p:ph type="title"/>
          </p:nvPr>
        </p:nvSpPr>
        <p:spPr/>
        <p:txBody>
          <a:bodyPr/>
          <a:lstStyle/>
          <a:p>
            <a:r>
              <a:rPr lang="en-US" dirty="0"/>
              <a:t>Key Markets for T380AMR</a:t>
            </a:r>
          </a:p>
        </p:txBody>
      </p:sp>
      <p:sp>
        <p:nvSpPr>
          <p:cNvPr id="4" name="Content Placeholder 3">
            <a:extLst>
              <a:ext uri="{FF2B5EF4-FFF2-40B4-BE49-F238E27FC236}">
                <a16:creationId xmlns:a16="http://schemas.microsoft.com/office/drawing/2014/main" id="{57B2C257-02EC-446D-BC8E-A12B25CFF58D}"/>
              </a:ext>
            </a:extLst>
          </p:cNvPr>
          <p:cNvSpPr>
            <a:spLocks noGrp="1"/>
          </p:cNvSpPr>
          <p:nvPr>
            <p:ph idx="1"/>
          </p:nvPr>
        </p:nvSpPr>
        <p:spPr>
          <a:xfrm>
            <a:off x="838200" y="1824949"/>
            <a:ext cx="4168366" cy="3208102"/>
          </a:xfrm>
        </p:spPr>
        <p:txBody>
          <a:bodyPr/>
          <a:lstStyle/>
          <a:p>
            <a:pPr>
              <a:lnSpc>
                <a:spcPct val="150000"/>
              </a:lnSpc>
              <a:buSzPct val="100000"/>
            </a:pPr>
            <a:r>
              <a:rPr lang="en-US" sz="1600" dirty="0"/>
              <a:t>Retail (mid-to-large size)</a:t>
            </a:r>
          </a:p>
          <a:p>
            <a:pPr>
              <a:lnSpc>
                <a:spcPct val="150000"/>
              </a:lnSpc>
              <a:buSzPct val="100000"/>
            </a:pPr>
            <a:r>
              <a:rPr lang="en-US" sz="1600" dirty="0"/>
              <a:t>Healthcare </a:t>
            </a:r>
          </a:p>
          <a:p>
            <a:pPr>
              <a:lnSpc>
                <a:spcPct val="150000"/>
              </a:lnSpc>
              <a:buSzPct val="100000"/>
            </a:pPr>
            <a:r>
              <a:rPr lang="en-US" sz="1600" dirty="0"/>
              <a:t>Education</a:t>
            </a:r>
          </a:p>
          <a:p>
            <a:pPr>
              <a:lnSpc>
                <a:spcPct val="150000"/>
              </a:lnSpc>
              <a:buSzPct val="100000"/>
            </a:pPr>
            <a:r>
              <a:rPr lang="en-US" sz="1600" dirty="0"/>
              <a:t>Hospitality </a:t>
            </a:r>
          </a:p>
        </p:txBody>
      </p:sp>
      <p:pic>
        <p:nvPicPr>
          <p:cNvPr id="5" name="Picture 4" descr="A picture containing lawn mower&#10;&#10;Description automatically generated">
            <a:extLst>
              <a:ext uri="{FF2B5EF4-FFF2-40B4-BE49-F238E27FC236}">
                <a16:creationId xmlns:a16="http://schemas.microsoft.com/office/drawing/2014/main" id="{2A91CE38-B532-49CA-8F44-7DADA00A7CDC}"/>
              </a:ext>
            </a:extLst>
          </p:cNvPr>
          <p:cNvPicPr>
            <a:picLocks noChangeAspect="1"/>
          </p:cNvPicPr>
          <p:nvPr/>
        </p:nvPicPr>
        <p:blipFill rotWithShape="1">
          <a:blip r:embed="rId3">
            <a:extLst>
              <a:ext uri="{28A0092B-C50C-407E-A947-70E740481C1C}">
                <a14:useLocalDpi xmlns:a14="http://schemas.microsoft.com/office/drawing/2010/main" val="0"/>
              </a:ext>
            </a:extLst>
          </a:blip>
          <a:srcRect l="27291" t="7491" r="23133" b="12809"/>
          <a:stretch/>
        </p:blipFill>
        <p:spPr>
          <a:xfrm>
            <a:off x="4689882" y="1417345"/>
            <a:ext cx="5337695" cy="4829344"/>
          </a:xfrm>
          <a:prstGeom prst="rect">
            <a:avLst/>
          </a:prstGeom>
        </p:spPr>
      </p:pic>
      <p:sp>
        <p:nvSpPr>
          <p:cNvPr id="7" name="TextBox 11">
            <a:extLst>
              <a:ext uri="{FF2B5EF4-FFF2-40B4-BE49-F238E27FC236}">
                <a16:creationId xmlns:a16="http://schemas.microsoft.com/office/drawing/2014/main" id="{BDFEA0C8-D4FB-4363-9BE8-7D06884BFADD}"/>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480414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ol&#10;&#10;Description automatically generated">
            <a:extLst>
              <a:ext uri="{FF2B5EF4-FFF2-40B4-BE49-F238E27FC236}">
                <a16:creationId xmlns:a16="http://schemas.microsoft.com/office/drawing/2014/main" id="{FEF91C33-FD2A-4CD9-BBE9-CCEB5F12C167}"/>
              </a:ext>
            </a:extLst>
          </p:cNvPr>
          <p:cNvPicPr>
            <a:picLocks noChangeAspect="1"/>
          </p:cNvPicPr>
          <p:nvPr/>
        </p:nvPicPr>
        <p:blipFill rotWithShape="1">
          <a:blip r:embed="rId3">
            <a:extLst>
              <a:ext uri="{28A0092B-C50C-407E-A947-70E740481C1C}">
                <a14:useLocalDpi xmlns:a14="http://schemas.microsoft.com/office/drawing/2010/main" val="0"/>
              </a:ext>
            </a:extLst>
          </a:blip>
          <a:srcRect l="23427" t="8839" r="26854" b="11898"/>
          <a:stretch/>
        </p:blipFill>
        <p:spPr>
          <a:xfrm>
            <a:off x="6559165" y="1381053"/>
            <a:ext cx="5020665" cy="4502261"/>
          </a:xfrm>
          <a:prstGeom prst="rect">
            <a:avLst/>
          </a:prstGeom>
        </p:spPr>
      </p:pic>
      <p:sp>
        <p:nvSpPr>
          <p:cNvPr id="4" name="Title 3">
            <a:extLst>
              <a:ext uri="{FF2B5EF4-FFF2-40B4-BE49-F238E27FC236}">
                <a16:creationId xmlns:a16="http://schemas.microsoft.com/office/drawing/2014/main" id="{0B1CD76A-8DDD-4CAC-B0A3-D4066A80B925}"/>
              </a:ext>
            </a:extLst>
          </p:cNvPr>
          <p:cNvSpPr>
            <a:spLocks noGrp="1"/>
          </p:cNvSpPr>
          <p:nvPr>
            <p:ph type="title"/>
          </p:nvPr>
        </p:nvSpPr>
        <p:spPr/>
        <p:txBody>
          <a:bodyPr/>
          <a:lstStyle/>
          <a:p>
            <a:r>
              <a:rPr lang="en-US" dirty="0"/>
              <a:t>Target Applications</a:t>
            </a:r>
          </a:p>
        </p:txBody>
      </p:sp>
      <p:sp>
        <p:nvSpPr>
          <p:cNvPr id="8" name="Content Placeholder 7">
            <a:extLst>
              <a:ext uri="{FF2B5EF4-FFF2-40B4-BE49-F238E27FC236}">
                <a16:creationId xmlns:a16="http://schemas.microsoft.com/office/drawing/2014/main" id="{78908185-17F1-40CF-BA10-FA8689DF7F76}"/>
              </a:ext>
            </a:extLst>
          </p:cNvPr>
          <p:cNvSpPr>
            <a:spLocks noGrp="1"/>
          </p:cNvSpPr>
          <p:nvPr>
            <p:ph idx="1"/>
          </p:nvPr>
        </p:nvSpPr>
        <p:spPr>
          <a:xfrm>
            <a:off x="838200" y="1708794"/>
            <a:ext cx="5552326" cy="4351338"/>
          </a:xfrm>
        </p:spPr>
        <p:txBody>
          <a:bodyPr vert="horz" lIns="91440" tIns="45720" rIns="91440" bIns="45720" rtlCol="0" anchor="t">
            <a:noAutofit/>
          </a:bodyPr>
          <a:lstStyle/>
          <a:p>
            <a:pPr marL="0" indent="0">
              <a:lnSpc>
                <a:spcPct val="100000"/>
              </a:lnSpc>
              <a:spcBef>
                <a:spcPts val="300"/>
              </a:spcBef>
              <a:spcAft>
                <a:spcPts val="300"/>
              </a:spcAft>
              <a:buNone/>
            </a:pPr>
            <a:r>
              <a:rPr lang="en-US" sz="1600" b="1" dirty="0"/>
              <a:t>Facility Layout</a:t>
            </a:r>
          </a:p>
          <a:p>
            <a:pPr marL="288925" lvl="1" indent="-171450">
              <a:lnSpc>
                <a:spcPct val="100000"/>
              </a:lnSpc>
              <a:spcBef>
                <a:spcPts val="300"/>
              </a:spcBef>
              <a:spcAft>
                <a:spcPts val="300"/>
              </a:spcAft>
            </a:pPr>
            <a:r>
              <a:rPr lang="en-US" sz="1200" dirty="0"/>
              <a:t>Mid-to-large size cleaning areas (40-90,000 sq ft)</a:t>
            </a:r>
            <a:endParaRPr lang="en-US" sz="1200" dirty="0">
              <a:cs typeface="Arial"/>
            </a:endParaRPr>
          </a:p>
          <a:p>
            <a:pPr marL="288925" lvl="1" indent="-171450">
              <a:lnSpc>
                <a:spcPct val="100000"/>
              </a:lnSpc>
              <a:spcBef>
                <a:spcPts val="300"/>
              </a:spcBef>
              <a:spcAft>
                <a:spcPts val="300"/>
              </a:spcAft>
            </a:pPr>
            <a:r>
              <a:rPr lang="en-US" sz="1200" dirty="0">
                <a:ea typeface="+mn-lt"/>
                <a:cs typeface="+mn-lt"/>
              </a:rPr>
              <a:t>Currently scrubs 2 - 4 hours a night, 3-7 days/week</a:t>
            </a:r>
            <a:endParaRPr lang="en-US" sz="1200" dirty="0"/>
          </a:p>
          <a:p>
            <a:pPr marL="288925" lvl="1" indent="-171450">
              <a:lnSpc>
                <a:spcPct val="100000"/>
              </a:lnSpc>
              <a:spcBef>
                <a:spcPts val="300"/>
              </a:spcBef>
              <a:spcAft>
                <a:spcPts val="300"/>
              </a:spcAft>
            </a:pPr>
            <a:r>
              <a:rPr lang="en-US" sz="1200" dirty="0"/>
              <a:t>Narrow aisles, pathways, tight and/or frequent turn around points</a:t>
            </a:r>
          </a:p>
          <a:p>
            <a:pPr marL="569913" lvl="2">
              <a:lnSpc>
                <a:spcPct val="100000"/>
              </a:lnSpc>
              <a:spcBef>
                <a:spcPts val="300"/>
              </a:spcBef>
              <a:spcAft>
                <a:spcPts val="300"/>
              </a:spcAft>
            </a:pPr>
            <a:r>
              <a:rPr lang="en-US" sz="1200" dirty="0"/>
              <a:t>3.5’ on the straightaway</a:t>
            </a:r>
          </a:p>
          <a:p>
            <a:pPr marL="569913" lvl="2">
              <a:lnSpc>
                <a:spcPct val="100000"/>
              </a:lnSpc>
              <a:spcBef>
                <a:spcPts val="300"/>
              </a:spcBef>
              <a:spcAft>
                <a:spcPts val="300"/>
              </a:spcAft>
            </a:pPr>
            <a:r>
              <a:rPr lang="en-US" sz="1200" dirty="0"/>
              <a:t>4.5’ on a turn into an aisle</a:t>
            </a:r>
          </a:p>
          <a:p>
            <a:pPr marL="569913" lvl="2">
              <a:lnSpc>
                <a:spcPct val="100000"/>
              </a:lnSpc>
              <a:spcBef>
                <a:spcPts val="300"/>
              </a:spcBef>
              <a:spcAft>
                <a:spcPts val="300"/>
              </a:spcAft>
            </a:pPr>
            <a:r>
              <a:rPr lang="en-US" sz="1200" dirty="0"/>
              <a:t>7.5’ for autonomous U-turn</a:t>
            </a:r>
            <a:endParaRPr lang="en-US" sz="1600" b="1" dirty="0"/>
          </a:p>
          <a:p>
            <a:pPr marL="0" indent="0">
              <a:lnSpc>
                <a:spcPct val="100000"/>
              </a:lnSpc>
              <a:spcBef>
                <a:spcPts val="300"/>
              </a:spcBef>
              <a:spcAft>
                <a:spcPts val="300"/>
              </a:spcAft>
              <a:buNone/>
            </a:pPr>
            <a:r>
              <a:rPr lang="en-US" sz="1600" b="1" dirty="0"/>
              <a:t>Cleaning Challenges</a:t>
            </a:r>
            <a:endParaRPr lang="en-US" sz="1600" b="1" dirty="0">
              <a:cs typeface="Arial"/>
            </a:endParaRPr>
          </a:p>
          <a:p>
            <a:pPr marL="288925" lvl="1" indent="-171450">
              <a:lnSpc>
                <a:spcPct val="100000"/>
              </a:lnSpc>
              <a:spcBef>
                <a:spcPts val="300"/>
              </a:spcBef>
              <a:spcAft>
                <a:spcPts val="300"/>
              </a:spcAft>
            </a:pPr>
            <a:r>
              <a:rPr lang="en-US" sz="1200" dirty="0"/>
              <a:t>Increased cleaning and disinfection demands </a:t>
            </a:r>
          </a:p>
          <a:p>
            <a:pPr marL="288925" lvl="1" indent="-171450">
              <a:lnSpc>
                <a:spcPct val="100000"/>
              </a:lnSpc>
              <a:spcBef>
                <a:spcPts val="300"/>
              </a:spcBef>
              <a:spcAft>
                <a:spcPts val="300"/>
              </a:spcAft>
            </a:pPr>
            <a:r>
              <a:rPr lang="en-US" sz="1200" dirty="0"/>
              <a:t>Higher customer expectations of clean </a:t>
            </a:r>
          </a:p>
          <a:p>
            <a:pPr marL="288925" lvl="1" indent="-171450">
              <a:lnSpc>
                <a:spcPct val="100000"/>
              </a:lnSpc>
              <a:spcBef>
                <a:spcPts val="300"/>
              </a:spcBef>
              <a:spcAft>
                <a:spcPts val="300"/>
              </a:spcAft>
            </a:pPr>
            <a:r>
              <a:rPr lang="en-US" sz="1200" dirty="0"/>
              <a:t>Labor costs and employee retention </a:t>
            </a:r>
            <a:endParaRPr lang="en-US" sz="1600" dirty="0"/>
          </a:p>
          <a:p>
            <a:pPr marL="0" indent="0">
              <a:lnSpc>
                <a:spcPct val="100000"/>
              </a:lnSpc>
              <a:spcBef>
                <a:spcPts val="300"/>
              </a:spcBef>
              <a:spcAft>
                <a:spcPts val="300"/>
              </a:spcAft>
              <a:buNone/>
            </a:pPr>
            <a:r>
              <a:rPr lang="en-US" sz="1600" b="1" dirty="0"/>
              <a:t>Understand the Drivers for a Robotic Solution</a:t>
            </a:r>
          </a:p>
          <a:p>
            <a:pPr marL="288925" lvl="1" indent="-171450">
              <a:lnSpc>
                <a:spcPct val="100000"/>
              </a:lnSpc>
              <a:spcBef>
                <a:spcPts val="300"/>
              </a:spcBef>
              <a:spcAft>
                <a:spcPts val="300"/>
              </a:spcAft>
            </a:pPr>
            <a:r>
              <a:rPr lang="en-US" sz="1200" dirty="0"/>
              <a:t>Need for consistent cleaning and proof of clean data </a:t>
            </a:r>
          </a:p>
          <a:p>
            <a:pPr marL="288925" lvl="1" indent="-171450">
              <a:lnSpc>
                <a:spcPct val="100000"/>
              </a:lnSpc>
              <a:spcBef>
                <a:spcPts val="300"/>
              </a:spcBef>
              <a:spcAft>
                <a:spcPts val="300"/>
              </a:spcAft>
            </a:pPr>
            <a:r>
              <a:rPr lang="en-US" sz="1200" dirty="0"/>
              <a:t>Ability to reallocate labor to high-value cleaning tasks, working alongside the robotic scrubber</a:t>
            </a:r>
          </a:p>
          <a:p>
            <a:pPr marL="288925" lvl="1" indent="-171450">
              <a:lnSpc>
                <a:spcPct val="100000"/>
              </a:lnSpc>
              <a:spcBef>
                <a:spcPts val="300"/>
              </a:spcBef>
              <a:spcAft>
                <a:spcPts val="300"/>
              </a:spcAft>
            </a:pPr>
            <a:r>
              <a:rPr lang="en-US" sz="1200" dirty="0"/>
              <a:t>Desire to enhance overall facility image with innovative and sustainable equipment  </a:t>
            </a:r>
          </a:p>
          <a:p>
            <a:endParaRPr lang="en-US" sz="1600" dirty="0"/>
          </a:p>
        </p:txBody>
      </p:sp>
      <p:sp>
        <p:nvSpPr>
          <p:cNvPr id="6" name="TextBox 11">
            <a:extLst>
              <a:ext uri="{FF2B5EF4-FFF2-40B4-BE49-F238E27FC236}">
                <a16:creationId xmlns:a16="http://schemas.microsoft.com/office/drawing/2014/main" id="{8553F309-C29C-44E3-8847-E4B4EB98E2A7}"/>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559985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BA25-954E-4E87-ACC2-C2468A1F0AA9}"/>
              </a:ext>
            </a:extLst>
          </p:cNvPr>
          <p:cNvSpPr>
            <a:spLocks noGrp="1"/>
          </p:cNvSpPr>
          <p:nvPr>
            <p:ph type="title"/>
          </p:nvPr>
        </p:nvSpPr>
        <p:spPr/>
        <p:txBody>
          <a:bodyPr/>
          <a:lstStyle/>
          <a:p>
            <a:r>
              <a:rPr lang="en-US" dirty="0"/>
              <a:t>T380AMR Daily Run-Time</a:t>
            </a:r>
          </a:p>
        </p:txBody>
      </p:sp>
      <p:pic>
        <p:nvPicPr>
          <p:cNvPr id="3" name="Graphic 2">
            <a:extLst>
              <a:ext uri="{FF2B5EF4-FFF2-40B4-BE49-F238E27FC236}">
                <a16:creationId xmlns:a16="http://schemas.microsoft.com/office/drawing/2014/main" id="{B0180703-55CD-4A9B-8EDF-CD270B465F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1387" y="1940357"/>
            <a:ext cx="4429990" cy="4429990"/>
          </a:xfrm>
          <a:prstGeom prst="rect">
            <a:avLst/>
          </a:prstGeom>
        </p:spPr>
      </p:pic>
      <p:sp>
        <p:nvSpPr>
          <p:cNvPr id="4" name="TextBox 3">
            <a:extLst>
              <a:ext uri="{FF2B5EF4-FFF2-40B4-BE49-F238E27FC236}">
                <a16:creationId xmlns:a16="http://schemas.microsoft.com/office/drawing/2014/main" id="{CE3C78DF-08CE-4F5E-B1E7-3F2D5AB9D1AE}"/>
              </a:ext>
            </a:extLst>
          </p:cNvPr>
          <p:cNvSpPr txBox="1"/>
          <p:nvPr/>
        </p:nvSpPr>
        <p:spPr>
          <a:xfrm>
            <a:off x="838200" y="1316734"/>
            <a:ext cx="4406976" cy="430887"/>
          </a:xfrm>
          <a:prstGeom prst="rect">
            <a:avLst/>
          </a:prstGeom>
          <a:noFill/>
        </p:spPr>
        <p:txBody>
          <a:bodyPr wrap="none" rtlCol="0">
            <a:spAutoFit/>
          </a:bodyPr>
          <a:lstStyle/>
          <a:p>
            <a:r>
              <a:rPr lang="en-US" sz="2200" dirty="0">
                <a:solidFill>
                  <a:schemeClr val="accent3"/>
                </a:solidFill>
              </a:rPr>
              <a:t>High-Capacity Lithium-Ion Battery</a:t>
            </a:r>
          </a:p>
        </p:txBody>
      </p:sp>
      <p:pic>
        <p:nvPicPr>
          <p:cNvPr id="8" name="Graphic 7">
            <a:extLst>
              <a:ext uri="{FF2B5EF4-FFF2-40B4-BE49-F238E27FC236}">
                <a16:creationId xmlns:a16="http://schemas.microsoft.com/office/drawing/2014/main" id="{BC0668E0-768E-4821-9E5E-043476AFA1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58470" y="2839629"/>
            <a:ext cx="2047875" cy="2047875"/>
          </a:xfrm>
          <a:prstGeom prst="rect">
            <a:avLst/>
          </a:prstGeom>
        </p:spPr>
      </p:pic>
      <p:pic>
        <p:nvPicPr>
          <p:cNvPr id="10" name="Graphic 9">
            <a:extLst>
              <a:ext uri="{FF2B5EF4-FFF2-40B4-BE49-F238E27FC236}">
                <a16:creationId xmlns:a16="http://schemas.microsoft.com/office/drawing/2014/main" id="{3C3A0929-D8CF-4ACD-9CCB-94B778ACAB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4813" y="5540722"/>
            <a:ext cx="194675" cy="879930"/>
          </a:xfrm>
          <a:prstGeom prst="rect">
            <a:avLst/>
          </a:prstGeom>
        </p:spPr>
      </p:pic>
      <p:sp>
        <p:nvSpPr>
          <p:cNvPr id="11" name="TextBox 10">
            <a:extLst>
              <a:ext uri="{FF2B5EF4-FFF2-40B4-BE49-F238E27FC236}">
                <a16:creationId xmlns:a16="http://schemas.microsoft.com/office/drawing/2014/main" id="{59C1ED23-F55F-4168-BDDD-BFEF20E7868E}"/>
              </a:ext>
            </a:extLst>
          </p:cNvPr>
          <p:cNvSpPr txBox="1"/>
          <p:nvPr/>
        </p:nvSpPr>
        <p:spPr>
          <a:xfrm>
            <a:off x="539817" y="5392329"/>
            <a:ext cx="805029" cy="1055482"/>
          </a:xfrm>
          <a:prstGeom prst="rect">
            <a:avLst/>
          </a:prstGeom>
          <a:noFill/>
        </p:spPr>
        <p:txBody>
          <a:bodyPr wrap="none" rtlCol="0">
            <a:spAutoFit/>
          </a:bodyPr>
          <a:lstStyle/>
          <a:p>
            <a:pPr>
              <a:lnSpc>
                <a:spcPct val="200000"/>
              </a:lnSpc>
            </a:pPr>
            <a:r>
              <a:rPr lang="en-US" sz="1100" dirty="0">
                <a:solidFill>
                  <a:schemeClr val="accent3"/>
                </a:solidFill>
              </a:rPr>
              <a:t>Run Time</a:t>
            </a:r>
          </a:p>
          <a:p>
            <a:pPr>
              <a:lnSpc>
                <a:spcPct val="200000"/>
              </a:lnSpc>
            </a:pPr>
            <a:r>
              <a:rPr lang="en-US" sz="1100" dirty="0">
                <a:solidFill>
                  <a:schemeClr val="accent3"/>
                </a:solidFill>
              </a:rPr>
              <a:t>Empty/Fill</a:t>
            </a:r>
          </a:p>
          <a:p>
            <a:pPr>
              <a:lnSpc>
                <a:spcPct val="200000"/>
              </a:lnSpc>
            </a:pPr>
            <a:r>
              <a:rPr lang="en-US" sz="1100" dirty="0">
                <a:solidFill>
                  <a:schemeClr val="accent3"/>
                </a:solidFill>
              </a:rPr>
              <a:t>Charging</a:t>
            </a:r>
          </a:p>
        </p:txBody>
      </p:sp>
      <p:cxnSp>
        <p:nvCxnSpPr>
          <p:cNvPr id="13" name="Straight Connector 12">
            <a:extLst>
              <a:ext uri="{FF2B5EF4-FFF2-40B4-BE49-F238E27FC236}">
                <a16:creationId xmlns:a16="http://schemas.microsoft.com/office/drawing/2014/main" id="{0A1ED1B8-6098-4D4C-B3F4-194A773FEBDB}"/>
              </a:ext>
            </a:extLst>
          </p:cNvPr>
          <p:cNvCxnSpPr>
            <a:stCxn id="3" idx="0"/>
            <a:endCxn id="8" idx="0"/>
          </p:cNvCxnSpPr>
          <p:nvPr/>
        </p:nvCxnSpPr>
        <p:spPr>
          <a:xfrm>
            <a:off x="3606382" y="1940357"/>
            <a:ext cx="5776026" cy="899272"/>
          </a:xfrm>
          <a:prstGeom prst="line">
            <a:avLst/>
          </a:prstGeom>
          <a:ln w="12700">
            <a:solidFill>
              <a:schemeClr val="accent3">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52BEE35-76C6-4F4F-8778-8C1FFBCEAD70}"/>
              </a:ext>
            </a:extLst>
          </p:cNvPr>
          <p:cNvCxnSpPr>
            <a:cxnSpLocks/>
            <a:stCxn id="3" idx="2"/>
            <a:endCxn id="8" idx="2"/>
          </p:cNvCxnSpPr>
          <p:nvPr/>
        </p:nvCxnSpPr>
        <p:spPr>
          <a:xfrm flipV="1">
            <a:off x="3606382" y="4887504"/>
            <a:ext cx="5776026" cy="1482843"/>
          </a:xfrm>
          <a:prstGeom prst="line">
            <a:avLst/>
          </a:prstGeom>
          <a:ln w="12700">
            <a:solidFill>
              <a:schemeClr val="accent3">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82495A5-8067-4F73-8CD9-AA2E81AE95F0}"/>
              </a:ext>
            </a:extLst>
          </p:cNvPr>
          <p:cNvSpPr txBox="1"/>
          <p:nvPr/>
        </p:nvSpPr>
        <p:spPr>
          <a:xfrm>
            <a:off x="8418040" y="2319865"/>
            <a:ext cx="1928733" cy="276999"/>
          </a:xfrm>
          <a:prstGeom prst="rect">
            <a:avLst/>
          </a:prstGeom>
          <a:noFill/>
        </p:spPr>
        <p:txBody>
          <a:bodyPr wrap="none" rtlCol="0">
            <a:spAutoFit/>
          </a:bodyPr>
          <a:lstStyle/>
          <a:p>
            <a:r>
              <a:rPr lang="en-US" sz="1200" b="1" dirty="0">
                <a:solidFill>
                  <a:schemeClr val="tx2"/>
                </a:solidFill>
              </a:rPr>
              <a:t>Daily Cleaning Capacity</a:t>
            </a:r>
          </a:p>
        </p:txBody>
      </p:sp>
      <p:sp>
        <p:nvSpPr>
          <p:cNvPr id="18" name="TextBox 17">
            <a:extLst>
              <a:ext uri="{FF2B5EF4-FFF2-40B4-BE49-F238E27FC236}">
                <a16:creationId xmlns:a16="http://schemas.microsoft.com/office/drawing/2014/main" id="{BCA7E2E5-6639-4B95-8716-BDA3EC64AB77}"/>
              </a:ext>
            </a:extLst>
          </p:cNvPr>
          <p:cNvSpPr txBox="1"/>
          <p:nvPr/>
        </p:nvSpPr>
        <p:spPr>
          <a:xfrm>
            <a:off x="7696385" y="2804358"/>
            <a:ext cx="984608" cy="461665"/>
          </a:xfrm>
          <a:prstGeom prst="rect">
            <a:avLst/>
          </a:prstGeom>
          <a:noFill/>
        </p:spPr>
        <p:txBody>
          <a:bodyPr wrap="square" rtlCol="0">
            <a:spAutoFit/>
          </a:bodyPr>
          <a:lstStyle/>
          <a:p>
            <a:pPr algn="ctr"/>
            <a:r>
              <a:rPr lang="en-US" sz="1200" dirty="0">
                <a:solidFill>
                  <a:schemeClr val="accent2"/>
                </a:solidFill>
              </a:rPr>
              <a:t>10 hours charging</a:t>
            </a:r>
          </a:p>
        </p:txBody>
      </p:sp>
      <p:sp>
        <p:nvSpPr>
          <p:cNvPr id="19" name="TextBox 18">
            <a:extLst>
              <a:ext uri="{FF2B5EF4-FFF2-40B4-BE49-F238E27FC236}">
                <a16:creationId xmlns:a16="http://schemas.microsoft.com/office/drawing/2014/main" id="{776248D4-3DC0-4F21-8D88-A019DA8C91A5}"/>
              </a:ext>
            </a:extLst>
          </p:cNvPr>
          <p:cNvSpPr txBox="1"/>
          <p:nvPr/>
        </p:nvSpPr>
        <p:spPr>
          <a:xfrm>
            <a:off x="7767305" y="4518191"/>
            <a:ext cx="984609" cy="461665"/>
          </a:xfrm>
          <a:prstGeom prst="rect">
            <a:avLst/>
          </a:prstGeom>
          <a:noFill/>
        </p:spPr>
        <p:txBody>
          <a:bodyPr wrap="square" rtlCol="0">
            <a:spAutoFit/>
          </a:bodyPr>
          <a:lstStyle/>
          <a:p>
            <a:pPr algn="ctr"/>
            <a:r>
              <a:rPr lang="en-US" sz="1200" dirty="0">
                <a:solidFill>
                  <a:schemeClr val="accent4"/>
                </a:solidFill>
              </a:rPr>
              <a:t>3 hours empty/fill</a:t>
            </a:r>
          </a:p>
        </p:txBody>
      </p:sp>
      <p:sp>
        <p:nvSpPr>
          <p:cNvPr id="20" name="TextBox 19">
            <a:extLst>
              <a:ext uri="{FF2B5EF4-FFF2-40B4-BE49-F238E27FC236}">
                <a16:creationId xmlns:a16="http://schemas.microsoft.com/office/drawing/2014/main" id="{F05A6158-6FDB-4CEF-9A55-6B884CD52CF2}"/>
              </a:ext>
            </a:extLst>
          </p:cNvPr>
          <p:cNvSpPr txBox="1"/>
          <p:nvPr/>
        </p:nvSpPr>
        <p:spPr>
          <a:xfrm>
            <a:off x="10406345" y="4016852"/>
            <a:ext cx="882662" cy="461665"/>
          </a:xfrm>
          <a:prstGeom prst="rect">
            <a:avLst/>
          </a:prstGeom>
          <a:noFill/>
        </p:spPr>
        <p:txBody>
          <a:bodyPr wrap="square" rtlCol="0">
            <a:spAutoFit/>
          </a:bodyPr>
          <a:lstStyle/>
          <a:p>
            <a:pPr algn="ctr"/>
            <a:r>
              <a:rPr lang="en-US" sz="1200" dirty="0">
                <a:solidFill>
                  <a:schemeClr val="accent1"/>
                </a:solidFill>
              </a:rPr>
              <a:t>11 hours run time</a:t>
            </a:r>
          </a:p>
        </p:txBody>
      </p:sp>
      <p:sp>
        <p:nvSpPr>
          <p:cNvPr id="21" name="TextBox 20">
            <a:extLst>
              <a:ext uri="{FF2B5EF4-FFF2-40B4-BE49-F238E27FC236}">
                <a16:creationId xmlns:a16="http://schemas.microsoft.com/office/drawing/2014/main" id="{A1AA81F2-C1EC-40F1-BD80-FE20F2D66AAB}"/>
              </a:ext>
            </a:extLst>
          </p:cNvPr>
          <p:cNvSpPr txBox="1"/>
          <p:nvPr/>
        </p:nvSpPr>
        <p:spPr>
          <a:xfrm>
            <a:off x="6033566" y="6021499"/>
            <a:ext cx="4119155" cy="630942"/>
          </a:xfrm>
          <a:prstGeom prst="rect">
            <a:avLst/>
          </a:prstGeom>
          <a:noFill/>
        </p:spPr>
        <p:txBody>
          <a:bodyPr wrap="square" rtlCol="0">
            <a:spAutoFit/>
          </a:bodyPr>
          <a:lstStyle/>
          <a:p>
            <a:r>
              <a:rPr lang="en-US" sz="700" i="1" dirty="0">
                <a:solidFill>
                  <a:schemeClr val="tx2"/>
                </a:solidFill>
              </a:rPr>
              <a:t>Assumptions:</a:t>
            </a:r>
          </a:p>
          <a:p>
            <a:r>
              <a:rPr lang="en-US" sz="700" i="1" dirty="0">
                <a:solidFill>
                  <a:schemeClr val="tx2"/>
                </a:solidFill>
              </a:rPr>
              <a:t>This example is based on an optimal Empty/Fill time of 30 mins - may take longer or less time depending on conditions. Estimated total charge and run time is based on High-Capacity Lithium-Ion Battery option. Estimated run time between empty/fill is based is based on ec-H2O </a:t>
            </a:r>
            <a:r>
              <a:rPr lang="en-US" sz="700" i="1" dirty="0" err="1">
                <a:solidFill>
                  <a:schemeClr val="tx2"/>
                </a:solidFill>
              </a:rPr>
              <a:t>NanoClean</a:t>
            </a:r>
            <a:r>
              <a:rPr lang="en-US" sz="700" i="1" dirty="0">
                <a:solidFill>
                  <a:schemeClr val="tx2"/>
                </a:solidFill>
              </a:rPr>
              <a:t>® Low Flow with a 60-gallon recovery tank.</a:t>
            </a:r>
          </a:p>
        </p:txBody>
      </p:sp>
      <p:grpSp>
        <p:nvGrpSpPr>
          <p:cNvPr id="25" name="Group 24">
            <a:extLst>
              <a:ext uri="{FF2B5EF4-FFF2-40B4-BE49-F238E27FC236}">
                <a16:creationId xmlns:a16="http://schemas.microsoft.com/office/drawing/2014/main" id="{D62976D4-BF5E-43E8-9B9C-3BCF46740668}"/>
              </a:ext>
            </a:extLst>
          </p:cNvPr>
          <p:cNvGrpSpPr/>
          <p:nvPr/>
        </p:nvGrpSpPr>
        <p:grpSpPr>
          <a:xfrm>
            <a:off x="2835979" y="3729095"/>
            <a:ext cx="1540806" cy="862718"/>
            <a:chOff x="2835978" y="3709075"/>
            <a:chExt cx="1540806" cy="862718"/>
          </a:xfrm>
        </p:grpSpPr>
        <p:sp>
          <p:nvSpPr>
            <p:cNvPr id="22" name="TextBox 21">
              <a:extLst>
                <a:ext uri="{FF2B5EF4-FFF2-40B4-BE49-F238E27FC236}">
                  <a16:creationId xmlns:a16="http://schemas.microsoft.com/office/drawing/2014/main" id="{EE312DF5-324D-44F6-88CC-73DE45AFD002}"/>
                </a:ext>
              </a:extLst>
            </p:cNvPr>
            <p:cNvSpPr txBox="1"/>
            <p:nvPr/>
          </p:nvSpPr>
          <p:spPr>
            <a:xfrm>
              <a:off x="3315276" y="3709075"/>
              <a:ext cx="582211" cy="307777"/>
            </a:xfrm>
            <a:prstGeom prst="rect">
              <a:avLst/>
            </a:prstGeom>
            <a:noFill/>
          </p:spPr>
          <p:txBody>
            <a:bodyPr wrap="square" rtlCol="0">
              <a:spAutoFit/>
            </a:bodyPr>
            <a:lstStyle/>
            <a:p>
              <a:r>
                <a:rPr lang="en-US" sz="1400" dirty="0">
                  <a:solidFill>
                    <a:schemeClr val="accent3"/>
                  </a:solidFill>
                </a:rPr>
                <a:t>up to</a:t>
              </a:r>
            </a:p>
          </p:txBody>
        </p:sp>
        <p:sp>
          <p:nvSpPr>
            <p:cNvPr id="23" name="TextBox 22">
              <a:extLst>
                <a:ext uri="{FF2B5EF4-FFF2-40B4-BE49-F238E27FC236}">
                  <a16:creationId xmlns:a16="http://schemas.microsoft.com/office/drawing/2014/main" id="{CBF6AF1B-99D6-4668-B283-AA9A2F567F8E}"/>
                </a:ext>
              </a:extLst>
            </p:cNvPr>
            <p:cNvSpPr txBox="1"/>
            <p:nvPr/>
          </p:nvSpPr>
          <p:spPr>
            <a:xfrm>
              <a:off x="2881344" y="3938407"/>
              <a:ext cx="1450077" cy="461665"/>
            </a:xfrm>
            <a:prstGeom prst="rect">
              <a:avLst/>
            </a:prstGeom>
            <a:noFill/>
          </p:spPr>
          <p:txBody>
            <a:bodyPr wrap="square" rtlCol="0">
              <a:spAutoFit/>
            </a:bodyPr>
            <a:lstStyle/>
            <a:p>
              <a:r>
                <a:rPr lang="en-US" sz="2400" b="1" dirty="0">
                  <a:solidFill>
                    <a:schemeClr val="tx1">
                      <a:lumMod val="65000"/>
                      <a:lumOff val="35000"/>
                    </a:schemeClr>
                  </a:solidFill>
                </a:rPr>
                <a:t>11 hours</a:t>
              </a:r>
            </a:p>
          </p:txBody>
        </p:sp>
        <p:sp>
          <p:nvSpPr>
            <p:cNvPr id="24" name="TextBox 23">
              <a:extLst>
                <a:ext uri="{FF2B5EF4-FFF2-40B4-BE49-F238E27FC236}">
                  <a16:creationId xmlns:a16="http://schemas.microsoft.com/office/drawing/2014/main" id="{28C8022F-72B2-4510-ADD9-ED63A14DE424}"/>
                </a:ext>
              </a:extLst>
            </p:cNvPr>
            <p:cNvSpPr txBox="1"/>
            <p:nvPr/>
          </p:nvSpPr>
          <p:spPr>
            <a:xfrm>
              <a:off x="2835978" y="4294794"/>
              <a:ext cx="1540806" cy="276999"/>
            </a:xfrm>
            <a:prstGeom prst="rect">
              <a:avLst/>
            </a:prstGeom>
            <a:noFill/>
          </p:spPr>
          <p:txBody>
            <a:bodyPr wrap="square" rtlCol="0">
              <a:spAutoFit/>
            </a:bodyPr>
            <a:lstStyle/>
            <a:p>
              <a:r>
                <a:rPr lang="en-US" sz="1200" dirty="0">
                  <a:solidFill>
                    <a:schemeClr val="tx2"/>
                  </a:solidFill>
                </a:rPr>
                <a:t>run time in 24 hours</a:t>
              </a:r>
            </a:p>
          </p:txBody>
        </p:sp>
      </p:grpSp>
      <p:sp>
        <p:nvSpPr>
          <p:cNvPr id="26" name="TextBox 25">
            <a:extLst>
              <a:ext uri="{FF2B5EF4-FFF2-40B4-BE49-F238E27FC236}">
                <a16:creationId xmlns:a16="http://schemas.microsoft.com/office/drawing/2014/main" id="{E5DAECB1-3AAB-4F44-ABCA-CAA9C1337284}"/>
              </a:ext>
            </a:extLst>
          </p:cNvPr>
          <p:cNvSpPr txBox="1"/>
          <p:nvPr/>
        </p:nvSpPr>
        <p:spPr>
          <a:xfrm>
            <a:off x="3454526" y="1750269"/>
            <a:ext cx="312906" cy="230832"/>
          </a:xfrm>
          <a:prstGeom prst="rect">
            <a:avLst/>
          </a:prstGeom>
          <a:noFill/>
        </p:spPr>
        <p:txBody>
          <a:bodyPr wrap="none" rtlCol="0">
            <a:spAutoFit/>
          </a:bodyPr>
          <a:lstStyle/>
          <a:p>
            <a:r>
              <a:rPr lang="en-US" sz="900" dirty="0">
                <a:solidFill>
                  <a:schemeClr val="accent3"/>
                </a:solidFill>
              </a:rPr>
              <a:t>24</a:t>
            </a:r>
          </a:p>
        </p:txBody>
      </p:sp>
      <p:sp>
        <p:nvSpPr>
          <p:cNvPr id="27" name="TextBox 26">
            <a:extLst>
              <a:ext uri="{FF2B5EF4-FFF2-40B4-BE49-F238E27FC236}">
                <a16:creationId xmlns:a16="http://schemas.microsoft.com/office/drawing/2014/main" id="{508DB76E-0F59-4435-ACFE-FD4BE895D1B2}"/>
              </a:ext>
            </a:extLst>
          </p:cNvPr>
          <p:cNvSpPr txBox="1"/>
          <p:nvPr/>
        </p:nvSpPr>
        <p:spPr>
          <a:xfrm>
            <a:off x="3454526" y="6377459"/>
            <a:ext cx="312906" cy="230832"/>
          </a:xfrm>
          <a:prstGeom prst="rect">
            <a:avLst/>
          </a:prstGeom>
          <a:noFill/>
        </p:spPr>
        <p:txBody>
          <a:bodyPr wrap="none" rtlCol="0">
            <a:spAutoFit/>
          </a:bodyPr>
          <a:lstStyle/>
          <a:p>
            <a:r>
              <a:rPr lang="en-US" sz="900" dirty="0">
                <a:solidFill>
                  <a:schemeClr val="accent3"/>
                </a:solidFill>
              </a:rPr>
              <a:t>12</a:t>
            </a:r>
          </a:p>
        </p:txBody>
      </p:sp>
      <p:sp>
        <p:nvSpPr>
          <p:cNvPr id="28" name="TextBox 27">
            <a:extLst>
              <a:ext uri="{FF2B5EF4-FFF2-40B4-BE49-F238E27FC236}">
                <a16:creationId xmlns:a16="http://schemas.microsoft.com/office/drawing/2014/main" id="{EC0078BC-E90A-4288-88F1-95D3242613EB}"/>
              </a:ext>
            </a:extLst>
          </p:cNvPr>
          <p:cNvSpPr txBox="1"/>
          <p:nvPr/>
        </p:nvSpPr>
        <p:spPr>
          <a:xfrm>
            <a:off x="5782200" y="4067877"/>
            <a:ext cx="248786" cy="230832"/>
          </a:xfrm>
          <a:prstGeom prst="rect">
            <a:avLst/>
          </a:prstGeom>
          <a:noFill/>
        </p:spPr>
        <p:txBody>
          <a:bodyPr wrap="none" rtlCol="0">
            <a:spAutoFit/>
          </a:bodyPr>
          <a:lstStyle/>
          <a:p>
            <a:r>
              <a:rPr lang="en-US" sz="900" dirty="0">
                <a:solidFill>
                  <a:schemeClr val="accent3"/>
                </a:solidFill>
              </a:rPr>
              <a:t>6</a:t>
            </a:r>
          </a:p>
        </p:txBody>
      </p:sp>
      <p:sp>
        <p:nvSpPr>
          <p:cNvPr id="29" name="TextBox 28">
            <a:extLst>
              <a:ext uri="{FF2B5EF4-FFF2-40B4-BE49-F238E27FC236}">
                <a16:creationId xmlns:a16="http://schemas.microsoft.com/office/drawing/2014/main" id="{6F65906B-20A4-4278-86A8-AC4BCC8EED68}"/>
              </a:ext>
            </a:extLst>
          </p:cNvPr>
          <p:cNvSpPr txBox="1"/>
          <p:nvPr/>
        </p:nvSpPr>
        <p:spPr>
          <a:xfrm>
            <a:off x="1116055" y="4067877"/>
            <a:ext cx="312906" cy="230832"/>
          </a:xfrm>
          <a:prstGeom prst="rect">
            <a:avLst/>
          </a:prstGeom>
          <a:noFill/>
        </p:spPr>
        <p:txBody>
          <a:bodyPr wrap="none" rtlCol="0">
            <a:spAutoFit/>
          </a:bodyPr>
          <a:lstStyle/>
          <a:p>
            <a:r>
              <a:rPr lang="en-US" sz="900" dirty="0">
                <a:solidFill>
                  <a:schemeClr val="accent3"/>
                </a:solidFill>
              </a:rPr>
              <a:t>18</a:t>
            </a:r>
          </a:p>
        </p:txBody>
      </p:sp>
      <p:sp>
        <p:nvSpPr>
          <p:cNvPr id="31" name="TextBox 11">
            <a:extLst>
              <a:ext uri="{FF2B5EF4-FFF2-40B4-BE49-F238E27FC236}">
                <a16:creationId xmlns:a16="http://schemas.microsoft.com/office/drawing/2014/main" id="{28BC3687-5AE2-43EF-A29F-9EE4E616B9D1}"/>
              </a:ext>
            </a:extLst>
          </p:cNvPr>
          <p:cNvSpPr txBox="1"/>
          <p:nvPr/>
        </p:nvSpPr>
        <p:spPr>
          <a:xfrm>
            <a:off x="181166" y="6599679"/>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091036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55C0E5-5D9D-4A6D-A91F-74E6EAD322ED}"/>
              </a:ext>
            </a:extLst>
          </p:cNvPr>
          <p:cNvSpPr txBox="1"/>
          <p:nvPr/>
        </p:nvSpPr>
        <p:spPr>
          <a:xfrm>
            <a:off x="838200" y="1603267"/>
            <a:ext cx="10383982" cy="584775"/>
          </a:xfrm>
          <a:prstGeom prst="rect">
            <a:avLst/>
          </a:prstGeom>
          <a:noFill/>
        </p:spPr>
        <p:txBody>
          <a:bodyPr wrap="square" lIns="91440" tIns="45720" rIns="91440" bIns="45720" rtlCol="0" anchor="t">
            <a:spAutoFit/>
          </a:bodyPr>
          <a:lstStyle/>
          <a:p>
            <a:r>
              <a:rPr lang="en-US" sz="1600" dirty="0">
                <a:solidFill>
                  <a:schemeClr val="tx1">
                    <a:lumMod val="65000"/>
                    <a:lumOff val="35000"/>
                  </a:schemeClr>
                </a:solidFill>
              </a:rPr>
              <a:t>The combination of Lithium-ion technology, ec-H2O, and delayed start, help Tennant’s autonomous floor scrubbers clean longer daily</a:t>
            </a:r>
          </a:p>
        </p:txBody>
      </p:sp>
      <p:sp>
        <p:nvSpPr>
          <p:cNvPr id="5" name="TextBox 4">
            <a:extLst>
              <a:ext uri="{FF2B5EF4-FFF2-40B4-BE49-F238E27FC236}">
                <a16:creationId xmlns:a16="http://schemas.microsoft.com/office/drawing/2014/main" id="{82205816-D8B6-49FC-A970-472560F02716}"/>
              </a:ext>
            </a:extLst>
          </p:cNvPr>
          <p:cNvSpPr txBox="1"/>
          <p:nvPr/>
        </p:nvSpPr>
        <p:spPr>
          <a:xfrm>
            <a:off x="838200" y="2399678"/>
            <a:ext cx="9988732" cy="4216539"/>
          </a:xfrm>
          <a:prstGeom prst="rect">
            <a:avLst/>
          </a:prstGeom>
          <a:noFill/>
        </p:spPr>
        <p:txBody>
          <a:bodyPr wrap="square" lIns="91440" tIns="45720" rIns="91440" bIns="45720" rtlCol="0" anchor="t">
            <a:spAutoFit/>
          </a:bodyPr>
          <a:lstStyle/>
          <a:p>
            <a:pPr>
              <a:spcAft>
                <a:spcPts val="600"/>
              </a:spcAft>
            </a:pPr>
            <a:r>
              <a:rPr lang="en-US" sz="1600" b="1" dirty="0">
                <a:solidFill>
                  <a:srgbClr val="007B9F"/>
                </a:solidFill>
              </a:rPr>
              <a:t>How is this possible?</a:t>
            </a:r>
            <a:endParaRPr lang="en-US" sz="1600" b="1" dirty="0"/>
          </a:p>
          <a:p>
            <a:pPr marL="225425"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Lithium-Ion technology:</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Helps reduce charge time while allowing opportunity charging. Meaning the operator can charge the machine while dumping and filling the tanks.</a:t>
            </a:r>
            <a:endParaRPr lang="en-US" sz="1600" dirty="0">
              <a:solidFill>
                <a:schemeClr val="tx1">
                  <a:lumMod val="65000"/>
                  <a:lumOff val="35000"/>
                </a:schemeClr>
              </a:solidFill>
              <a:cs typeface="Arial" panose="020B0604020202020204"/>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Helping the machines run 10+ </a:t>
            </a:r>
            <a:r>
              <a:rPr lang="en-US" sz="1600" dirty="0" err="1">
                <a:solidFill>
                  <a:schemeClr val="tx1">
                    <a:lumMod val="65000"/>
                    <a:lumOff val="35000"/>
                  </a:schemeClr>
                </a:solidFill>
              </a:rPr>
              <a:t>hrs</a:t>
            </a:r>
            <a:r>
              <a:rPr lang="en-US" sz="1600" dirty="0">
                <a:solidFill>
                  <a:schemeClr val="tx1">
                    <a:lumMod val="65000"/>
                    <a:lumOff val="35000"/>
                  </a:schemeClr>
                </a:solidFill>
              </a:rPr>
              <a:t> a day. </a:t>
            </a:r>
            <a:endParaRPr lang="en-US" sz="1600" dirty="0">
              <a:solidFill>
                <a:schemeClr val="tx1">
                  <a:lumMod val="65000"/>
                  <a:lumOff val="35000"/>
                </a:schemeClr>
              </a:solidFill>
              <a:cs typeface="Arial" panose="020B0604020202020204"/>
            </a:endParaRPr>
          </a:p>
          <a:p>
            <a:pPr marL="225425"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ec-H2O technology:</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Electrically charges water molecules making them expand</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Leading to greater floor cleaning coverage, meaning you need less water needed to clean the floor</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Eliminates time required for chemical handling, mixing, and usage training</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ec-H2O is exclusive to Tennant</a:t>
            </a:r>
            <a:endParaRPr lang="en-US" sz="1600" dirty="0">
              <a:solidFill>
                <a:schemeClr val="tx1">
                  <a:lumMod val="65000"/>
                  <a:lumOff val="35000"/>
                </a:schemeClr>
              </a:solidFill>
              <a:cs typeface="Arial"/>
            </a:endParaRPr>
          </a:p>
          <a:p>
            <a:pPr marL="225425"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Delayed Start</a:t>
            </a:r>
            <a:endParaRPr lang="en-US" sz="1600" dirty="0">
              <a:solidFill>
                <a:schemeClr val="tx1">
                  <a:lumMod val="65000"/>
                  <a:lumOff val="35000"/>
                </a:schemeClr>
              </a:solidFill>
              <a:cs typeface="Arial"/>
            </a:endParaRPr>
          </a:p>
          <a:p>
            <a:pPr marL="514350" lvl="1" indent="-172720">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Schedule another cleaning shift during downtime, or when an operator isn’t present</a:t>
            </a:r>
            <a:endParaRPr lang="en-US" sz="1600" dirty="0">
              <a:solidFill>
                <a:schemeClr val="tx1">
                  <a:lumMod val="65000"/>
                  <a:lumOff val="35000"/>
                </a:schemeClr>
              </a:solidFill>
              <a:cs typeface="Arial" panose="020B0604020202020204"/>
            </a:endParaRPr>
          </a:p>
          <a:p>
            <a:pPr marL="285750" indent="-285750">
              <a:spcBef>
                <a:spcPts val="600"/>
              </a:spcBef>
              <a:spcAft>
                <a:spcPts val="600"/>
              </a:spcAft>
              <a:buFont typeface="Arial" panose="020B0604020202020204" pitchFamily="34" charset="0"/>
              <a:buChar char="•"/>
            </a:pPr>
            <a:endParaRPr lang="en-US" sz="1600" dirty="0"/>
          </a:p>
        </p:txBody>
      </p:sp>
      <p:sp>
        <p:nvSpPr>
          <p:cNvPr id="9" name="Title 1">
            <a:extLst>
              <a:ext uri="{FF2B5EF4-FFF2-40B4-BE49-F238E27FC236}">
                <a16:creationId xmlns:a16="http://schemas.microsoft.com/office/drawing/2014/main" id="{6E52C785-C8FA-4750-9FC9-24245D7541C5}"/>
              </a:ext>
            </a:extLst>
          </p:cNvPr>
          <p:cNvSpPr txBox="1">
            <a:spLocks/>
          </p:cNvSpPr>
          <p:nvPr/>
        </p:nvSpPr>
        <p:spPr>
          <a:xfrm>
            <a:off x="838199" y="442288"/>
            <a:ext cx="10186851" cy="1160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sz="3200" dirty="0">
                <a:solidFill>
                  <a:schemeClr val="tx1"/>
                </a:solidFill>
              </a:rPr>
              <a:t>Getting the Most Out of your Autonomous Cleaner</a:t>
            </a:r>
          </a:p>
        </p:txBody>
      </p:sp>
      <p:sp>
        <p:nvSpPr>
          <p:cNvPr id="7" name="TextBox 11">
            <a:extLst>
              <a:ext uri="{FF2B5EF4-FFF2-40B4-BE49-F238E27FC236}">
                <a16:creationId xmlns:a16="http://schemas.microsoft.com/office/drawing/2014/main" id="{2311AF63-4E13-46E2-8698-D0BBB2F8B75C}"/>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641074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ool&#10;&#10;Description automatically generated">
            <a:extLst>
              <a:ext uri="{FF2B5EF4-FFF2-40B4-BE49-F238E27FC236}">
                <a16:creationId xmlns:a16="http://schemas.microsoft.com/office/drawing/2014/main" id="{08C0979A-FB96-4D6F-9CAE-D93560176D1D}"/>
              </a:ext>
            </a:extLst>
          </p:cNvPr>
          <p:cNvPicPr>
            <a:picLocks noChangeAspect="1"/>
          </p:cNvPicPr>
          <p:nvPr/>
        </p:nvPicPr>
        <p:blipFill rotWithShape="1">
          <a:blip r:embed="rId3">
            <a:extLst>
              <a:ext uri="{28A0092B-C50C-407E-A947-70E740481C1C}">
                <a14:useLocalDpi xmlns:a14="http://schemas.microsoft.com/office/drawing/2010/main" val="0"/>
              </a:ext>
            </a:extLst>
          </a:blip>
          <a:srcRect l="29035" t="1848" r="29455"/>
          <a:stretch/>
        </p:blipFill>
        <p:spPr>
          <a:xfrm>
            <a:off x="7899653" y="1240325"/>
            <a:ext cx="3485103" cy="4635374"/>
          </a:xfrm>
          <a:prstGeom prst="rect">
            <a:avLst/>
          </a:prstGeom>
        </p:spPr>
      </p:pic>
      <p:sp>
        <p:nvSpPr>
          <p:cNvPr id="2" name="Title 1">
            <a:extLst>
              <a:ext uri="{FF2B5EF4-FFF2-40B4-BE49-F238E27FC236}">
                <a16:creationId xmlns:a16="http://schemas.microsoft.com/office/drawing/2014/main" id="{08657B5F-70BE-4A67-9A03-5FC1D2A8FA16}"/>
              </a:ext>
            </a:extLst>
          </p:cNvPr>
          <p:cNvSpPr>
            <a:spLocks noGrp="1"/>
          </p:cNvSpPr>
          <p:nvPr>
            <p:ph type="title"/>
          </p:nvPr>
        </p:nvSpPr>
        <p:spPr/>
        <p:txBody>
          <a:bodyPr/>
          <a:lstStyle/>
          <a:p>
            <a:r>
              <a:rPr lang="en-US" dirty="0"/>
              <a:t>Clean Safely &amp; Collaboratively</a:t>
            </a:r>
          </a:p>
        </p:txBody>
      </p:sp>
      <p:sp>
        <p:nvSpPr>
          <p:cNvPr id="3" name="Content Placeholder 2">
            <a:extLst>
              <a:ext uri="{FF2B5EF4-FFF2-40B4-BE49-F238E27FC236}">
                <a16:creationId xmlns:a16="http://schemas.microsoft.com/office/drawing/2014/main" id="{C73A05CF-455F-45C5-925A-166337F690F9}"/>
              </a:ext>
            </a:extLst>
          </p:cNvPr>
          <p:cNvSpPr>
            <a:spLocks noGrp="1"/>
          </p:cNvSpPr>
          <p:nvPr>
            <p:ph idx="1"/>
          </p:nvPr>
        </p:nvSpPr>
        <p:spPr>
          <a:xfrm>
            <a:off x="838200" y="1849845"/>
            <a:ext cx="7237492" cy="609757"/>
          </a:xfrm>
        </p:spPr>
        <p:txBody>
          <a:bodyPr numCol="2">
            <a:noAutofit/>
          </a:bodyPr>
          <a:lstStyle/>
          <a:p>
            <a:pPr marL="0" indent="0">
              <a:buNone/>
            </a:pPr>
            <a:r>
              <a:rPr lang="en-US" sz="1600" dirty="0"/>
              <a:t>While the robot scrubs, employees can focus on other, value-add tasks: </a:t>
            </a:r>
          </a:p>
        </p:txBody>
      </p:sp>
      <p:sp>
        <p:nvSpPr>
          <p:cNvPr id="5" name="TextBox 4">
            <a:extLst>
              <a:ext uri="{FF2B5EF4-FFF2-40B4-BE49-F238E27FC236}">
                <a16:creationId xmlns:a16="http://schemas.microsoft.com/office/drawing/2014/main" id="{35E68FD6-5581-4BD7-B361-5E71D8587213}"/>
              </a:ext>
            </a:extLst>
          </p:cNvPr>
          <p:cNvSpPr txBox="1"/>
          <p:nvPr/>
        </p:nvSpPr>
        <p:spPr>
          <a:xfrm>
            <a:off x="1012101" y="2263366"/>
            <a:ext cx="6889687" cy="3477875"/>
          </a:xfrm>
          <a:prstGeom prst="rect">
            <a:avLst/>
          </a:prstGeom>
          <a:noFill/>
        </p:spPr>
        <p:txBody>
          <a:bodyPr wrap="square" numCol="2" rtlCol="0">
            <a:spAutoFit/>
          </a:bodyPr>
          <a:lstStyle/>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Sanitize &amp; Disinfect High Touch Surfaces</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Check &amp; Replenish Inventory</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Perform General Purpose Cleaning</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Complete Project Work</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Ensure Entry Ways are Inviting &amp; Safe</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Focus On Reducing Slip &amp; Fall Risks</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Clean Walk-Off Mats More Frequently</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Assist with Shipping &amp; Receiving</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Aid in Customer Service Support</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Maintain Restroom Cleanliness</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Sweep</a:t>
            </a:r>
          </a:p>
          <a:p>
            <a:pPr marL="285750" indent="-168275">
              <a:spcBef>
                <a:spcPts val="600"/>
              </a:spcBef>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Ensure Break Room Cleanliness</a:t>
            </a:r>
          </a:p>
        </p:txBody>
      </p:sp>
      <p:sp>
        <p:nvSpPr>
          <p:cNvPr id="7" name="TextBox 11">
            <a:extLst>
              <a:ext uri="{FF2B5EF4-FFF2-40B4-BE49-F238E27FC236}">
                <a16:creationId xmlns:a16="http://schemas.microsoft.com/office/drawing/2014/main" id="{7D09181D-D90B-42F8-AE3F-E65DE7A2FFC0}"/>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198949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73940C6-D94A-409C-9D66-7F24441C99EC}"/>
              </a:ext>
            </a:extLst>
          </p:cNvPr>
          <p:cNvSpPr txBox="1"/>
          <p:nvPr/>
        </p:nvSpPr>
        <p:spPr>
          <a:xfrm>
            <a:off x="0" y="5905622"/>
            <a:ext cx="6705600" cy="640080"/>
          </a:xfrm>
          <a:prstGeom prst="rect">
            <a:avLst/>
          </a:prstGeom>
          <a:gradFill flip="none" rotWithShape="1">
            <a:gsLst>
              <a:gs pos="0">
                <a:schemeClr val="accent3"/>
              </a:gs>
              <a:gs pos="12000">
                <a:schemeClr val="bg2">
                  <a:shade val="67500"/>
                  <a:satMod val="115000"/>
                </a:schemeClr>
              </a:gs>
              <a:gs pos="100000">
                <a:schemeClr val="bg1"/>
              </a:gs>
            </a:gsLst>
            <a:lin ang="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97FED91-ACA9-4C67-BC16-8F1D30607EEE}"/>
              </a:ext>
            </a:extLst>
          </p:cNvPr>
          <p:cNvSpPr>
            <a:spLocks noGrp="1"/>
          </p:cNvSpPr>
          <p:nvPr>
            <p:ph type="title"/>
          </p:nvPr>
        </p:nvSpPr>
        <p:spPr/>
        <p:txBody>
          <a:bodyPr/>
          <a:lstStyle/>
          <a:p>
            <a:r>
              <a:rPr lang="en-US" dirty="0"/>
              <a:t>Upskill Employees With AMR</a:t>
            </a:r>
          </a:p>
        </p:txBody>
      </p:sp>
      <p:sp>
        <p:nvSpPr>
          <p:cNvPr id="4" name="TextBox 3">
            <a:extLst>
              <a:ext uri="{FF2B5EF4-FFF2-40B4-BE49-F238E27FC236}">
                <a16:creationId xmlns:a16="http://schemas.microsoft.com/office/drawing/2014/main" id="{A074E0CD-CB0C-4457-9B00-C2E4FA12D015}"/>
              </a:ext>
            </a:extLst>
          </p:cNvPr>
          <p:cNvSpPr txBox="1"/>
          <p:nvPr/>
        </p:nvSpPr>
        <p:spPr>
          <a:xfrm>
            <a:off x="838200" y="5933275"/>
            <a:ext cx="5466806" cy="584775"/>
          </a:xfrm>
          <a:prstGeom prst="rect">
            <a:avLst/>
          </a:prstGeom>
          <a:noFill/>
        </p:spPr>
        <p:txBody>
          <a:bodyPr wrap="square" rtlCol="0">
            <a:spAutoFit/>
          </a:bodyPr>
          <a:lstStyle/>
          <a:p>
            <a:r>
              <a:rPr lang="en-US" sz="1600" dirty="0"/>
              <a:t>Tennant has upskilled 10,500+ employees</a:t>
            </a:r>
          </a:p>
          <a:p>
            <a:r>
              <a:rPr lang="en-US" sz="1600" dirty="0"/>
              <a:t>*We train a minimum of 2 employees at every AMR install</a:t>
            </a:r>
          </a:p>
        </p:txBody>
      </p:sp>
      <p:sp>
        <p:nvSpPr>
          <p:cNvPr id="5" name="TextBox 4">
            <a:extLst>
              <a:ext uri="{FF2B5EF4-FFF2-40B4-BE49-F238E27FC236}">
                <a16:creationId xmlns:a16="http://schemas.microsoft.com/office/drawing/2014/main" id="{11FFE834-F774-4372-842E-0FDC45DD241F}"/>
              </a:ext>
            </a:extLst>
          </p:cNvPr>
          <p:cNvSpPr txBox="1"/>
          <p:nvPr/>
        </p:nvSpPr>
        <p:spPr>
          <a:xfrm>
            <a:off x="957941" y="1690688"/>
            <a:ext cx="10672405" cy="4062651"/>
          </a:xfrm>
          <a:prstGeom prst="rect">
            <a:avLst/>
          </a:prstGeom>
          <a:noFill/>
        </p:spPr>
        <p:txBody>
          <a:bodyPr wrap="square" rtlCol="0">
            <a:spAutoFit/>
          </a:bodyPr>
          <a:lstStyle/>
          <a:p>
            <a:pPr>
              <a:spcBef>
                <a:spcPts val="300"/>
              </a:spcBef>
              <a:spcAft>
                <a:spcPts val="300"/>
              </a:spcAft>
            </a:pPr>
            <a:r>
              <a:rPr lang="en-US" sz="1600" b="1" dirty="0">
                <a:solidFill>
                  <a:schemeClr val="tx1">
                    <a:lumMod val="65000"/>
                    <a:lumOff val="35000"/>
                  </a:schemeClr>
                </a:solidFill>
              </a:rPr>
              <a:t>What is an “upskilled” employee?</a:t>
            </a:r>
          </a:p>
          <a:p>
            <a:pPr marL="339725" indent="-165100">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ea typeface="Times New Roman" panose="02020603050405020304" pitchFamily="18" charset="0"/>
              </a:rPr>
              <a:t>P</a:t>
            </a:r>
            <a:r>
              <a:rPr lang="en-US" sz="1600" dirty="0">
                <a:solidFill>
                  <a:schemeClr val="tx1">
                    <a:lumMod val="65000"/>
                    <a:lumOff val="35000"/>
                  </a:schemeClr>
                </a:solidFill>
                <a:effectLst/>
                <a:ea typeface="Times New Roman" panose="02020603050405020304" pitchFamily="18" charset="0"/>
              </a:rPr>
              <a:t>roactively training up your employees to gain additional, valuable skills. Employee is now a robot operator; </a:t>
            </a:r>
            <a:r>
              <a:rPr lang="en-US" sz="1600" dirty="0">
                <a:solidFill>
                  <a:schemeClr val="tx1">
                    <a:lumMod val="65000"/>
                    <a:lumOff val="35000"/>
                  </a:schemeClr>
                </a:solidFill>
                <a:ea typeface="Times New Roman" panose="02020603050405020304" pitchFamily="18" charset="0"/>
              </a:rPr>
              <a:t>the employees can now focus on doing other high skill tasks. </a:t>
            </a:r>
            <a:endParaRPr lang="en-US" sz="1600" dirty="0">
              <a:solidFill>
                <a:schemeClr val="tx1">
                  <a:lumMod val="65000"/>
                  <a:lumOff val="35000"/>
                </a:schemeClr>
              </a:solidFill>
            </a:endParaRPr>
          </a:p>
          <a:p>
            <a:pPr>
              <a:spcBef>
                <a:spcPts val="300"/>
              </a:spcBef>
              <a:spcAft>
                <a:spcPts val="300"/>
              </a:spcAft>
            </a:pPr>
            <a:r>
              <a:rPr lang="en-US" sz="1600" b="1" dirty="0">
                <a:solidFill>
                  <a:schemeClr val="tx1">
                    <a:lumMod val="65000"/>
                    <a:lumOff val="35000"/>
                  </a:schemeClr>
                </a:solidFill>
              </a:rPr>
              <a:t>What it means for the employee?</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ea typeface="Times New Roman" panose="02020603050405020304" pitchFamily="18" charset="0"/>
              </a:rPr>
              <a:t>The employee gains a valuable skill that can help them advance in their organization. </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ea typeface="Times New Roman" panose="02020603050405020304" pitchFamily="18" charset="0"/>
              </a:rPr>
              <a:t>Employee is no longer just a scrubber driver or cleaning person; they are a robot operator. </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rPr>
              <a:t>Employees can now focus on other tasks that require high skill</a:t>
            </a:r>
          </a:p>
          <a:p>
            <a:pPr>
              <a:spcBef>
                <a:spcPts val="300"/>
              </a:spcBef>
              <a:spcAft>
                <a:spcPts val="300"/>
              </a:spcAft>
            </a:pPr>
            <a:r>
              <a:rPr lang="en-US" sz="1600" b="1" dirty="0">
                <a:solidFill>
                  <a:schemeClr val="tx1">
                    <a:lumMod val="65000"/>
                    <a:lumOff val="35000"/>
                  </a:schemeClr>
                </a:solidFill>
              </a:rPr>
              <a:t>What it means for the employer?</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ea typeface="Times New Roman" panose="02020603050405020304" pitchFamily="18" charset="0"/>
              </a:rPr>
              <a:t>Upskilling the employee helps prepare them for the ever-changing environment they are working in. </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ea typeface="Times New Roman" panose="02020603050405020304" pitchFamily="18" charset="0"/>
              </a:rPr>
              <a:t>As warehouse operations continue to automate, AMR helps train employees to work side by side with technology so that when they automate other things, they won’t be as intimidated. </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rPr>
              <a:t>Helps employers identify those that have the ability and motivation to do other tech related tasks in the facility. </a:t>
            </a:r>
          </a:p>
          <a:p>
            <a:pPr marL="339725" indent="-163513">
              <a:spcBef>
                <a:spcPts val="300"/>
              </a:spcBef>
              <a:spcAft>
                <a:spcPts val="300"/>
              </a:spcAft>
              <a:buClr>
                <a:schemeClr val="accent1"/>
              </a:buClr>
              <a:buFont typeface="Arial" panose="020B0604020202020204" pitchFamily="34" charset="0"/>
              <a:buChar char="•"/>
            </a:pPr>
            <a:r>
              <a:rPr lang="en-US" sz="1600" dirty="0">
                <a:solidFill>
                  <a:schemeClr val="tx1">
                    <a:lumMod val="65000"/>
                    <a:lumOff val="35000"/>
                  </a:schemeClr>
                </a:solidFill>
              </a:rPr>
              <a:t>Upskilling programs signal to employees that they are valued, and their professional development is a priority.</a:t>
            </a:r>
          </a:p>
        </p:txBody>
      </p:sp>
      <p:sp>
        <p:nvSpPr>
          <p:cNvPr id="7" name="TextBox 11">
            <a:extLst>
              <a:ext uri="{FF2B5EF4-FFF2-40B4-BE49-F238E27FC236}">
                <a16:creationId xmlns:a16="http://schemas.microsoft.com/office/drawing/2014/main" id="{63440FDF-3699-4FBF-A20A-1A0212FD56BD}"/>
              </a:ext>
            </a:extLst>
          </p:cNvPr>
          <p:cNvSpPr txBox="1"/>
          <p:nvPr/>
        </p:nvSpPr>
        <p:spPr>
          <a:xfrm>
            <a:off x="212298" y="6573355"/>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249445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BAC1158-6443-4110-876C-59EA8DD676EB}"/>
              </a:ext>
            </a:extLst>
          </p:cNvPr>
          <p:cNvSpPr txBox="1"/>
          <p:nvPr/>
        </p:nvSpPr>
        <p:spPr>
          <a:xfrm>
            <a:off x="845939" y="1735343"/>
            <a:ext cx="7517225" cy="3339376"/>
          </a:xfrm>
          <a:prstGeom prst="rect">
            <a:avLst/>
          </a:prstGeom>
          <a:noFill/>
        </p:spPr>
        <p:txBody>
          <a:bodyPr wrap="square" rtlCol="0">
            <a:spAutoFit/>
          </a:bodyPr>
          <a:lstStyle/>
          <a:p>
            <a:pPr>
              <a:spcAft>
                <a:spcPts val="600"/>
              </a:spcAft>
            </a:pPr>
            <a:r>
              <a:rPr lang="en-US" sz="1600" dirty="0">
                <a:solidFill>
                  <a:schemeClr val="tx1">
                    <a:lumMod val="65000"/>
                    <a:lumOff val="35000"/>
                  </a:schemeClr>
                </a:solidFill>
              </a:rPr>
              <a:t>Employees who clean using walk-behind scrubbers are tethered to the machine and cannot clean other areas or handle other tasks while cleaning. </a:t>
            </a:r>
          </a:p>
          <a:p>
            <a:pPr>
              <a:spcAft>
                <a:spcPts val="600"/>
              </a:spcAft>
            </a:pPr>
            <a:endParaRPr lang="en-US" sz="1600" dirty="0">
              <a:solidFill>
                <a:schemeClr val="tx1">
                  <a:lumMod val="65000"/>
                  <a:lumOff val="35000"/>
                </a:schemeClr>
              </a:solidFill>
            </a:endParaRPr>
          </a:p>
          <a:p>
            <a:pPr>
              <a:spcAft>
                <a:spcPts val="600"/>
              </a:spcAft>
            </a:pPr>
            <a:r>
              <a:rPr lang="en-US" sz="1600" dirty="0">
                <a:solidFill>
                  <a:schemeClr val="tx1">
                    <a:lumMod val="65000"/>
                    <a:lumOff val="35000"/>
                  </a:schemeClr>
                </a:solidFill>
              </a:rPr>
              <a:t>Break your employees free with AMR. </a:t>
            </a:r>
          </a:p>
          <a:p>
            <a:pPr marL="225425" indent="-173038">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While the AMR machine is cleaning, the employee can now accomplish other high value tasks</a:t>
            </a:r>
          </a:p>
          <a:p>
            <a:pPr marL="225425" indent="-173038">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Let the AMR machine operate highly repetitive mundane tasks to increase facility health and safety</a:t>
            </a:r>
          </a:p>
          <a:p>
            <a:pPr marL="225425" indent="-173038">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Clean the same amount of area with 1 employee vs. 2 employees</a:t>
            </a:r>
          </a:p>
          <a:p>
            <a:pPr marL="285750" indent="-285750">
              <a:spcAft>
                <a:spcPts val="600"/>
              </a:spcAft>
              <a:buFont typeface="Arial" panose="020B0604020202020204" pitchFamily="34" charset="0"/>
              <a:buChar char="•"/>
            </a:pPr>
            <a:endParaRPr lang="en-US" sz="1600" dirty="0">
              <a:solidFill>
                <a:schemeClr val="tx1">
                  <a:lumMod val="65000"/>
                  <a:lumOff val="35000"/>
                </a:schemeClr>
              </a:solidFill>
            </a:endParaRPr>
          </a:p>
          <a:p>
            <a:pPr>
              <a:spcAft>
                <a:spcPts val="600"/>
              </a:spcAft>
            </a:pPr>
            <a:r>
              <a:rPr lang="en-US" sz="1600" b="1" dirty="0">
                <a:solidFill>
                  <a:schemeClr val="accent1"/>
                </a:solidFill>
              </a:rPr>
              <a:t>Other tasks employees can perform with AMR:</a:t>
            </a:r>
          </a:p>
        </p:txBody>
      </p:sp>
      <p:pic>
        <p:nvPicPr>
          <p:cNvPr id="12" name="Picture 11" descr="A picture containing tool&#10;&#10;Description automatically generated">
            <a:extLst>
              <a:ext uri="{FF2B5EF4-FFF2-40B4-BE49-F238E27FC236}">
                <a16:creationId xmlns:a16="http://schemas.microsoft.com/office/drawing/2014/main" id="{BBA580FF-CE05-448A-89ED-010E8705EC2A}"/>
              </a:ext>
            </a:extLst>
          </p:cNvPr>
          <p:cNvPicPr>
            <a:picLocks noChangeAspect="1"/>
          </p:cNvPicPr>
          <p:nvPr/>
        </p:nvPicPr>
        <p:blipFill rotWithShape="1">
          <a:blip r:embed="rId2">
            <a:extLst>
              <a:ext uri="{28A0092B-C50C-407E-A947-70E740481C1C}">
                <a14:useLocalDpi xmlns:a14="http://schemas.microsoft.com/office/drawing/2010/main" val="0"/>
              </a:ext>
            </a:extLst>
          </a:blip>
          <a:srcRect l="25568" t="5829" r="23097" b="11863"/>
          <a:stretch/>
        </p:blipFill>
        <p:spPr>
          <a:xfrm>
            <a:off x="8707347" y="2135745"/>
            <a:ext cx="2866490" cy="2586509"/>
          </a:xfrm>
          <a:prstGeom prst="rect">
            <a:avLst/>
          </a:prstGeom>
        </p:spPr>
      </p:pic>
      <p:sp>
        <p:nvSpPr>
          <p:cNvPr id="2" name="Title 1">
            <a:extLst>
              <a:ext uri="{FF2B5EF4-FFF2-40B4-BE49-F238E27FC236}">
                <a16:creationId xmlns:a16="http://schemas.microsoft.com/office/drawing/2014/main" id="{6E68EABF-C565-4AF6-8078-5614993749C0}"/>
              </a:ext>
            </a:extLst>
          </p:cNvPr>
          <p:cNvSpPr>
            <a:spLocks noGrp="1"/>
          </p:cNvSpPr>
          <p:nvPr>
            <p:ph type="title"/>
          </p:nvPr>
        </p:nvSpPr>
        <p:spPr>
          <a:xfrm>
            <a:off x="838200" y="365125"/>
            <a:ext cx="7617431" cy="1325563"/>
          </a:xfrm>
        </p:spPr>
        <p:txBody>
          <a:bodyPr/>
          <a:lstStyle/>
          <a:p>
            <a:r>
              <a:rPr lang="en-US" dirty="0"/>
              <a:t>Break the Chain from Your Walk-Behind Scrubber</a:t>
            </a:r>
          </a:p>
        </p:txBody>
      </p:sp>
      <p:sp>
        <p:nvSpPr>
          <p:cNvPr id="18" name="TextBox 17">
            <a:extLst>
              <a:ext uri="{FF2B5EF4-FFF2-40B4-BE49-F238E27FC236}">
                <a16:creationId xmlns:a16="http://schemas.microsoft.com/office/drawing/2014/main" id="{21E13E13-9BF1-4B5D-A85B-7D89536E1095}"/>
              </a:ext>
            </a:extLst>
          </p:cNvPr>
          <p:cNvSpPr txBox="1"/>
          <p:nvPr/>
        </p:nvSpPr>
        <p:spPr>
          <a:xfrm>
            <a:off x="845939" y="5023461"/>
            <a:ext cx="6033498" cy="1017743"/>
          </a:xfrm>
          <a:prstGeom prst="rect">
            <a:avLst/>
          </a:prstGeom>
          <a:noFill/>
        </p:spPr>
        <p:txBody>
          <a:bodyPr wrap="square" numCol="2">
            <a:noAutofit/>
          </a:bodyPr>
          <a:lstStyle/>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Cleaning other areas</a:t>
            </a:r>
          </a:p>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Inventory Management</a:t>
            </a:r>
          </a:p>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Order Fulfillment</a:t>
            </a:r>
          </a:p>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Restocking</a:t>
            </a:r>
          </a:p>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Tag and Label Merchandise</a:t>
            </a:r>
          </a:p>
          <a:p>
            <a:pPr marL="225425" indent="-174625">
              <a:spcAft>
                <a:spcPts val="600"/>
              </a:spcAft>
              <a:buClr>
                <a:schemeClr val="accent1"/>
              </a:buClr>
              <a:buFont typeface="Arial" panose="020B0604020202020204" pitchFamily="34" charset="0"/>
              <a:buChar char="•"/>
            </a:pPr>
            <a:r>
              <a:rPr lang="en-US" sz="1600" dirty="0">
                <a:solidFill>
                  <a:schemeClr val="tx1">
                    <a:lumMod val="65000"/>
                    <a:lumOff val="35000"/>
                  </a:schemeClr>
                </a:solidFill>
              </a:rPr>
              <a:t>Operate Forklift</a:t>
            </a:r>
          </a:p>
        </p:txBody>
      </p:sp>
      <p:sp>
        <p:nvSpPr>
          <p:cNvPr id="7" name="TextBox 11">
            <a:extLst>
              <a:ext uri="{FF2B5EF4-FFF2-40B4-BE49-F238E27FC236}">
                <a16:creationId xmlns:a16="http://schemas.microsoft.com/office/drawing/2014/main" id="{9102797C-ADA0-499E-BB3A-8C426CAC631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956796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31B27-3DBF-46D2-92A0-5561C4B59AFD}"/>
              </a:ext>
            </a:extLst>
          </p:cNvPr>
          <p:cNvSpPr>
            <a:spLocks noGrp="1"/>
          </p:cNvSpPr>
          <p:nvPr>
            <p:ph type="title"/>
          </p:nvPr>
        </p:nvSpPr>
        <p:spPr/>
        <p:txBody>
          <a:bodyPr/>
          <a:lstStyle/>
          <a:p>
            <a:r>
              <a:rPr lang="en-US" dirty="0"/>
              <a:t>Delayed Start</a:t>
            </a:r>
          </a:p>
        </p:txBody>
      </p:sp>
      <p:sp>
        <p:nvSpPr>
          <p:cNvPr id="3" name="TextBox 2">
            <a:extLst>
              <a:ext uri="{FF2B5EF4-FFF2-40B4-BE49-F238E27FC236}">
                <a16:creationId xmlns:a16="http://schemas.microsoft.com/office/drawing/2014/main" id="{F2D8D69D-0953-4666-B6EE-DAA565E95FA1}"/>
              </a:ext>
            </a:extLst>
          </p:cNvPr>
          <p:cNvSpPr txBox="1"/>
          <p:nvPr/>
        </p:nvSpPr>
        <p:spPr>
          <a:xfrm>
            <a:off x="838200" y="1686140"/>
            <a:ext cx="10207689" cy="338554"/>
          </a:xfrm>
          <a:prstGeom prst="rect">
            <a:avLst/>
          </a:prstGeom>
          <a:noFill/>
        </p:spPr>
        <p:txBody>
          <a:bodyPr wrap="square" rtlCol="0">
            <a:spAutoFit/>
          </a:bodyPr>
          <a:lstStyle/>
          <a:p>
            <a:r>
              <a:rPr lang="en-US" sz="1600" dirty="0">
                <a:solidFill>
                  <a:schemeClr val="tx1">
                    <a:lumMod val="65000"/>
                    <a:lumOff val="35000"/>
                  </a:schemeClr>
                </a:solidFill>
              </a:rPr>
              <a:t>Delayed start allows the user to select a specific time they want the machine to start cleaning.</a:t>
            </a:r>
          </a:p>
        </p:txBody>
      </p:sp>
      <p:sp>
        <p:nvSpPr>
          <p:cNvPr id="5" name="TextBox 4">
            <a:extLst>
              <a:ext uri="{FF2B5EF4-FFF2-40B4-BE49-F238E27FC236}">
                <a16:creationId xmlns:a16="http://schemas.microsoft.com/office/drawing/2014/main" id="{D19268D2-2440-4023-AA3C-F0F5BEE4F6DE}"/>
              </a:ext>
            </a:extLst>
          </p:cNvPr>
          <p:cNvSpPr txBox="1"/>
          <p:nvPr/>
        </p:nvSpPr>
        <p:spPr>
          <a:xfrm>
            <a:off x="838200" y="2494205"/>
            <a:ext cx="4208106" cy="2123658"/>
          </a:xfrm>
          <a:prstGeom prst="rect">
            <a:avLst/>
          </a:prstGeom>
          <a:noFill/>
        </p:spPr>
        <p:txBody>
          <a:bodyPr wrap="square" rtlCol="0">
            <a:spAutoFit/>
          </a:bodyPr>
          <a:lstStyle/>
          <a:p>
            <a:pPr>
              <a:spcBef>
                <a:spcPts val="600"/>
              </a:spcBef>
              <a:spcAft>
                <a:spcPts val="600"/>
              </a:spcAft>
            </a:pPr>
            <a:r>
              <a:rPr lang="en-US" sz="1600" dirty="0">
                <a:solidFill>
                  <a:schemeClr val="tx1">
                    <a:lumMod val="65000"/>
                    <a:lumOff val="35000"/>
                  </a:schemeClr>
                </a:solidFill>
              </a:rPr>
              <a:t>Benefits of Delayed Start:</a:t>
            </a:r>
            <a:endParaRPr lang="en-US" sz="1600" b="1" dirty="0">
              <a:solidFill>
                <a:schemeClr val="tx1">
                  <a:lumMod val="65000"/>
                  <a:lumOff val="35000"/>
                </a:schemeClr>
              </a:solidFill>
            </a:endParaRPr>
          </a:p>
          <a:p>
            <a:pPr marL="225425" indent="-163513">
              <a:spcBef>
                <a:spcPts val="600"/>
              </a:spcBef>
              <a:spcAft>
                <a:spcPts val="600"/>
              </a:spcAft>
              <a:buClr>
                <a:schemeClr val="accent1"/>
              </a:buClr>
              <a:buFont typeface="Arial" panose="020B0604020202020204" pitchFamily="34" charset="0"/>
              <a:buChar char="•"/>
            </a:pPr>
            <a:r>
              <a:rPr lang="en-US" sz="1600" b="1" dirty="0">
                <a:solidFill>
                  <a:schemeClr val="tx1">
                    <a:lumMod val="65000"/>
                    <a:lumOff val="35000"/>
                  </a:schemeClr>
                </a:solidFill>
              </a:rPr>
              <a:t>Run during downtime: </a:t>
            </a:r>
            <a:r>
              <a:rPr lang="en-US" sz="1600" dirty="0">
                <a:solidFill>
                  <a:schemeClr val="tx1">
                    <a:lumMod val="65000"/>
                    <a:lumOff val="35000"/>
                  </a:schemeClr>
                </a:solidFill>
              </a:rPr>
              <a:t>Allowing the machine to run overnight or when there are no operators present</a:t>
            </a:r>
          </a:p>
          <a:p>
            <a:pPr marL="225425" indent="-163513">
              <a:spcBef>
                <a:spcPts val="600"/>
              </a:spcBef>
              <a:spcAft>
                <a:spcPts val="600"/>
              </a:spcAft>
              <a:buClr>
                <a:schemeClr val="accent1"/>
              </a:buClr>
              <a:buFont typeface="Arial" panose="020B0604020202020204" pitchFamily="34" charset="0"/>
              <a:buChar char="•"/>
            </a:pPr>
            <a:r>
              <a:rPr lang="en-US" sz="1600" b="1" dirty="0">
                <a:solidFill>
                  <a:schemeClr val="tx1">
                    <a:lumMod val="65000"/>
                    <a:lumOff val="35000"/>
                  </a:schemeClr>
                </a:solidFill>
              </a:rPr>
              <a:t>Added Convenience: </a:t>
            </a:r>
            <a:r>
              <a:rPr lang="en-US" sz="1600" dirty="0">
                <a:solidFill>
                  <a:schemeClr val="tx1">
                    <a:lumMod val="65000"/>
                    <a:lumOff val="35000"/>
                  </a:schemeClr>
                </a:solidFill>
              </a:rPr>
              <a:t>Operators no longer need to be by the machine in order to start the cleaning process</a:t>
            </a:r>
          </a:p>
        </p:txBody>
      </p:sp>
      <p:pic>
        <p:nvPicPr>
          <p:cNvPr id="7" name="Picture 6">
            <a:extLst>
              <a:ext uri="{FF2B5EF4-FFF2-40B4-BE49-F238E27FC236}">
                <a16:creationId xmlns:a16="http://schemas.microsoft.com/office/drawing/2014/main" id="{AB8DCCF3-91DC-45CA-AECA-9137A1AFA917}"/>
              </a:ext>
            </a:extLst>
          </p:cNvPr>
          <p:cNvPicPr>
            <a:picLocks noChangeAspect="1"/>
          </p:cNvPicPr>
          <p:nvPr/>
        </p:nvPicPr>
        <p:blipFill>
          <a:blip r:embed="rId2"/>
          <a:stretch>
            <a:fillRect/>
          </a:stretch>
        </p:blipFill>
        <p:spPr>
          <a:xfrm>
            <a:off x="5407804" y="2309525"/>
            <a:ext cx="6234829" cy="3598115"/>
          </a:xfrm>
          <a:prstGeom prst="rect">
            <a:avLst/>
          </a:prstGeom>
        </p:spPr>
      </p:pic>
      <p:cxnSp>
        <p:nvCxnSpPr>
          <p:cNvPr id="6" name="Straight Connector 5">
            <a:extLst>
              <a:ext uri="{FF2B5EF4-FFF2-40B4-BE49-F238E27FC236}">
                <a16:creationId xmlns:a16="http://schemas.microsoft.com/office/drawing/2014/main" id="{02BD2EFA-9A02-4627-A803-2EA78A5C5138}"/>
              </a:ext>
            </a:extLst>
          </p:cNvPr>
          <p:cNvCxnSpPr/>
          <p:nvPr/>
        </p:nvCxnSpPr>
        <p:spPr>
          <a:xfrm>
            <a:off x="5495109" y="5843451"/>
            <a:ext cx="1645920"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8DAAB0CA-CE8A-4241-8827-1E6877194A75}"/>
              </a:ext>
            </a:extLst>
          </p:cNvPr>
          <p:cNvCxnSpPr/>
          <p:nvPr/>
        </p:nvCxnSpPr>
        <p:spPr>
          <a:xfrm>
            <a:off x="9879874" y="5843451"/>
            <a:ext cx="1645920" cy="0"/>
          </a:xfrm>
          <a:prstGeom prst="line">
            <a:avLst/>
          </a:prstGeom>
        </p:spPr>
        <p:style>
          <a:lnRef idx="3">
            <a:schemeClr val="dk1"/>
          </a:lnRef>
          <a:fillRef idx="0">
            <a:schemeClr val="dk1"/>
          </a:fillRef>
          <a:effectRef idx="2">
            <a:schemeClr val="dk1"/>
          </a:effectRef>
          <a:fontRef idx="minor">
            <a:schemeClr val="tx1"/>
          </a:fontRef>
        </p:style>
      </p:cxnSp>
      <p:sp>
        <p:nvSpPr>
          <p:cNvPr id="10" name="TextBox 11">
            <a:extLst>
              <a:ext uri="{FF2B5EF4-FFF2-40B4-BE49-F238E27FC236}">
                <a16:creationId xmlns:a16="http://schemas.microsoft.com/office/drawing/2014/main" id="{3D71A41B-7646-4625-901D-8B59EE146754}"/>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304392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hidden="1">
            <a:extLst>
              <a:ext uri="{FF2B5EF4-FFF2-40B4-BE49-F238E27FC236}">
                <a16:creationId xmlns:a16="http://schemas.microsoft.com/office/drawing/2014/main" id="{C917B25E-1BFA-47B7-8970-75A12AFCA162}"/>
              </a:ext>
            </a:extLst>
          </p:cNvPr>
          <p:cNvPicPr>
            <a:picLocks noChangeAspect="1"/>
          </p:cNvPicPr>
          <p:nvPr/>
        </p:nvPicPr>
        <p:blipFill>
          <a:blip r:embed="rId3"/>
          <a:stretch>
            <a:fillRect/>
          </a:stretch>
        </p:blipFill>
        <p:spPr>
          <a:xfrm>
            <a:off x="5930019" y="3844526"/>
            <a:ext cx="4146357" cy="2668758"/>
          </a:xfrm>
          <a:prstGeom prst="rect">
            <a:avLst/>
          </a:prstGeom>
        </p:spPr>
      </p:pic>
      <p:pic>
        <p:nvPicPr>
          <p:cNvPr id="9" name="Picture 8" hidden="1">
            <a:extLst>
              <a:ext uri="{FF2B5EF4-FFF2-40B4-BE49-F238E27FC236}">
                <a16:creationId xmlns:a16="http://schemas.microsoft.com/office/drawing/2014/main" id="{0DFF32F6-76AB-4C39-8AD5-D528EF9D4051}"/>
              </a:ext>
            </a:extLst>
          </p:cNvPr>
          <p:cNvPicPr>
            <a:picLocks noChangeAspect="1"/>
          </p:cNvPicPr>
          <p:nvPr/>
        </p:nvPicPr>
        <p:blipFill rotWithShape="1">
          <a:blip r:embed="rId4"/>
          <a:srcRect l="6345" t="3043" r="7225"/>
          <a:stretch/>
        </p:blipFill>
        <p:spPr>
          <a:xfrm>
            <a:off x="8735772" y="4237900"/>
            <a:ext cx="1684765" cy="2403290"/>
          </a:xfrm>
          <a:prstGeom prst="rect">
            <a:avLst/>
          </a:prstGeom>
        </p:spPr>
      </p:pic>
      <p:sp>
        <p:nvSpPr>
          <p:cNvPr id="7" name="Title 1"/>
          <p:cNvSpPr>
            <a:spLocks noGrp="1"/>
          </p:cNvSpPr>
          <p:nvPr>
            <p:ph type="title"/>
          </p:nvPr>
        </p:nvSpPr>
        <p:spPr/>
        <p:txBody>
          <a:bodyPr/>
          <a:lstStyle/>
          <a:p>
            <a:r>
              <a:rPr lang="en-US"/>
              <a:t>Performance Reporting</a:t>
            </a:r>
          </a:p>
        </p:txBody>
      </p:sp>
      <p:sp>
        <p:nvSpPr>
          <p:cNvPr id="3" name="Content Placeholder 2">
            <a:extLst>
              <a:ext uri="{FF2B5EF4-FFF2-40B4-BE49-F238E27FC236}">
                <a16:creationId xmlns:a16="http://schemas.microsoft.com/office/drawing/2014/main" id="{CFB148B5-AB0E-4165-8F62-2C6980838365}"/>
              </a:ext>
            </a:extLst>
          </p:cNvPr>
          <p:cNvSpPr>
            <a:spLocks noGrp="1"/>
          </p:cNvSpPr>
          <p:nvPr>
            <p:ph idx="1"/>
          </p:nvPr>
        </p:nvSpPr>
        <p:spPr>
          <a:xfrm>
            <a:off x="838200" y="1825625"/>
            <a:ext cx="5374340" cy="3065125"/>
          </a:xfrm>
        </p:spPr>
        <p:txBody>
          <a:bodyPr>
            <a:normAutofit/>
          </a:bodyPr>
          <a:lstStyle/>
          <a:p>
            <a:pPr>
              <a:lnSpc>
                <a:spcPct val="100000"/>
              </a:lnSpc>
            </a:pPr>
            <a:r>
              <a:rPr lang="en-US" sz="1600" dirty="0"/>
              <a:t>Weekly report</a:t>
            </a:r>
          </a:p>
          <a:p>
            <a:pPr lvl="1">
              <a:lnSpc>
                <a:spcPct val="100000"/>
              </a:lnSpc>
            </a:pPr>
            <a:r>
              <a:rPr lang="en-US" sz="1600" dirty="0"/>
              <a:t>Usage by time of day and day of week</a:t>
            </a:r>
          </a:p>
          <a:p>
            <a:pPr lvl="2">
              <a:lnSpc>
                <a:spcPct val="100000"/>
              </a:lnSpc>
            </a:pPr>
            <a:r>
              <a:rPr lang="en-US" sz="1600" dirty="0"/>
              <a:t>Autonomous vs. Manual </a:t>
            </a:r>
            <a:r>
              <a:rPr lang="en-US" sz="1600" dirty="0" err="1"/>
              <a:t>vs.Training</a:t>
            </a:r>
            <a:r>
              <a:rPr lang="en-US" sz="1600" dirty="0"/>
              <a:t> Usage</a:t>
            </a:r>
          </a:p>
          <a:p>
            <a:pPr lvl="1">
              <a:lnSpc>
                <a:spcPct val="100000"/>
              </a:lnSpc>
            </a:pPr>
            <a:r>
              <a:rPr lang="en-US" sz="1600" dirty="0"/>
              <a:t>Estimated area (sq. ft.) covered autonomously</a:t>
            </a:r>
          </a:p>
          <a:p>
            <a:pPr lvl="1">
              <a:lnSpc>
                <a:spcPct val="100000"/>
              </a:lnSpc>
            </a:pPr>
            <a:r>
              <a:rPr lang="en-US" sz="1600" dirty="0"/>
              <a:t>Heat maps</a:t>
            </a:r>
          </a:p>
          <a:p>
            <a:pPr lvl="1">
              <a:lnSpc>
                <a:spcPct val="100000"/>
              </a:lnSpc>
            </a:pPr>
            <a:r>
              <a:rPr lang="en-US" sz="1600" dirty="0"/>
              <a:t>Tennant internal support/auditor</a:t>
            </a:r>
          </a:p>
          <a:p>
            <a:pPr>
              <a:lnSpc>
                <a:spcPct val="100000"/>
              </a:lnSpc>
            </a:pPr>
            <a:r>
              <a:rPr lang="en-US" sz="1600" dirty="0"/>
              <a:t>Identify compliance issues and potential training opportunities</a:t>
            </a:r>
          </a:p>
          <a:p>
            <a:endParaRPr lang="en-US" dirty="0"/>
          </a:p>
        </p:txBody>
      </p:sp>
      <p:grpSp>
        <p:nvGrpSpPr>
          <p:cNvPr id="6" name="Group 5">
            <a:extLst>
              <a:ext uri="{FF2B5EF4-FFF2-40B4-BE49-F238E27FC236}">
                <a16:creationId xmlns:a16="http://schemas.microsoft.com/office/drawing/2014/main" id="{362B7896-1602-4EA8-8DA4-674F51587F0F}"/>
              </a:ext>
            </a:extLst>
          </p:cNvPr>
          <p:cNvGrpSpPr/>
          <p:nvPr/>
        </p:nvGrpSpPr>
        <p:grpSpPr>
          <a:xfrm>
            <a:off x="6360720" y="2080105"/>
            <a:ext cx="5487704" cy="2810645"/>
            <a:chOff x="5406293" y="3941429"/>
            <a:chExt cx="4848098" cy="2483057"/>
          </a:xfrm>
        </p:grpSpPr>
        <p:pic>
          <p:nvPicPr>
            <p:cNvPr id="4" name="Picture 3"/>
            <p:cNvPicPr>
              <a:picLocks noChangeAspect="1"/>
            </p:cNvPicPr>
            <p:nvPr/>
          </p:nvPicPr>
          <p:blipFill>
            <a:blip r:embed="rId5"/>
            <a:stretch>
              <a:fillRect/>
            </a:stretch>
          </p:blipFill>
          <p:spPr>
            <a:xfrm>
              <a:off x="5406293" y="3941429"/>
              <a:ext cx="4083769" cy="2483057"/>
            </a:xfrm>
            <a:prstGeom prst="rect">
              <a:avLst/>
            </a:prstGeom>
          </p:spPr>
        </p:pic>
        <p:grpSp>
          <p:nvGrpSpPr>
            <p:cNvPr id="2" name="Group 1">
              <a:extLst>
                <a:ext uri="{FF2B5EF4-FFF2-40B4-BE49-F238E27FC236}">
                  <a16:creationId xmlns:a16="http://schemas.microsoft.com/office/drawing/2014/main" id="{4DDA8512-00C2-40D5-8F11-3E77A7E231BD}"/>
                </a:ext>
              </a:extLst>
            </p:cNvPr>
            <p:cNvGrpSpPr/>
            <p:nvPr/>
          </p:nvGrpSpPr>
          <p:grpSpPr>
            <a:xfrm>
              <a:off x="6823649" y="5439500"/>
              <a:ext cx="3430742" cy="779937"/>
              <a:chOff x="4432302" y="5367116"/>
              <a:chExt cx="4030438" cy="916270"/>
            </a:xfrm>
          </p:grpSpPr>
          <p:pic>
            <p:nvPicPr>
              <p:cNvPr id="5" name="Picture 4"/>
              <p:cNvPicPr>
                <a:picLocks noChangeAspect="1"/>
              </p:cNvPicPr>
              <p:nvPr/>
            </p:nvPicPr>
            <p:blipFill rotWithShape="1">
              <a:blip r:embed="rId6"/>
              <a:srcRect l="51471" t="37201"/>
              <a:stretch/>
            </p:blipFill>
            <p:spPr>
              <a:xfrm>
                <a:off x="5777453" y="5670167"/>
                <a:ext cx="2685286" cy="613219"/>
              </a:xfrm>
              <a:prstGeom prst="rect">
                <a:avLst/>
              </a:prstGeom>
            </p:spPr>
          </p:pic>
          <p:pic>
            <p:nvPicPr>
              <p:cNvPr id="10" name="Picture 9">
                <a:extLst>
                  <a:ext uri="{FF2B5EF4-FFF2-40B4-BE49-F238E27FC236}">
                    <a16:creationId xmlns:a16="http://schemas.microsoft.com/office/drawing/2014/main" id="{533E1D08-5A8D-46D6-B815-AC6B6B5FA01C}"/>
                  </a:ext>
                </a:extLst>
              </p:cNvPr>
              <p:cNvPicPr>
                <a:picLocks noChangeAspect="1"/>
              </p:cNvPicPr>
              <p:nvPr/>
            </p:nvPicPr>
            <p:blipFill rotWithShape="1">
              <a:blip r:embed="rId6"/>
              <a:srcRect t="4490" r="27161" b="67394"/>
              <a:stretch/>
            </p:blipFill>
            <p:spPr>
              <a:xfrm>
                <a:off x="4432302" y="5367116"/>
                <a:ext cx="4030438" cy="274538"/>
              </a:xfrm>
              <a:prstGeom prst="rect">
                <a:avLst/>
              </a:prstGeom>
            </p:spPr>
          </p:pic>
        </p:grpSp>
      </p:grpSp>
      <p:sp>
        <p:nvSpPr>
          <p:cNvPr id="12" name="TextBox 11">
            <a:extLst>
              <a:ext uri="{FF2B5EF4-FFF2-40B4-BE49-F238E27FC236}">
                <a16:creationId xmlns:a16="http://schemas.microsoft.com/office/drawing/2014/main" id="{C5F93607-3AD7-4B38-8AB9-7488E1142882}"/>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373369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94AEE9ED-EBCA-4012-8678-7E5B5706313A}"/>
              </a:ext>
            </a:extLst>
          </p:cNvPr>
          <p:cNvSpPr/>
          <p:nvPr/>
        </p:nvSpPr>
        <p:spPr>
          <a:xfrm rot="16200000">
            <a:off x="10361692" y="2358428"/>
            <a:ext cx="2263367" cy="2634555"/>
          </a:xfrm>
          <a:prstGeom prst="roundRect">
            <a:avLst>
              <a:gd name="adj" fmla="val 6678"/>
            </a:avLst>
          </a:prstGeom>
          <a:gradFill>
            <a:gsLst>
              <a:gs pos="100000">
                <a:schemeClr val="accent3">
                  <a:alpha val="50000"/>
                </a:schemeClr>
              </a:gs>
              <a:gs pos="0">
                <a:srgbClr val="E0E0E0">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3AA7E8-8F3D-47F3-83D5-3FB85EC73533}"/>
              </a:ext>
            </a:extLst>
          </p:cNvPr>
          <p:cNvSpPr>
            <a:spLocks noGrp="1"/>
          </p:cNvSpPr>
          <p:nvPr>
            <p:ph type="title"/>
          </p:nvPr>
        </p:nvSpPr>
        <p:spPr/>
        <p:txBody>
          <a:bodyPr/>
          <a:lstStyle/>
          <a:p>
            <a:r>
              <a:rPr lang="en-US" dirty="0" err="1"/>
              <a:t>BrainOS</a:t>
            </a:r>
            <a:r>
              <a:rPr lang="en-US" sz="2400" baseline="94000" dirty="0"/>
              <a:t>®</a:t>
            </a:r>
            <a:r>
              <a:rPr lang="en-US" dirty="0"/>
              <a:t> Mobile App</a:t>
            </a:r>
          </a:p>
        </p:txBody>
      </p:sp>
      <p:pic>
        <p:nvPicPr>
          <p:cNvPr id="1029" name="Picture 5">
            <a:extLst>
              <a:ext uri="{FF2B5EF4-FFF2-40B4-BE49-F238E27FC236}">
                <a16:creationId xmlns:a16="http://schemas.microsoft.com/office/drawing/2014/main" id="{E470E66A-E911-47BF-BD61-B7687E233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4944" y="2391750"/>
            <a:ext cx="1591451" cy="344615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E50F9BA-784A-42FB-8C73-809E9995C124}"/>
              </a:ext>
            </a:extLst>
          </p:cNvPr>
          <p:cNvSpPr txBox="1"/>
          <p:nvPr/>
        </p:nvSpPr>
        <p:spPr>
          <a:xfrm>
            <a:off x="838200" y="1991045"/>
            <a:ext cx="5056573" cy="4031873"/>
          </a:xfrm>
          <a:prstGeom prst="rect">
            <a:avLst/>
          </a:prstGeom>
          <a:noFill/>
        </p:spPr>
        <p:txBody>
          <a:bodyPr wrap="square" rtlCol="0">
            <a:spAutoFit/>
          </a:bodyPr>
          <a:lstStyle/>
          <a:p>
            <a:pPr>
              <a:spcBef>
                <a:spcPts val="300"/>
              </a:spcBef>
              <a:spcAft>
                <a:spcPts val="300"/>
              </a:spcAft>
            </a:pPr>
            <a:r>
              <a:rPr lang="en-US" sz="1600" b="1" dirty="0">
                <a:solidFill>
                  <a:schemeClr val="tx1">
                    <a:lumMod val="65000"/>
                    <a:lumOff val="35000"/>
                  </a:schemeClr>
                </a:solidFill>
              </a:rPr>
              <a:t>What does it mean for user:</a:t>
            </a:r>
          </a:p>
          <a:p>
            <a:pPr marL="233363" indent="-177800">
              <a:spcBef>
                <a:spcPts val="300"/>
              </a:spcBef>
              <a:spcAft>
                <a:spcPts val="300"/>
              </a:spcAft>
              <a:buClr>
                <a:schemeClr val="accent1"/>
              </a:buClr>
              <a:buFont typeface="Arial" panose="020B0604020202020204" pitchFamily="34" charset="0"/>
              <a:buChar char="•"/>
            </a:pPr>
            <a:r>
              <a:rPr lang="en-US" sz="1400" dirty="0">
                <a:solidFill>
                  <a:schemeClr val="tx1">
                    <a:lumMod val="65000"/>
                    <a:lumOff val="35000"/>
                  </a:schemeClr>
                </a:solidFill>
              </a:rPr>
              <a:t>View and track machine status</a:t>
            </a:r>
          </a:p>
          <a:p>
            <a:pPr marL="233363" indent="-177800">
              <a:spcBef>
                <a:spcPts val="300"/>
              </a:spcBef>
              <a:spcAft>
                <a:spcPts val="300"/>
              </a:spcAft>
              <a:buClr>
                <a:schemeClr val="accent1"/>
              </a:buClr>
              <a:buFont typeface="Arial" panose="020B0604020202020204" pitchFamily="34" charset="0"/>
              <a:buChar char="•"/>
            </a:pPr>
            <a:r>
              <a:rPr lang="en-US" sz="1400" dirty="0">
                <a:solidFill>
                  <a:schemeClr val="tx1">
                    <a:lumMod val="65000"/>
                    <a:lumOff val="35000"/>
                  </a:schemeClr>
                </a:solidFill>
              </a:rPr>
              <a:t>Push notifications directly to User’s phone (assist, route completion, route start/end, maintenance)</a:t>
            </a:r>
          </a:p>
          <a:p>
            <a:pPr>
              <a:spcBef>
                <a:spcPts val="300"/>
              </a:spcBef>
              <a:spcAft>
                <a:spcPts val="300"/>
              </a:spcAft>
            </a:pPr>
            <a:r>
              <a:rPr lang="en-US" sz="1600" b="1" dirty="0">
                <a:solidFill>
                  <a:schemeClr val="tx1">
                    <a:lumMod val="65000"/>
                    <a:lumOff val="35000"/>
                  </a:schemeClr>
                </a:solidFill>
              </a:rPr>
              <a:t>What does it mean for management:</a:t>
            </a:r>
          </a:p>
          <a:p>
            <a:pPr marL="230188" indent="-174625">
              <a:spcBef>
                <a:spcPts val="300"/>
              </a:spcBef>
              <a:spcAft>
                <a:spcPts val="300"/>
              </a:spcAft>
              <a:buClr>
                <a:schemeClr val="accent1"/>
              </a:buClr>
              <a:buFont typeface="Arial" panose="020B0604020202020204" pitchFamily="34" charset="0"/>
              <a:buChar char="•"/>
            </a:pPr>
            <a:r>
              <a:rPr lang="en-US" sz="1400" dirty="0">
                <a:solidFill>
                  <a:schemeClr val="tx1">
                    <a:lumMod val="65000"/>
                    <a:lumOff val="35000"/>
                  </a:schemeClr>
                </a:solidFill>
              </a:rPr>
              <a:t>Sort by various metrics (autonomous usage %, area cleaned, routes run, etc.)</a:t>
            </a:r>
          </a:p>
          <a:p>
            <a:pPr marL="230188" indent="-174625">
              <a:spcBef>
                <a:spcPts val="300"/>
              </a:spcBef>
              <a:spcAft>
                <a:spcPts val="300"/>
              </a:spcAft>
              <a:buClr>
                <a:schemeClr val="accent1"/>
              </a:buClr>
              <a:buFont typeface="Arial" panose="020B0604020202020204" pitchFamily="34" charset="0"/>
              <a:buChar char="•"/>
            </a:pPr>
            <a:r>
              <a:rPr lang="en-US" sz="1400" dirty="0">
                <a:solidFill>
                  <a:schemeClr val="tx1">
                    <a:lumMod val="65000"/>
                    <a:lumOff val="35000"/>
                  </a:schemeClr>
                </a:solidFill>
              </a:rPr>
              <a:t>Site metrics (view trends, monitor patterns, and check on areas for improvement)</a:t>
            </a:r>
          </a:p>
          <a:p>
            <a:pPr>
              <a:spcBef>
                <a:spcPts val="300"/>
              </a:spcBef>
              <a:spcAft>
                <a:spcPts val="300"/>
              </a:spcAft>
            </a:pPr>
            <a:r>
              <a:rPr lang="en-US" sz="1600" b="1" dirty="0">
                <a:solidFill>
                  <a:schemeClr val="tx1">
                    <a:lumMod val="65000"/>
                    <a:lumOff val="35000"/>
                  </a:schemeClr>
                </a:solidFill>
              </a:rPr>
              <a:t>What does it mean for fleet management:</a:t>
            </a:r>
          </a:p>
          <a:p>
            <a:pPr marL="233363" indent="-177800">
              <a:spcBef>
                <a:spcPts val="300"/>
              </a:spcBef>
              <a:spcAft>
                <a:spcPts val="300"/>
              </a:spcAft>
              <a:buClr>
                <a:schemeClr val="accent1"/>
              </a:buClr>
              <a:buFont typeface="Arial" panose="020B0604020202020204" pitchFamily="34" charset="0"/>
              <a:buChar char="•"/>
            </a:pPr>
            <a:r>
              <a:rPr lang="en-US" sz="1400" dirty="0" err="1">
                <a:solidFill>
                  <a:schemeClr val="tx1">
                    <a:lumMod val="65000"/>
                    <a:lumOff val="35000"/>
                  </a:schemeClr>
                </a:solidFill>
              </a:rPr>
              <a:t>BrainOS</a:t>
            </a:r>
            <a:r>
              <a:rPr lang="en-US" sz="1400" baseline="50000" dirty="0"/>
              <a:t>®</a:t>
            </a:r>
            <a:r>
              <a:rPr lang="en-US" sz="1400" dirty="0">
                <a:solidFill>
                  <a:schemeClr val="tx1">
                    <a:lumMod val="65000"/>
                    <a:lumOff val="35000"/>
                  </a:schemeClr>
                </a:solidFill>
              </a:rPr>
              <a:t> Mobile joins a suite of fleet management tools enabled by </a:t>
            </a:r>
            <a:r>
              <a:rPr lang="en-US" sz="1400" dirty="0" err="1">
                <a:solidFill>
                  <a:schemeClr val="tx1">
                    <a:lumMod val="65000"/>
                    <a:lumOff val="35000"/>
                  </a:schemeClr>
                </a:solidFill>
              </a:rPr>
              <a:t>BrainOS</a:t>
            </a:r>
            <a:r>
              <a:rPr lang="en-US" sz="1400" baseline="50000" dirty="0"/>
              <a:t>®</a:t>
            </a:r>
            <a:r>
              <a:rPr lang="en-US" sz="1400" dirty="0">
                <a:solidFill>
                  <a:schemeClr val="tx1">
                    <a:lumMod val="65000"/>
                    <a:lumOff val="35000"/>
                  </a:schemeClr>
                </a:solidFill>
              </a:rPr>
              <a:t> Autonomy Services including a Fleet Ops Portal</a:t>
            </a:r>
          </a:p>
          <a:p>
            <a:pPr marL="233363" indent="-177800">
              <a:spcBef>
                <a:spcPts val="300"/>
              </a:spcBef>
              <a:spcAft>
                <a:spcPts val="300"/>
              </a:spcAft>
              <a:buClr>
                <a:schemeClr val="accent1"/>
              </a:buClr>
              <a:buFont typeface="Arial" panose="020B0604020202020204" pitchFamily="34" charset="0"/>
              <a:buChar char="•"/>
            </a:pPr>
            <a:r>
              <a:rPr lang="en-US" sz="1400" dirty="0">
                <a:solidFill>
                  <a:schemeClr val="tx1">
                    <a:lumMod val="65000"/>
                    <a:lumOff val="35000"/>
                  </a:schemeClr>
                </a:solidFill>
              </a:rPr>
              <a:t>Delivering proof-of-work performance metrics and daily/weekly email reports to drive greater efficiencies</a:t>
            </a:r>
          </a:p>
        </p:txBody>
      </p:sp>
      <p:pic>
        <p:nvPicPr>
          <p:cNvPr id="7" name="Picture 6" descr="Graphical user interface, application&#10;&#10;Description automatically generated">
            <a:extLst>
              <a:ext uri="{FF2B5EF4-FFF2-40B4-BE49-F238E27FC236}">
                <a16:creationId xmlns:a16="http://schemas.microsoft.com/office/drawing/2014/main" id="{D94AA213-CCF0-40E4-A4BC-4D18B7A92CEE}"/>
              </a:ext>
            </a:extLst>
          </p:cNvPr>
          <p:cNvPicPr>
            <a:picLocks noChangeAspect="1"/>
          </p:cNvPicPr>
          <p:nvPr/>
        </p:nvPicPr>
        <p:blipFill rotWithShape="1">
          <a:blip r:embed="rId4">
            <a:extLst>
              <a:ext uri="{28A0092B-C50C-407E-A947-70E740481C1C}">
                <a14:useLocalDpi xmlns:a14="http://schemas.microsoft.com/office/drawing/2010/main" val="0"/>
              </a:ext>
            </a:extLst>
          </a:blip>
          <a:srcRect l="37097" t="-1701" r="36909" b="-1112"/>
          <a:stretch/>
        </p:blipFill>
        <p:spPr>
          <a:xfrm>
            <a:off x="8181593" y="2321925"/>
            <a:ext cx="1591451" cy="3546762"/>
          </a:xfrm>
          <a:prstGeom prst="rect">
            <a:avLst/>
          </a:prstGeom>
        </p:spPr>
      </p:pic>
      <p:sp>
        <p:nvSpPr>
          <p:cNvPr id="16" name="TextBox 15">
            <a:extLst>
              <a:ext uri="{FF2B5EF4-FFF2-40B4-BE49-F238E27FC236}">
                <a16:creationId xmlns:a16="http://schemas.microsoft.com/office/drawing/2014/main" id="{900C8E36-D59A-4B49-8430-84638477E890}"/>
              </a:ext>
            </a:extLst>
          </p:cNvPr>
          <p:cNvSpPr txBox="1"/>
          <p:nvPr/>
        </p:nvSpPr>
        <p:spPr>
          <a:xfrm>
            <a:off x="838200" y="1536143"/>
            <a:ext cx="10170814" cy="307777"/>
          </a:xfrm>
          <a:prstGeom prst="rect">
            <a:avLst/>
          </a:prstGeom>
          <a:noFill/>
        </p:spPr>
        <p:txBody>
          <a:bodyPr wrap="square">
            <a:spAutoFit/>
          </a:bodyPr>
          <a:lstStyle/>
          <a:p>
            <a:pPr>
              <a:spcBef>
                <a:spcPts val="300"/>
              </a:spcBef>
              <a:spcAft>
                <a:spcPts val="300"/>
              </a:spcAft>
            </a:pPr>
            <a:r>
              <a:rPr lang="en-US" sz="1400" dirty="0" err="1">
                <a:solidFill>
                  <a:schemeClr val="tx2"/>
                </a:solidFill>
              </a:rPr>
              <a:t>BrainOS</a:t>
            </a:r>
            <a:r>
              <a:rPr lang="en-US" sz="1400" baseline="40000" dirty="0">
                <a:solidFill>
                  <a:schemeClr val="tx2"/>
                </a:solidFill>
              </a:rPr>
              <a:t>®</a:t>
            </a:r>
            <a:r>
              <a:rPr lang="en-US" sz="1400" dirty="0">
                <a:solidFill>
                  <a:schemeClr val="tx2"/>
                </a:solidFill>
              </a:rPr>
              <a:t> Mobile is a robot tool designed for anyone tasked with using, managing and monitoring </a:t>
            </a:r>
            <a:r>
              <a:rPr lang="en-US" sz="1400" dirty="0" err="1">
                <a:solidFill>
                  <a:schemeClr val="tx2"/>
                </a:solidFill>
              </a:rPr>
              <a:t>BrainOS</a:t>
            </a:r>
            <a:r>
              <a:rPr lang="en-US" sz="1400" baseline="40000" dirty="0">
                <a:solidFill>
                  <a:schemeClr val="tx2"/>
                </a:solidFill>
              </a:rPr>
              <a:t>®</a:t>
            </a:r>
            <a:r>
              <a:rPr lang="en-US" sz="1400" dirty="0">
                <a:solidFill>
                  <a:schemeClr val="tx2"/>
                </a:solidFill>
              </a:rPr>
              <a:t>-powered robots </a:t>
            </a:r>
          </a:p>
        </p:txBody>
      </p:sp>
      <p:grpSp>
        <p:nvGrpSpPr>
          <p:cNvPr id="10" name="Group 9">
            <a:extLst>
              <a:ext uri="{FF2B5EF4-FFF2-40B4-BE49-F238E27FC236}">
                <a16:creationId xmlns:a16="http://schemas.microsoft.com/office/drawing/2014/main" id="{64A1A45D-E9D8-440F-A5BD-DD51BD511AD0}"/>
              </a:ext>
            </a:extLst>
          </p:cNvPr>
          <p:cNvGrpSpPr/>
          <p:nvPr/>
        </p:nvGrpSpPr>
        <p:grpSpPr>
          <a:xfrm>
            <a:off x="10486052" y="2937779"/>
            <a:ext cx="1234789" cy="1504415"/>
            <a:chOff x="10229344" y="2806170"/>
            <a:chExt cx="1306768" cy="1592111"/>
          </a:xfrm>
        </p:grpSpPr>
        <p:pic>
          <p:nvPicPr>
            <p:cNvPr id="13" name="Picture 12">
              <a:extLst>
                <a:ext uri="{FF2B5EF4-FFF2-40B4-BE49-F238E27FC236}">
                  <a16:creationId xmlns:a16="http://schemas.microsoft.com/office/drawing/2014/main" id="{6CAA4D18-310F-4BED-8F2B-9A316CE22FFE}"/>
                </a:ext>
              </a:extLst>
            </p:cNvPr>
            <p:cNvPicPr>
              <a:picLocks noChangeAspect="1"/>
            </p:cNvPicPr>
            <p:nvPr/>
          </p:nvPicPr>
          <p:blipFill rotWithShape="1">
            <a:blip r:embed="rId5"/>
            <a:srcRect l="6889" t="5631" r="6233" b="24075"/>
            <a:stretch/>
          </p:blipFill>
          <p:spPr>
            <a:xfrm>
              <a:off x="10265686" y="2806170"/>
              <a:ext cx="1234087" cy="1245660"/>
            </a:xfrm>
            <a:prstGeom prst="roundRect">
              <a:avLst/>
            </a:prstGeom>
            <a:ln w="28575">
              <a:solidFill>
                <a:schemeClr val="tx1"/>
              </a:solidFill>
            </a:ln>
          </p:spPr>
        </p:pic>
        <p:sp>
          <p:nvSpPr>
            <p:cNvPr id="9" name="TextBox 8">
              <a:extLst>
                <a:ext uri="{FF2B5EF4-FFF2-40B4-BE49-F238E27FC236}">
                  <a16:creationId xmlns:a16="http://schemas.microsoft.com/office/drawing/2014/main" id="{1A07559A-1ABE-465E-8FFA-A7F2960E8EDC}"/>
                </a:ext>
              </a:extLst>
            </p:cNvPr>
            <p:cNvSpPr txBox="1"/>
            <p:nvPr/>
          </p:nvSpPr>
          <p:spPr>
            <a:xfrm>
              <a:off x="10229344" y="4144365"/>
              <a:ext cx="1306768" cy="253916"/>
            </a:xfrm>
            <a:prstGeom prst="rect">
              <a:avLst/>
            </a:prstGeom>
            <a:noFill/>
          </p:spPr>
          <p:txBody>
            <a:bodyPr wrap="none" rtlCol="0">
              <a:spAutoFit/>
            </a:bodyPr>
            <a:lstStyle/>
            <a:p>
              <a:r>
                <a:rPr lang="en-US" sz="1050" b="1" dirty="0"/>
                <a:t>DOWNLOAD APP</a:t>
              </a:r>
            </a:p>
          </p:txBody>
        </p:sp>
      </p:grpSp>
      <p:sp>
        <p:nvSpPr>
          <p:cNvPr id="12" name="TextBox 11">
            <a:extLst>
              <a:ext uri="{FF2B5EF4-FFF2-40B4-BE49-F238E27FC236}">
                <a16:creationId xmlns:a16="http://schemas.microsoft.com/office/drawing/2014/main" id="{6B323A1E-79AF-4D3A-A713-6D285748B78F}"/>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895688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9EA8-69DE-4C80-B054-C018EA976F8A}"/>
              </a:ext>
            </a:extLst>
          </p:cNvPr>
          <p:cNvSpPr>
            <a:spLocks noGrp="1"/>
          </p:cNvSpPr>
          <p:nvPr>
            <p:ph type="title"/>
          </p:nvPr>
        </p:nvSpPr>
        <p:spPr/>
        <p:txBody>
          <a:bodyPr/>
          <a:lstStyle/>
          <a:p>
            <a:r>
              <a:rPr lang="en-US" dirty="0"/>
              <a:t>AMR Service Plan – Gold Service Offering</a:t>
            </a:r>
          </a:p>
        </p:txBody>
      </p:sp>
      <p:sp>
        <p:nvSpPr>
          <p:cNvPr id="7" name="Content Placeholder 2">
            <a:extLst>
              <a:ext uri="{FF2B5EF4-FFF2-40B4-BE49-F238E27FC236}">
                <a16:creationId xmlns:a16="http://schemas.microsoft.com/office/drawing/2014/main" id="{EA387807-C04F-4BE9-AA88-69B8955544D7}"/>
              </a:ext>
            </a:extLst>
          </p:cNvPr>
          <p:cNvSpPr>
            <a:spLocks noGrp="1"/>
          </p:cNvSpPr>
          <p:nvPr>
            <p:ph idx="1"/>
          </p:nvPr>
        </p:nvSpPr>
        <p:spPr>
          <a:xfrm>
            <a:off x="838200" y="1711564"/>
            <a:ext cx="10950452" cy="2790451"/>
          </a:xfrm>
        </p:spPr>
        <p:txBody>
          <a:bodyPr vert="horz" lIns="91440" tIns="45720" rIns="91440" bIns="45720" rtlCol="0" anchor="t">
            <a:normAutofit/>
          </a:bodyPr>
          <a:lstStyle/>
          <a:p>
            <a:pPr>
              <a:lnSpc>
                <a:spcPct val="100000"/>
              </a:lnSpc>
              <a:defRPr/>
            </a:pPr>
            <a:r>
              <a:rPr lang="en-US" sz="1600" dirty="0"/>
              <a:t>Uptime commitment – responsive through SLAs</a:t>
            </a:r>
            <a:endParaRPr lang="en-US" sz="1600" dirty="0">
              <a:cs typeface="Arial"/>
            </a:endParaRPr>
          </a:p>
          <a:p>
            <a:pPr lvl="1">
              <a:lnSpc>
                <a:spcPct val="100000"/>
              </a:lnSpc>
              <a:defRPr/>
            </a:pPr>
            <a:r>
              <a:rPr lang="en-US" sz="1600" dirty="0">
                <a:solidFill>
                  <a:prstClr val="black">
                    <a:lumMod val="65000"/>
                    <a:lumOff val="35000"/>
                  </a:prstClr>
                </a:solidFill>
              </a:rPr>
              <a:t>Breakdown repairs routed to TAC for triage (same day)</a:t>
            </a:r>
          </a:p>
          <a:p>
            <a:pPr lvl="1">
              <a:lnSpc>
                <a:spcPct val="100000"/>
              </a:lnSpc>
              <a:defRPr/>
            </a:pPr>
            <a:r>
              <a:rPr lang="en-US" sz="1600" dirty="0">
                <a:solidFill>
                  <a:prstClr val="black">
                    <a:lumMod val="65000"/>
                    <a:lumOff val="35000"/>
                  </a:prstClr>
                </a:solidFill>
              </a:rPr>
              <a:t>Technician onsite next business day**</a:t>
            </a:r>
          </a:p>
          <a:p>
            <a:pPr>
              <a:lnSpc>
                <a:spcPct val="100000"/>
              </a:lnSpc>
              <a:defRPr/>
            </a:pPr>
            <a:r>
              <a:rPr lang="en-US" sz="1600" dirty="0"/>
              <a:t>Full-Service Maintenance </a:t>
            </a:r>
          </a:p>
          <a:p>
            <a:pPr lvl="1">
              <a:lnSpc>
                <a:spcPct val="100000"/>
              </a:lnSpc>
              <a:defRPr/>
            </a:pPr>
            <a:r>
              <a:rPr lang="en-US" sz="1600" dirty="0"/>
              <a:t>Planned maintenance, breakdown repairs, most consumables and includes brushes, batteries and parts</a:t>
            </a:r>
            <a:endParaRPr lang="en-US" sz="1600" dirty="0">
              <a:cs typeface="Arial"/>
            </a:endParaRPr>
          </a:p>
          <a:p>
            <a:pPr>
              <a:lnSpc>
                <a:spcPct val="100000"/>
              </a:lnSpc>
              <a:defRPr/>
            </a:pPr>
            <a:r>
              <a:rPr lang="en-US" sz="1600" dirty="0"/>
              <a:t>Performance assurance – inspections (equipment and software)</a:t>
            </a:r>
            <a:endParaRPr lang="en-US" sz="1600" dirty="0">
              <a:cs typeface="Arial"/>
            </a:endParaRPr>
          </a:p>
        </p:txBody>
      </p:sp>
      <p:grpSp>
        <p:nvGrpSpPr>
          <p:cNvPr id="5" name="Group 4" hidden="1">
            <a:extLst>
              <a:ext uri="{FF2B5EF4-FFF2-40B4-BE49-F238E27FC236}">
                <a16:creationId xmlns:a16="http://schemas.microsoft.com/office/drawing/2014/main" id="{56B6FEA0-6642-4CFE-81A8-7A77B4CA548D}"/>
              </a:ext>
            </a:extLst>
          </p:cNvPr>
          <p:cNvGrpSpPr/>
          <p:nvPr/>
        </p:nvGrpSpPr>
        <p:grpSpPr>
          <a:xfrm>
            <a:off x="6328610" y="1027906"/>
            <a:ext cx="5742432" cy="4741365"/>
            <a:chOff x="6448926" y="1027906"/>
            <a:chExt cx="5742432" cy="4741365"/>
          </a:xfrm>
        </p:grpSpPr>
        <p:pic>
          <p:nvPicPr>
            <p:cNvPr id="4" name="Picture 3">
              <a:extLst>
                <a:ext uri="{FF2B5EF4-FFF2-40B4-BE49-F238E27FC236}">
                  <a16:creationId xmlns:a16="http://schemas.microsoft.com/office/drawing/2014/main" id="{4594FE1B-3B8E-4AD4-A45E-A059E4A7F95D}"/>
                </a:ext>
              </a:extLst>
            </p:cNvPr>
            <p:cNvPicPr>
              <a:picLocks noChangeAspect="1"/>
            </p:cNvPicPr>
            <p:nvPr/>
          </p:nvPicPr>
          <p:blipFill>
            <a:blip r:embed="rId3"/>
            <a:stretch>
              <a:fillRect/>
            </a:stretch>
          </p:blipFill>
          <p:spPr>
            <a:xfrm>
              <a:off x="6448926" y="1124162"/>
              <a:ext cx="5742432" cy="4645109"/>
            </a:xfrm>
            <a:prstGeom prst="rect">
              <a:avLst/>
            </a:prstGeom>
          </p:spPr>
        </p:pic>
        <p:sp>
          <p:nvSpPr>
            <p:cNvPr id="20" name="Text Placeholder 25">
              <a:extLst>
                <a:ext uri="{FF2B5EF4-FFF2-40B4-BE49-F238E27FC236}">
                  <a16:creationId xmlns:a16="http://schemas.microsoft.com/office/drawing/2014/main" id="{4BDD7600-2D1C-4193-812C-8D04456D0338}"/>
                </a:ext>
              </a:extLst>
            </p:cNvPr>
            <p:cNvSpPr txBox="1">
              <a:spLocks/>
            </p:cNvSpPr>
            <p:nvPr/>
          </p:nvSpPr>
          <p:spPr>
            <a:xfrm>
              <a:off x="6448926" y="1027906"/>
              <a:ext cx="5742432" cy="380340"/>
            </a:xfrm>
            <a:prstGeom prst="rect">
              <a:avLst/>
            </a:prstGeom>
            <a:solidFill>
              <a:schemeClr val="accent1"/>
            </a:solidFill>
            <a:ln>
              <a:noFill/>
            </a:ln>
          </p:spPr>
          <p:txBody>
            <a:bodyPr anchor="ct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AC7"/>
                </a:buClr>
                <a:buSzTx/>
                <a:buFont typeface="Wingdings" panose="05000000000000000000" pitchFamily="2" charset="2"/>
                <a:buNone/>
                <a:tabLst/>
                <a:defRPr/>
              </a:pPr>
              <a:r>
                <a:rPr kumimoji="0" lang="en-US" sz="1400" b="1" i="0" u="none" strike="noStrike" kern="1200" cap="none" spc="0" normalizeH="0" baseline="0" noProof="0">
                  <a:ln>
                    <a:noFill/>
                  </a:ln>
                  <a:solidFill>
                    <a:prstClr val="white"/>
                  </a:solidFill>
                  <a:effectLst/>
                  <a:uLnTx/>
                  <a:uFillTx/>
                  <a:latin typeface="Arial" panose="020B0604020202020204"/>
                  <a:ea typeface="+mn-ea"/>
                  <a:cs typeface="+mn-cs"/>
                </a:rPr>
                <a:t>SERVICE PLAN COMPARISON</a:t>
              </a:r>
            </a:p>
          </p:txBody>
        </p:sp>
      </p:grpSp>
      <p:grpSp>
        <p:nvGrpSpPr>
          <p:cNvPr id="17" name="Group 16">
            <a:extLst>
              <a:ext uri="{FF2B5EF4-FFF2-40B4-BE49-F238E27FC236}">
                <a16:creationId xmlns:a16="http://schemas.microsoft.com/office/drawing/2014/main" id="{8A6D79F4-9CA1-4BE9-9F6E-1F2633F3747E}"/>
              </a:ext>
            </a:extLst>
          </p:cNvPr>
          <p:cNvGrpSpPr/>
          <p:nvPr/>
        </p:nvGrpSpPr>
        <p:grpSpPr>
          <a:xfrm>
            <a:off x="2664580" y="5163946"/>
            <a:ext cx="6862840" cy="1314954"/>
            <a:chOff x="2536052" y="4882572"/>
            <a:chExt cx="6862840" cy="1314954"/>
          </a:xfrm>
        </p:grpSpPr>
        <p:pic>
          <p:nvPicPr>
            <p:cNvPr id="6" name="Graphic 5">
              <a:extLst>
                <a:ext uri="{FF2B5EF4-FFF2-40B4-BE49-F238E27FC236}">
                  <a16:creationId xmlns:a16="http://schemas.microsoft.com/office/drawing/2014/main" id="{18858DD9-5517-40FB-8879-4E4ECE38BF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15381" y="5072383"/>
              <a:ext cx="728874" cy="455546"/>
            </a:xfrm>
            <a:prstGeom prst="rect">
              <a:avLst/>
            </a:prstGeom>
          </p:spPr>
        </p:pic>
        <p:pic>
          <p:nvPicPr>
            <p:cNvPr id="9" name="Graphic 8">
              <a:extLst>
                <a:ext uri="{FF2B5EF4-FFF2-40B4-BE49-F238E27FC236}">
                  <a16:creationId xmlns:a16="http://schemas.microsoft.com/office/drawing/2014/main" id="{6A368ADC-231D-41E8-964E-82D827EBC7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25271" y="4882572"/>
              <a:ext cx="759244" cy="835168"/>
            </a:xfrm>
            <a:prstGeom prst="rect">
              <a:avLst/>
            </a:prstGeom>
          </p:spPr>
        </p:pic>
        <p:pic>
          <p:nvPicPr>
            <p:cNvPr id="12" name="Graphic 11">
              <a:extLst>
                <a:ext uri="{FF2B5EF4-FFF2-40B4-BE49-F238E27FC236}">
                  <a16:creationId xmlns:a16="http://schemas.microsoft.com/office/drawing/2014/main" id="{643CC343-1791-4ADF-A7DA-37CCF641F1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65531" y="4897757"/>
              <a:ext cx="728875" cy="804799"/>
            </a:xfrm>
            <a:prstGeom prst="rect">
              <a:avLst/>
            </a:prstGeom>
          </p:spPr>
        </p:pic>
        <p:pic>
          <p:nvPicPr>
            <p:cNvPr id="13" name="Graphic 12">
              <a:extLst>
                <a:ext uri="{FF2B5EF4-FFF2-40B4-BE49-F238E27FC236}">
                  <a16:creationId xmlns:a16="http://schemas.microsoft.com/office/drawing/2014/main" id="{A38724F8-FDFF-447E-AAFC-2C263F0CAF1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75421" y="4981274"/>
              <a:ext cx="759244" cy="637765"/>
            </a:xfrm>
            <a:prstGeom prst="rect">
              <a:avLst/>
            </a:prstGeom>
          </p:spPr>
        </p:pic>
        <p:sp>
          <p:nvSpPr>
            <p:cNvPr id="11" name="TextBox 10">
              <a:extLst>
                <a:ext uri="{FF2B5EF4-FFF2-40B4-BE49-F238E27FC236}">
                  <a16:creationId xmlns:a16="http://schemas.microsoft.com/office/drawing/2014/main" id="{013441F6-5D19-45CB-A79F-F8A0417C4220}"/>
                </a:ext>
              </a:extLst>
            </p:cNvPr>
            <p:cNvSpPr txBox="1"/>
            <p:nvPr/>
          </p:nvSpPr>
          <p:spPr>
            <a:xfrm>
              <a:off x="2536052" y="5862819"/>
              <a:ext cx="1287532" cy="253916"/>
            </a:xfrm>
            <a:prstGeom prst="rect">
              <a:avLst/>
            </a:prstGeom>
            <a:noFill/>
          </p:spPr>
          <p:txBody>
            <a:bodyPr wrap="none" rtlCol="0">
              <a:spAutoFit/>
            </a:bodyPr>
            <a:lstStyle/>
            <a:p>
              <a:r>
                <a:rPr lang="en-US" sz="1050" dirty="0">
                  <a:solidFill>
                    <a:schemeClr val="tx1">
                      <a:lumMod val="65000"/>
                      <a:lumOff val="35000"/>
                    </a:schemeClr>
                  </a:solidFill>
                </a:rPr>
                <a:t>Uptime Assurance</a:t>
              </a:r>
            </a:p>
          </p:txBody>
        </p:sp>
        <p:sp>
          <p:nvSpPr>
            <p:cNvPr id="14" name="TextBox 13">
              <a:extLst>
                <a:ext uri="{FF2B5EF4-FFF2-40B4-BE49-F238E27FC236}">
                  <a16:creationId xmlns:a16="http://schemas.microsoft.com/office/drawing/2014/main" id="{A5B9A2A9-9E4E-45EE-8ED3-1D70B8B95D35}"/>
                </a:ext>
              </a:extLst>
            </p:cNvPr>
            <p:cNvSpPr txBox="1"/>
            <p:nvPr/>
          </p:nvSpPr>
          <p:spPr>
            <a:xfrm>
              <a:off x="4462116" y="5862819"/>
              <a:ext cx="1085554" cy="253916"/>
            </a:xfrm>
            <a:prstGeom prst="rect">
              <a:avLst/>
            </a:prstGeom>
            <a:noFill/>
          </p:spPr>
          <p:txBody>
            <a:bodyPr wrap="none" rtlCol="0">
              <a:spAutoFit/>
            </a:bodyPr>
            <a:lstStyle/>
            <a:p>
              <a:r>
                <a:rPr lang="en-US" sz="1050" dirty="0">
                  <a:solidFill>
                    <a:schemeClr val="tx1">
                      <a:lumMod val="65000"/>
                      <a:lumOff val="35000"/>
                    </a:schemeClr>
                  </a:solidFill>
                </a:rPr>
                <a:t>Budget Control</a:t>
              </a:r>
            </a:p>
          </p:txBody>
        </p:sp>
        <p:sp>
          <p:nvSpPr>
            <p:cNvPr id="15" name="TextBox 14">
              <a:extLst>
                <a:ext uri="{FF2B5EF4-FFF2-40B4-BE49-F238E27FC236}">
                  <a16:creationId xmlns:a16="http://schemas.microsoft.com/office/drawing/2014/main" id="{84446F57-DDA2-4EB6-B3A0-6EE6E9548549}"/>
                </a:ext>
              </a:extLst>
            </p:cNvPr>
            <p:cNvSpPr txBox="1"/>
            <p:nvPr/>
          </p:nvSpPr>
          <p:spPr>
            <a:xfrm>
              <a:off x="6086014" y="5862819"/>
              <a:ext cx="1487908" cy="253916"/>
            </a:xfrm>
            <a:prstGeom prst="rect">
              <a:avLst/>
            </a:prstGeom>
            <a:noFill/>
          </p:spPr>
          <p:txBody>
            <a:bodyPr wrap="none" rtlCol="0">
              <a:spAutoFit/>
            </a:bodyPr>
            <a:lstStyle/>
            <a:p>
              <a:r>
                <a:rPr lang="en-US" sz="1050" dirty="0">
                  <a:solidFill>
                    <a:schemeClr val="tx1">
                      <a:lumMod val="65000"/>
                      <a:lumOff val="35000"/>
                    </a:schemeClr>
                  </a:solidFill>
                </a:rPr>
                <a:t>Investment Protection</a:t>
              </a:r>
            </a:p>
          </p:txBody>
        </p:sp>
        <p:sp>
          <p:nvSpPr>
            <p:cNvPr id="16" name="TextBox 15">
              <a:extLst>
                <a:ext uri="{FF2B5EF4-FFF2-40B4-BE49-F238E27FC236}">
                  <a16:creationId xmlns:a16="http://schemas.microsoft.com/office/drawing/2014/main" id="{AC8F0736-3647-4268-9C34-3BEAC5544E60}"/>
                </a:ext>
              </a:extLst>
            </p:cNvPr>
            <p:cNvSpPr txBox="1"/>
            <p:nvPr/>
          </p:nvSpPr>
          <p:spPr>
            <a:xfrm>
              <a:off x="7910983" y="5782028"/>
              <a:ext cx="1487909" cy="415498"/>
            </a:xfrm>
            <a:prstGeom prst="rect">
              <a:avLst/>
            </a:prstGeom>
            <a:noFill/>
          </p:spPr>
          <p:txBody>
            <a:bodyPr wrap="square" rtlCol="0">
              <a:spAutoFit/>
            </a:bodyPr>
            <a:lstStyle/>
            <a:p>
              <a:pPr algn="ctr"/>
              <a:r>
                <a:rPr lang="en-US" sz="1050" dirty="0">
                  <a:solidFill>
                    <a:schemeClr val="tx1">
                      <a:lumMod val="65000"/>
                      <a:lumOff val="35000"/>
                    </a:schemeClr>
                  </a:solidFill>
                </a:rPr>
                <a:t>Optimized Performance</a:t>
              </a:r>
            </a:p>
          </p:txBody>
        </p:sp>
      </p:grpSp>
      <p:sp>
        <p:nvSpPr>
          <p:cNvPr id="21" name="Rectangle: Rounded Corners 20">
            <a:extLst>
              <a:ext uri="{FF2B5EF4-FFF2-40B4-BE49-F238E27FC236}">
                <a16:creationId xmlns:a16="http://schemas.microsoft.com/office/drawing/2014/main" id="{A946E144-FDD7-460B-A3A7-3EB62DE104BE}"/>
              </a:ext>
            </a:extLst>
          </p:cNvPr>
          <p:cNvSpPr/>
          <p:nvPr/>
        </p:nvSpPr>
        <p:spPr>
          <a:xfrm>
            <a:off x="1523470" y="4698006"/>
            <a:ext cx="2282220" cy="38616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WHAT MATTERS MOST</a:t>
            </a:r>
          </a:p>
        </p:txBody>
      </p:sp>
      <p:sp>
        <p:nvSpPr>
          <p:cNvPr id="19" name="TextBox 11">
            <a:extLst>
              <a:ext uri="{FF2B5EF4-FFF2-40B4-BE49-F238E27FC236}">
                <a16:creationId xmlns:a16="http://schemas.microsoft.com/office/drawing/2014/main" id="{69C72C21-95D3-44D3-955F-794F6D0CCBB3}"/>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4131990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866333-7256-4C32-ADAE-FFA6A4F6DE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636" y="1187115"/>
            <a:ext cx="1596574" cy="1447361"/>
          </a:xfrm>
          <a:prstGeom prst="rect">
            <a:avLst/>
          </a:prstGeom>
        </p:spPr>
      </p:pic>
      <p:pic>
        <p:nvPicPr>
          <p:cNvPr id="2050" name="Picture 2" descr="T7AMR Robotic Floor Scrubber alt 1">
            <a:extLst>
              <a:ext uri="{FF2B5EF4-FFF2-40B4-BE49-F238E27FC236}">
                <a16:creationId xmlns:a16="http://schemas.microsoft.com/office/drawing/2014/main" id="{20F355E4-3775-4140-91DF-06B825D8AC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18372" y="1187115"/>
            <a:ext cx="1596574" cy="14473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11">
            <a:extLst>
              <a:ext uri="{FF2B5EF4-FFF2-40B4-BE49-F238E27FC236}">
                <a16:creationId xmlns:a16="http://schemas.microsoft.com/office/drawing/2014/main" id="{738CF100-3D9C-48FB-95E7-B9F35AD93AB0}"/>
              </a:ext>
            </a:extLst>
          </p:cNvPr>
          <p:cNvGraphicFramePr>
            <a:graphicFrameLocks noGrp="1"/>
          </p:cNvGraphicFramePr>
          <p:nvPr>
            <p:extLst>
              <p:ext uri="{D42A27DB-BD31-4B8C-83A1-F6EECF244321}">
                <p14:modId xmlns:p14="http://schemas.microsoft.com/office/powerpoint/2010/main" val="2959236636"/>
              </p:ext>
            </p:extLst>
          </p:nvPr>
        </p:nvGraphicFramePr>
        <p:xfrm>
          <a:off x="748679" y="2599115"/>
          <a:ext cx="10605120" cy="3413760"/>
        </p:xfrm>
        <a:graphic>
          <a:graphicData uri="http://schemas.openxmlformats.org/drawingml/2006/table">
            <a:tbl>
              <a:tblPr firstRow="1" bandRow="1">
                <a:tableStyleId>{5C22544A-7EE6-4342-B048-85BDC9FD1C3A}</a:tableStyleId>
              </a:tblPr>
              <a:tblGrid>
                <a:gridCol w="3535040">
                  <a:extLst>
                    <a:ext uri="{9D8B030D-6E8A-4147-A177-3AD203B41FA5}">
                      <a16:colId xmlns:a16="http://schemas.microsoft.com/office/drawing/2014/main" val="2256916875"/>
                    </a:ext>
                  </a:extLst>
                </a:gridCol>
                <a:gridCol w="3535040">
                  <a:extLst>
                    <a:ext uri="{9D8B030D-6E8A-4147-A177-3AD203B41FA5}">
                      <a16:colId xmlns:a16="http://schemas.microsoft.com/office/drawing/2014/main" val="180110919"/>
                    </a:ext>
                  </a:extLst>
                </a:gridCol>
                <a:gridCol w="3535040">
                  <a:extLst>
                    <a:ext uri="{9D8B030D-6E8A-4147-A177-3AD203B41FA5}">
                      <a16:colId xmlns:a16="http://schemas.microsoft.com/office/drawing/2014/main" val="3888820513"/>
                    </a:ext>
                  </a:extLst>
                </a:gridCol>
              </a:tblGrid>
              <a:tr h="291188">
                <a:tc>
                  <a:txBody>
                    <a:bodyPr/>
                    <a:lstStyle/>
                    <a:p>
                      <a:r>
                        <a:rPr lang="en-US" sz="1400" baseline="0" dirty="0">
                          <a:solidFill>
                            <a:schemeClr val="tx1">
                              <a:lumMod val="65000"/>
                              <a:lumOff val="35000"/>
                            </a:schemeClr>
                          </a:solidFill>
                        </a:rPr>
                        <a:t>Feature</a:t>
                      </a:r>
                    </a:p>
                  </a:txBody>
                  <a:tcPr>
                    <a:lnL w="12700" cmpd="sng">
                      <a:noFill/>
                    </a:lnL>
                    <a:lnR w="635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tx1">
                              <a:lumMod val="65000"/>
                              <a:lumOff val="35000"/>
                            </a:schemeClr>
                          </a:solidFill>
                        </a:rPr>
                        <a:t>T380AMR</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tx1">
                              <a:lumMod val="65000"/>
                              <a:lumOff val="35000"/>
                            </a:schemeClr>
                          </a:solidFill>
                        </a:rPr>
                        <a:t>T7AMR</a:t>
                      </a:r>
                    </a:p>
                  </a:txBody>
                  <a:tcPr>
                    <a:lnL w="6350" cap="flat" cmpd="sng" algn="ctr">
                      <a:noFill/>
                      <a:prstDash val="solid"/>
                      <a:round/>
                      <a:headEnd type="none" w="med" len="med"/>
                      <a:tailEnd type="none" w="med" len="med"/>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3813618"/>
                  </a:ext>
                </a:extLst>
              </a:tr>
              <a:tr h="232951">
                <a:tc>
                  <a:txBody>
                    <a:bodyPr/>
                    <a:lstStyle/>
                    <a:p>
                      <a:r>
                        <a:rPr lang="en-US" sz="1000" baseline="0" dirty="0">
                          <a:solidFill>
                            <a:schemeClr val="tx1">
                              <a:lumMod val="65000"/>
                              <a:lumOff val="35000"/>
                            </a:schemeClr>
                          </a:solidFill>
                        </a:rPr>
                        <a:t>Cleaning path (disk)</a:t>
                      </a:r>
                    </a:p>
                  </a:txBody>
                  <a:tcPr>
                    <a:lnL w="12700" cmpd="sng">
                      <a:noFill/>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20 in / 500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26 in / 650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4863831"/>
                  </a:ext>
                </a:extLst>
              </a:tr>
              <a:tr h="232951">
                <a:tc>
                  <a:txBody>
                    <a:bodyPr/>
                    <a:lstStyle/>
                    <a:p>
                      <a:r>
                        <a:rPr lang="en-US" sz="1000" b="0" i="0" u="none" strike="noStrike" baseline="0" dirty="0">
                          <a:solidFill>
                            <a:schemeClr val="tx1">
                              <a:lumMod val="65000"/>
                              <a:lumOff val="35000"/>
                            </a:schemeClr>
                          </a:solidFill>
                        </a:rPr>
                        <a:t>Productivity (per hour) theoretical max manual mode</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33,440 ft</a:t>
                      </a:r>
                      <a:r>
                        <a:rPr lang="en-US" sz="1000" b="0" i="0" u="none" strike="noStrike" baseline="30000" dirty="0">
                          <a:solidFill>
                            <a:schemeClr val="tx1">
                              <a:lumMod val="65000"/>
                              <a:lumOff val="35000"/>
                            </a:schemeClr>
                          </a:solidFill>
                        </a:rPr>
                        <a:t>2</a:t>
                      </a:r>
                      <a:r>
                        <a:rPr lang="en-US" sz="1000" b="0" i="0" u="none" strike="noStrike" dirty="0">
                          <a:solidFill>
                            <a:schemeClr val="tx1">
                              <a:lumMod val="65000"/>
                              <a:lumOff val="35000"/>
                            </a:schemeClr>
                          </a:solidFill>
                        </a:rPr>
                        <a:t> / 3,106 m</a:t>
                      </a:r>
                      <a:r>
                        <a:rPr lang="en-US" sz="1000" b="0" i="0" u="none" strike="noStrike" baseline="30000" dirty="0">
                          <a:solidFill>
                            <a:schemeClr val="tx1">
                              <a:lumMod val="65000"/>
                              <a:lumOff val="35000"/>
                            </a:schemeClr>
                          </a:solidFill>
                        </a:rPr>
                        <a:t>2</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45,760 ft</a:t>
                      </a:r>
                      <a:r>
                        <a:rPr lang="en-US" sz="1000" b="0" i="0" u="none" strike="noStrike" baseline="30000" dirty="0">
                          <a:solidFill>
                            <a:schemeClr val="tx1">
                              <a:lumMod val="65000"/>
                              <a:lumOff val="35000"/>
                            </a:schemeClr>
                          </a:solidFill>
                        </a:rPr>
                        <a:t>2</a:t>
                      </a:r>
                      <a:r>
                        <a:rPr lang="en-US" sz="1000" b="0" i="0" u="none" strike="noStrike" dirty="0">
                          <a:solidFill>
                            <a:schemeClr val="tx1">
                              <a:lumMod val="65000"/>
                              <a:lumOff val="35000"/>
                            </a:schemeClr>
                          </a:solidFill>
                        </a:rPr>
                        <a:t> / 4,250 m</a:t>
                      </a:r>
                      <a:r>
                        <a:rPr lang="en-US" sz="1000" b="0" i="0" u="none" strike="noStrike" baseline="30000" dirty="0">
                          <a:solidFill>
                            <a:schemeClr val="tx1">
                              <a:lumMod val="65000"/>
                              <a:lumOff val="35000"/>
                            </a:schemeClr>
                          </a:solidFill>
                        </a:rPr>
                        <a:t>2</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583997"/>
                  </a:ext>
                </a:extLst>
              </a:tr>
              <a:tr h="232951">
                <a:tc>
                  <a:txBody>
                    <a:bodyPr/>
                    <a:lstStyle/>
                    <a:p>
                      <a:r>
                        <a:rPr lang="en-US" sz="1000" b="0" i="0" u="none" strike="noStrike" baseline="0" dirty="0">
                          <a:solidFill>
                            <a:schemeClr val="tx1">
                              <a:lumMod val="65000"/>
                              <a:lumOff val="35000"/>
                            </a:schemeClr>
                          </a:solidFill>
                        </a:rPr>
                        <a:t>Solution tank </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20 gal / 75 L</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29 gal / 110 L</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8166413"/>
                  </a:ext>
                </a:extLst>
              </a:tr>
              <a:tr h="232951">
                <a:tc>
                  <a:txBody>
                    <a:bodyPr/>
                    <a:lstStyle/>
                    <a:p>
                      <a:r>
                        <a:rPr lang="en-US" sz="1000" b="0" i="0" u="none" strike="noStrike" baseline="0" dirty="0">
                          <a:solidFill>
                            <a:schemeClr val="tx1">
                              <a:lumMod val="65000"/>
                              <a:lumOff val="35000"/>
                            </a:schemeClr>
                          </a:solidFill>
                        </a:rPr>
                        <a:t>Length</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62 in / 1,575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65 in / 1,650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5671256"/>
                  </a:ext>
                </a:extLst>
              </a:tr>
              <a:tr h="232951">
                <a:tc>
                  <a:txBody>
                    <a:bodyPr/>
                    <a:lstStyle/>
                    <a:p>
                      <a:r>
                        <a:rPr lang="en-US" sz="1000" b="0" i="0" u="none" strike="noStrike" dirty="0">
                          <a:solidFill>
                            <a:schemeClr val="tx1">
                              <a:lumMod val="65000"/>
                              <a:lumOff val="35000"/>
                            </a:schemeClr>
                          </a:solidFill>
                        </a:rPr>
                        <a:t>Width</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25 in / 635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33.25 in / 850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8429161"/>
                  </a:ext>
                </a:extLst>
              </a:tr>
              <a:tr h="232951">
                <a:tc>
                  <a:txBody>
                    <a:bodyPr/>
                    <a:lstStyle/>
                    <a:p>
                      <a:r>
                        <a:rPr lang="en-US" sz="1000" b="0" i="0" u="none" strike="noStrike" dirty="0">
                          <a:solidFill>
                            <a:schemeClr val="tx1">
                              <a:lumMod val="65000"/>
                              <a:lumOff val="35000"/>
                            </a:schemeClr>
                          </a:solidFill>
                        </a:rPr>
                        <a:t>Height (to light)</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55 in / 1,397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57 in / 1,450 mm</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0839694"/>
                  </a:ext>
                </a:extLst>
              </a:tr>
              <a:tr h="232951">
                <a:tc>
                  <a:txBody>
                    <a:bodyPr/>
                    <a:lstStyle/>
                    <a:p>
                      <a:r>
                        <a:rPr lang="en-US" sz="1000" b="0" i="0" u="none" strike="noStrike" dirty="0">
                          <a:solidFill>
                            <a:schemeClr val="tx1">
                              <a:lumMod val="65000"/>
                              <a:lumOff val="35000"/>
                            </a:schemeClr>
                          </a:solidFill>
                        </a:rPr>
                        <a:t>Weight (tanks empty) with batteries</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850 </a:t>
                      </a:r>
                      <a:r>
                        <a:rPr lang="en-US" sz="1000" b="0" i="0" u="none" strike="noStrike" dirty="0" err="1">
                          <a:solidFill>
                            <a:schemeClr val="tx1">
                              <a:lumMod val="65000"/>
                              <a:lumOff val="35000"/>
                            </a:schemeClr>
                          </a:solidFill>
                        </a:rPr>
                        <a:t>lbs</a:t>
                      </a:r>
                      <a:r>
                        <a:rPr lang="en-US" sz="1000" b="0" i="0" u="none" strike="noStrike" dirty="0">
                          <a:solidFill>
                            <a:schemeClr val="tx1">
                              <a:lumMod val="65000"/>
                              <a:lumOff val="35000"/>
                            </a:schemeClr>
                          </a:solidFill>
                        </a:rPr>
                        <a:t> / 385 kg</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u="none" strike="noStrike" dirty="0">
                          <a:solidFill>
                            <a:schemeClr val="tx1">
                              <a:lumMod val="65000"/>
                              <a:lumOff val="35000"/>
                            </a:schemeClr>
                          </a:solidFill>
                        </a:rPr>
                        <a:t>1,085 </a:t>
                      </a:r>
                      <a:r>
                        <a:rPr lang="en-US" sz="1000" b="0" i="0" u="none" strike="noStrike" dirty="0" err="1">
                          <a:solidFill>
                            <a:schemeClr val="tx1">
                              <a:lumMod val="65000"/>
                              <a:lumOff val="35000"/>
                            </a:schemeClr>
                          </a:solidFill>
                        </a:rPr>
                        <a:t>lbs</a:t>
                      </a:r>
                      <a:r>
                        <a:rPr lang="en-US" sz="1000" b="0" i="0" u="none" strike="noStrike" dirty="0">
                          <a:solidFill>
                            <a:schemeClr val="tx1">
                              <a:lumMod val="65000"/>
                              <a:lumOff val="35000"/>
                            </a:schemeClr>
                          </a:solidFill>
                        </a:rPr>
                        <a:t> / 492 kg</a:t>
                      </a:r>
                      <a:endParaRPr lang="en-US" sz="1000" dirty="0">
                        <a:solidFill>
                          <a:schemeClr val="tx1">
                            <a:lumMod val="65000"/>
                            <a:lumOff val="35000"/>
                          </a:schemeClr>
                        </a:solidFill>
                      </a:endParaRP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3433748"/>
                  </a:ext>
                </a:extLst>
              </a:tr>
              <a:tr h="232951">
                <a:tc>
                  <a:txBody>
                    <a:bodyPr/>
                    <a:lstStyle/>
                    <a:p>
                      <a:r>
                        <a:rPr lang="en-US" sz="1000" b="0" i="0" u="none" strike="noStrike" dirty="0" err="1">
                          <a:solidFill>
                            <a:schemeClr val="tx1">
                              <a:lumMod val="65000"/>
                              <a:lumOff val="35000"/>
                            </a:schemeClr>
                          </a:solidFill>
                        </a:rPr>
                        <a:t>BrainOS</a:t>
                      </a:r>
                      <a:r>
                        <a:rPr lang="en-US" sz="1000" b="0" i="0" u="none" strike="noStrike" baseline="30000" dirty="0">
                          <a:solidFill>
                            <a:schemeClr val="tx1">
                              <a:lumMod val="65000"/>
                              <a:lumOff val="35000"/>
                            </a:schemeClr>
                          </a:solidFill>
                        </a:rPr>
                        <a:t>®</a:t>
                      </a:r>
                      <a:r>
                        <a:rPr lang="en-US" sz="1000" b="0" i="0" u="none" strike="noStrike" dirty="0">
                          <a:solidFill>
                            <a:schemeClr val="tx1">
                              <a:lumMod val="65000"/>
                              <a:lumOff val="35000"/>
                            </a:schemeClr>
                          </a:solidFill>
                        </a:rPr>
                        <a:t> operating system</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000" dirty="0">
                          <a:solidFill>
                            <a:schemeClr val="tx1">
                              <a:lumMod val="65000"/>
                              <a:lumOff val="35000"/>
                            </a:schemeClr>
                          </a:solidFill>
                        </a:rPr>
                        <a:t>teach &amp; repeat</a:t>
                      </a: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600" dirty="0">
                        <a:solidFill>
                          <a:schemeClr val="tx1">
                            <a:lumMod val="65000"/>
                            <a:lumOff val="35000"/>
                          </a:schemeClr>
                        </a:solidFill>
                      </a:endParaRPr>
                    </a:p>
                  </a:txBody>
                  <a:tcPr>
                    <a:lnL w="6350" cap="flat" cmpd="sng" algn="ctr">
                      <a:solidFill>
                        <a:schemeClr val="accent3"/>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807808864"/>
                  </a:ext>
                </a:extLst>
              </a:tr>
              <a:tr h="1130841">
                <a:tc>
                  <a:txBody>
                    <a:bodyPr/>
                    <a:lstStyle/>
                    <a:p>
                      <a:r>
                        <a:rPr lang="en-US" sz="1000" b="0" i="0" u="none" strike="noStrike" dirty="0">
                          <a:solidFill>
                            <a:schemeClr val="tx1">
                              <a:lumMod val="65000"/>
                              <a:lumOff val="35000"/>
                            </a:schemeClr>
                          </a:solidFill>
                        </a:rPr>
                        <a:t>Ideal applications</a:t>
                      </a:r>
                      <a:endParaRPr lang="en-US" sz="1000" baseline="0" dirty="0">
                        <a:solidFill>
                          <a:schemeClr val="tx1">
                            <a:lumMod val="65000"/>
                            <a:lumOff val="35000"/>
                          </a:schemeClr>
                        </a:solidFill>
                      </a:endParaRPr>
                    </a:p>
                  </a:txBody>
                  <a:tcPr>
                    <a:lnL w="12700" cmpd="sng">
                      <a:noFill/>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Typically 40K – 110K ft</a:t>
                      </a:r>
                      <a:r>
                        <a:rPr lang="en-US" sz="1000" b="0" i="0" u="none" strike="noStrike" baseline="30000" dirty="0">
                          <a:solidFill>
                            <a:schemeClr val="tx1">
                              <a:lumMod val="65000"/>
                              <a:lumOff val="35000"/>
                            </a:schemeClr>
                          </a:solidFill>
                        </a:rPr>
                        <a:t>2</a:t>
                      </a:r>
                      <a:r>
                        <a:rPr lang="en-US" sz="1000" dirty="0">
                          <a:solidFill>
                            <a:schemeClr val="tx1">
                              <a:lumMod val="65000"/>
                              <a:lumOff val="35000"/>
                            </a:schemeClr>
                          </a:solidFill>
                        </a:rPr>
                        <a:t> facilities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Midsize spaces with possible constricted areas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Mid-sized retail, healthcare lobbies/hallways, schools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Spaces where maneuverability and tighter turns required</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Smaller storage areas, spaces with elevators, or doorways</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Typically 70K – 180K ft</a:t>
                      </a:r>
                      <a:r>
                        <a:rPr lang="en-US" sz="1000" b="0" i="0" u="none" strike="noStrike" baseline="30000" dirty="0">
                          <a:solidFill>
                            <a:schemeClr val="tx1">
                              <a:lumMod val="65000"/>
                              <a:lumOff val="35000"/>
                            </a:schemeClr>
                          </a:solidFill>
                        </a:rPr>
                        <a:t>2</a:t>
                      </a:r>
                      <a:r>
                        <a:rPr lang="en-US" sz="1000" dirty="0">
                          <a:solidFill>
                            <a:schemeClr val="tx1">
                              <a:lumMod val="65000"/>
                              <a:lumOff val="35000"/>
                            </a:schemeClr>
                          </a:solidFill>
                        </a:rPr>
                        <a:t> facilities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Large open areas with limited obstructions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Large retail, convention centers, arenas, airports, multi-level schools and universities</a:t>
                      </a:r>
                    </a:p>
                    <a:p>
                      <a:pPr marL="171450" indent="-117475">
                        <a:buClr>
                          <a:schemeClr val="accent1"/>
                        </a:buClr>
                        <a:buFont typeface="Arial" panose="020B0604020202020204" pitchFamily="34" charset="0"/>
                        <a:buChar char="•"/>
                      </a:pPr>
                      <a:r>
                        <a:rPr lang="en-US" sz="1000" dirty="0">
                          <a:solidFill>
                            <a:schemeClr val="tx1">
                              <a:lumMod val="65000"/>
                              <a:lumOff val="35000"/>
                            </a:schemeClr>
                          </a:solidFill>
                        </a:rPr>
                        <a:t>Productivity is primary concern; fewer dump &amp; fills, aggressive down pressure to help with performance of various polishing tools</a:t>
                      </a:r>
                    </a:p>
                  </a:txBody>
                  <a:tcPr>
                    <a:lnL w="6350" cap="flat" cmpd="sng" algn="ctr">
                      <a:no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207729"/>
                  </a:ext>
                </a:extLst>
              </a:tr>
            </a:tbl>
          </a:graphicData>
        </a:graphic>
      </p:graphicFrame>
      <p:sp>
        <p:nvSpPr>
          <p:cNvPr id="2" name="Title 1">
            <a:extLst>
              <a:ext uri="{FF2B5EF4-FFF2-40B4-BE49-F238E27FC236}">
                <a16:creationId xmlns:a16="http://schemas.microsoft.com/office/drawing/2014/main" id="{93DA0E79-D503-4A16-B41A-53898CD088AA}"/>
              </a:ext>
            </a:extLst>
          </p:cNvPr>
          <p:cNvSpPr>
            <a:spLocks noGrp="1"/>
          </p:cNvSpPr>
          <p:nvPr>
            <p:ph type="title"/>
          </p:nvPr>
        </p:nvSpPr>
        <p:spPr/>
        <p:txBody>
          <a:bodyPr/>
          <a:lstStyle/>
          <a:p>
            <a:r>
              <a:rPr lang="en-US"/>
              <a:t>T380AMR &amp; T7AMR</a:t>
            </a:r>
          </a:p>
        </p:txBody>
      </p:sp>
      <p:sp>
        <p:nvSpPr>
          <p:cNvPr id="21" name="TextBox 20">
            <a:extLst>
              <a:ext uri="{FF2B5EF4-FFF2-40B4-BE49-F238E27FC236}">
                <a16:creationId xmlns:a16="http://schemas.microsoft.com/office/drawing/2014/main" id="{AB9DF112-A12B-4CF0-A3B1-690CA8FD5690}"/>
              </a:ext>
            </a:extLst>
          </p:cNvPr>
          <p:cNvSpPr txBox="1"/>
          <p:nvPr/>
        </p:nvSpPr>
        <p:spPr>
          <a:xfrm>
            <a:off x="513871" y="6297950"/>
            <a:ext cx="4905510" cy="194925"/>
          </a:xfrm>
          <a:prstGeom prst="rect">
            <a:avLst/>
          </a:prstGeom>
          <a:noFill/>
        </p:spPr>
        <p:txBody>
          <a:bodyPr wrap="none" rtlCol="0">
            <a:spAutoFit/>
          </a:bodyPr>
          <a:lstStyle/>
          <a:p>
            <a:r>
              <a:rPr lang="en-US" sz="1000" b="0" i="1" u="none" strike="noStrike" baseline="30000" dirty="0">
                <a:solidFill>
                  <a:srgbClr val="6D6E70"/>
                </a:solidFill>
              </a:rPr>
              <a:t>Specifications subject to change without notice and will vary throughout the operation of the machine; averages are shown. </a:t>
            </a:r>
          </a:p>
        </p:txBody>
      </p:sp>
      <p:sp>
        <p:nvSpPr>
          <p:cNvPr id="8" name="TextBox 11">
            <a:extLst>
              <a:ext uri="{FF2B5EF4-FFF2-40B4-BE49-F238E27FC236}">
                <a16:creationId xmlns:a16="http://schemas.microsoft.com/office/drawing/2014/main" id="{F03C57F0-CBE0-47C9-B896-137F613254CB}"/>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527704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45C1FE-C48A-4288-AB19-386DBBF4E4C3}"/>
              </a:ext>
            </a:extLst>
          </p:cNvPr>
          <p:cNvPicPr>
            <a:picLocks noChangeAspect="1"/>
          </p:cNvPicPr>
          <p:nvPr/>
        </p:nvPicPr>
        <p:blipFill rotWithShape="1">
          <a:blip r:embed="rId3">
            <a:extLst>
              <a:ext uri="{28A0092B-C50C-407E-A947-70E740481C1C}">
                <a14:useLocalDpi xmlns:a14="http://schemas.microsoft.com/office/drawing/2010/main" val="0"/>
              </a:ext>
            </a:extLst>
          </a:blip>
          <a:srcRect l="14980" r="14591"/>
          <a:stretch/>
        </p:blipFill>
        <p:spPr>
          <a:xfrm>
            <a:off x="8585063" y="936350"/>
            <a:ext cx="2563834" cy="3300111"/>
          </a:xfrm>
          <a:prstGeom prst="rect">
            <a:avLst/>
          </a:prstGeom>
        </p:spPr>
      </p:pic>
      <p:sp>
        <p:nvSpPr>
          <p:cNvPr id="16" name="Title 1">
            <a:extLst>
              <a:ext uri="{FF2B5EF4-FFF2-40B4-BE49-F238E27FC236}">
                <a16:creationId xmlns:a16="http://schemas.microsoft.com/office/drawing/2014/main" id="{94416B12-7CE6-43FE-9B35-B04E14035465}"/>
              </a:ext>
            </a:extLst>
          </p:cNvPr>
          <p:cNvSpPr>
            <a:spLocks noGrp="1"/>
          </p:cNvSpPr>
          <p:nvPr>
            <p:ph type="title"/>
          </p:nvPr>
        </p:nvSpPr>
        <p:spPr/>
        <p:txBody>
          <a:bodyPr>
            <a:noAutofit/>
          </a:bodyPr>
          <a:lstStyle/>
          <a:p>
            <a:r>
              <a:rPr lang="en-US"/>
              <a:t>T380AMR Pricing Lithium Version</a:t>
            </a:r>
          </a:p>
        </p:txBody>
      </p:sp>
      <p:sp>
        <p:nvSpPr>
          <p:cNvPr id="6" name="Content Placeholder 5">
            <a:extLst>
              <a:ext uri="{FF2B5EF4-FFF2-40B4-BE49-F238E27FC236}">
                <a16:creationId xmlns:a16="http://schemas.microsoft.com/office/drawing/2014/main" id="{753F1B39-D23B-45C5-9C30-A6FF41B56007}"/>
              </a:ext>
            </a:extLst>
          </p:cNvPr>
          <p:cNvSpPr>
            <a:spLocks noGrp="1"/>
          </p:cNvSpPr>
          <p:nvPr>
            <p:ph idx="1"/>
          </p:nvPr>
        </p:nvSpPr>
        <p:spPr>
          <a:xfrm>
            <a:off x="836830" y="1690689"/>
            <a:ext cx="10515600" cy="2679560"/>
          </a:xfrm>
        </p:spPr>
        <p:txBody>
          <a:bodyPr>
            <a:normAutofit fontScale="92500" lnSpcReduction="20000"/>
          </a:bodyPr>
          <a:lstStyle/>
          <a:p>
            <a:pPr marL="0" indent="0">
              <a:lnSpc>
                <a:spcPct val="100000"/>
              </a:lnSpc>
              <a:buNone/>
            </a:pPr>
            <a:r>
              <a:rPr lang="en-US" sz="1900" b="1" dirty="0"/>
              <a:t>Prices Include:</a:t>
            </a:r>
          </a:p>
          <a:p>
            <a:pPr>
              <a:lnSpc>
                <a:spcPct val="100000"/>
              </a:lnSpc>
            </a:pPr>
            <a:r>
              <a:rPr lang="en-US" sz="1700" dirty="0"/>
              <a:t>T380AMR</a:t>
            </a:r>
          </a:p>
          <a:p>
            <a:pPr marL="515938" lvl="1">
              <a:lnSpc>
                <a:spcPct val="100000"/>
              </a:lnSpc>
            </a:pPr>
            <a:r>
              <a:rPr lang="en-US" sz="1500" dirty="0"/>
              <a:t>Up to </a:t>
            </a:r>
            <a:r>
              <a:rPr lang="en-US" sz="1500" b="1" dirty="0"/>
              <a:t>10 Hours Scrubbing </a:t>
            </a:r>
            <a:r>
              <a:rPr lang="en-US" sz="1500" dirty="0"/>
              <a:t>in 24-hour period</a:t>
            </a:r>
          </a:p>
          <a:p>
            <a:pPr marL="515938" lvl="1">
              <a:lnSpc>
                <a:spcPct val="100000"/>
              </a:lnSpc>
            </a:pPr>
            <a:r>
              <a:rPr lang="en-US" sz="1500" dirty="0"/>
              <a:t>Maintenance Free Sealed Battery</a:t>
            </a:r>
          </a:p>
          <a:p>
            <a:pPr marL="515938" lvl="1">
              <a:lnSpc>
                <a:spcPct val="100000"/>
              </a:lnSpc>
            </a:pPr>
            <a:r>
              <a:rPr lang="en-US" sz="1500" dirty="0"/>
              <a:t>ec-H2O </a:t>
            </a:r>
            <a:r>
              <a:rPr lang="en-US" sz="1500" dirty="0" err="1"/>
              <a:t>NanoClean</a:t>
            </a:r>
            <a:r>
              <a:rPr lang="en-US" sz="1500" baseline="30000" dirty="0"/>
              <a:t>®</a:t>
            </a:r>
            <a:r>
              <a:rPr lang="en-US" sz="1500" dirty="0"/>
              <a:t> technology (</a:t>
            </a:r>
            <a:r>
              <a:rPr lang="en-US" sz="1500" dirty="0">
                <a:solidFill>
                  <a:schemeClr val="accent5"/>
                </a:solidFill>
              </a:rPr>
              <a:t>optional</a:t>
            </a:r>
            <a:r>
              <a:rPr lang="en-US" sz="1500" dirty="0"/>
              <a:t>)</a:t>
            </a:r>
          </a:p>
          <a:p>
            <a:pPr marL="515938" lvl="1">
              <a:lnSpc>
                <a:spcPct val="100000"/>
              </a:lnSpc>
            </a:pPr>
            <a:r>
              <a:rPr lang="en-US" sz="1500" dirty="0"/>
              <a:t>Daily reporting on machine utilization</a:t>
            </a:r>
          </a:p>
          <a:p>
            <a:pPr marL="515938" lvl="1">
              <a:lnSpc>
                <a:spcPct val="100000"/>
              </a:lnSpc>
            </a:pPr>
            <a:r>
              <a:rPr lang="en-US" sz="1500" dirty="0"/>
              <a:t>1-800 Technical Assistance Center access</a:t>
            </a:r>
          </a:p>
          <a:p>
            <a:pPr marL="515938" lvl="1">
              <a:lnSpc>
                <a:spcPct val="100000"/>
              </a:lnSpc>
            </a:pPr>
            <a:r>
              <a:rPr lang="en-US" sz="1500" dirty="0"/>
              <a:t>Front Blue Light (</a:t>
            </a:r>
            <a:r>
              <a:rPr lang="en-US" sz="1600" dirty="0">
                <a:solidFill>
                  <a:schemeClr val="accent5"/>
                </a:solidFill>
              </a:rPr>
              <a:t>optional</a:t>
            </a:r>
            <a:r>
              <a:rPr lang="en-US" sz="1500" dirty="0"/>
              <a:t>)</a:t>
            </a:r>
          </a:p>
          <a:p>
            <a:pPr marL="457200" lvl="1" indent="0">
              <a:buNone/>
            </a:pPr>
            <a:endParaRPr lang="en-US" sz="1200" dirty="0"/>
          </a:p>
        </p:txBody>
      </p:sp>
      <p:sp>
        <p:nvSpPr>
          <p:cNvPr id="3" name="TextBox 2">
            <a:extLst>
              <a:ext uri="{FF2B5EF4-FFF2-40B4-BE49-F238E27FC236}">
                <a16:creationId xmlns:a16="http://schemas.microsoft.com/office/drawing/2014/main" id="{4383940D-C3F5-4CC8-98FA-DFF16EFFC77C}"/>
              </a:ext>
            </a:extLst>
          </p:cNvPr>
          <p:cNvSpPr txBox="1"/>
          <p:nvPr/>
        </p:nvSpPr>
        <p:spPr>
          <a:xfrm>
            <a:off x="839570" y="6083887"/>
            <a:ext cx="4064562" cy="276999"/>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lumMod val="50000"/>
                    <a:lumOff val="50000"/>
                  </a:prstClr>
                </a:solidFill>
                <a:effectLst/>
                <a:uLnTx/>
                <a:uFillTx/>
                <a:latin typeface="Arial" panose="020B0604020202020204"/>
                <a:ea typeface="+mn-ea"/>
                <a:cs typeface="+mn-cs"/>
              </a:rPr>
              <a:t>*Pricing does not include freight or taxes</a:t>
            </a:r>
          </a:p>
        </p:txBody>
      </p:sp>
      <p:graphicFrame>
        <p:nvGraphicFramePr>
          <p:cNvPr id="52" name="Table 51">
            <a:extLst>
              <a:ext uri="{FF2B5EF4-FFF2-40B4-BE49-F238E27FC236}">
                <a16:creationId xmlns:a16="http://schemas.microsoft.com/office/drawing/2014/main" id="{CE05FBF2-FE02-4C73-A730-59C8565B8CC3}"/>
              </a:ext>
            </a:extLst>
          </p:cNvPr>
          <p:cNvGraphicFramePr>
            <a:graphicFrameLocks noGrp="1"/>
          </p:cNvGraphicFramePr>
          <p:nvPr>
            <p:extLst>
              <p:ext uri="{D42A27DB-BD31-4B8C-83A1-F6EECF244321}">
                <p14:modId xmlns:p14="http://schemas.microsoft.com/office/powerpoint/2010/main" val="1003092494"/>
              </p:ext>
            </p:extLst>
          </p:nvPr>
        </p:nvGraphicFramePr>
        <p:xfrm>
          <a:off x="839570" y="4271594"/>
          <a:ext cx="10676244" cy="1705677"/>
        </p:xfrm>
        <a:graphic>
          <a:graphicData uri="http://schemas.openxmlformats.org/drawingml/2006/table">
            <a:tbl>
              <a:tblPr firstRow="1" firstCol="1" bandRow="1">
                <a:tableStyleId>{5C22544A-7EE6-4342-B048-85BDC9FD1C3A}</a:tableStyleId>
              </a:tblPr>
              <a:tblGrid>
                <a:gridCol w="1091711">
                  <a:extLst>
                    <a:ext uri="{9D8B030D-6E8A-4147-A177-3AD203B41FA5}">
                      <a16:colId xmlns:a16="http://schemas.microsoft.com/office/drawing/2014/main" val="20000"/>
                    </a:ext>
                  </a:extLst>
                </a:gridCol>
                <a:gridCol w="1064948">
                  <a:extLst>
                    <a:ext uri="{9D8B030D-6E8A-4147-A177-3AD203B41FA5}">
                      <a16:colId xmlns:a16="http://schemas.microsoft.com/office/drawing/2014/main" val="20002"/>
                    </a:ext>
                  </a:extLst>
                </a:gridCol>
                <a:gridCol w="1064948">
                  <a:extLst>
                    <a:ext uri="{9D8B030D-6E8A-4147-A177-3AD203B41FA5}">
                      <a16:colId xmlns:a16="http://schemas.microsoft.com/office/drawing/2014/main" val="46763710"/>
                    </a:ext>
                  </a:extLst>
                </a:gridCol>
                <a:gridCol w="336615">
                  <a:extLst>
                    <a:ext uri="{9D8B030D-6E8A-4147-A177-3AD203B41FA5}">
                      <a16:colId xmlns:a16="http://schemas.microsoft.com/office/drawing/2014/main" val="988084243"/>
                    </a:ext>
                  </a:extLst>
                </a:gridCol>
                <a:gridCol w="1186337">
                  <a:extLst>
                    <a:ext uri="{9D8B030D-6E8A-4147-A177-3AD203B41FA5}">
                      <a16:colId xmlns:a16="http://schemas.microsoft.com/office/drawing/2014/main" val="1209731554"/>
                    </a:ext>
                  </a:extLst>
                </a:gridCol>
                <a:gridCol w="1186337">
                  <a:extLst>
                    <a:ext uri="{9D8B030D-6E8A-4147-A177-3AD203B41FA5}">
                      <a16:colId xmlns:a16="http://schemas.microsoft.com/office/drawing/2014/main" val="3288458279"/>
                    </a:ext>
                  </a:extLst>
                </a:gridCol>
                <a:gridCol w="1186337">
                  <a:extLst>
                    <a:ext uri="{9D8B030D-6E8A-4147-A177-3AD203B41FA5}">
                      <a16:colId xmlns:a16="http://schemas.microsoft.com/office/drawing/2014/main" val="178926148"/>
                    </a:ext>
                  </a:extLst>
                </a:gridCol>
                <a:gridCol w="1186337">
                  <a:extLst>
                    <a:ext uri="{9D8B030D-6E8A-4147-A177-3AD203B41FA5}">
                      <a16:colId xmlns:a16="http://schemas.microsoft.com/office/drawing/2014/main" val="1175462260"/>
                    </a:ext>
                  </a:extLst>
                </a:gridCol>
                <a:gridCol w="1186337">
                  <a:extLst>
                    <a:ext uri="{9D8B030D-6E8A-4147-A177-3AD203B41FA5}">
                      <a16:colId xmlns:a16="http://schemas.microsoft.com/office/drawing/2014/main" val="2358401831"/>
                    </a:ext>
                  </a:extLst>
                </a:gridCol>
                <a:gridCol w="1186337">
                  <a:extLst>
                    <a:ext uri="{9D8B030D-6E8A-4147-A177-3AD203B41FA5}">
                      <a16:colId xmlns:a16="http://schemas.microsoft.com/office/drawing/2014/main" val="352727169"/>
                    </a:ext>
                  </a:extLst>
                </a:gridCol>
              </a:tblGrid>
              <a:tr h="257051">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marL="0" marR="0" algn="ctr">
                        <a:lnSpc>
                          <a:spcPct val="107000"/>
                        </a:lnSpc>
                        <a:spcBef>
                          <a:spcPts val="0"/>
                        </a:spcBef>
                        <a:spcAft>
                          <a:spcPts val="0"/>
                        </a:spcAft>
                      </a:pPr>
                      <a:r>
                        <a:rPr lang="en-US" sz="1000" b="1" kern="1200">
                          <a:solidFill>
                            <a:schemeClr val="tx1">
                              <a:lumMod val="65000"/>
                              <a:lumOff val="35000"/>
                            </a:schemeClr>
                          </a:solidFill>
                          <a:effectLst/>
                          <a:latin typeface="+mn-lt"/>
                          <a:ea typeface="PMingLiU" panose="02020500000000000000" pitchFamily="18" charset="-120"/>
                          <a:cs typeface="Arial" panose="020B0604020202020204" pitchFamily="34" charset="0"/>
                        </a:rPr>
                        <a:t>T380AMR MACHINE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4">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PRE-PAY AUTONOMY SERVICE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b="1" kern="1200">
                          <a:solidFill>
                            <a:schemeClr val="tx1">
                              <a:lumMod val="65000"/>
                              <a:lumOff val="35000"/>
                            </a:schemeClr>
                          </a:solidFill>
                          <a:effectLst/>
                          <a:latin typeface="+mn-lt"/>
                          <a:ea typeface="PMingLiU" panose="02020500000000000000" pitchFamily="18" charset="-120"/>
                          <a:cs typeface="Arial" panose="020B0604020202020204" pitchFamily="34" charset="0"/>
                        </a:rPr>
                        <a:t>AUTONOMY SERVICE INCLUDED</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9817010"/>
                  </a:ext>
                </a:extLst>
              </a:tr>
              <a:tr h="257051">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PURCHASE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LEASE</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36 MONTH</a:t>
                      </a:r>
                    </a:p>
                  </a:txBody>
                  <a:tcPr marL="102821" marR="102821" marT="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gridSpan="2">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60 MONTH</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36 MONTH</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60 MONTH</a:t>
                      </a:r>
                    </a:p>
                  </a:txBody>
                  <a:tcPr marL="102821" marR="102821" marT="0" marB="0"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3224288342"/>
                  </a:ext>
                </a:extLst>
              </a:tr>
              <a:tr h="257051">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rPr>
                        <a:t>Quantity</a:t>
                      </a: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dirty="0">
                          <a:solidFill>
                            <a:schemeClr val="tx1">
                              <a:lumMod val="65000"/>
                              <a:lumOff val="35000"/>
                            </a:schemeClr>
                          </a:solidFill>
                          <a:effectLst/>
                          <a:latin typeface="+mj-lt"/>
                        </a:rPr>
                        <a:t>Price</a:t>
                      </a: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Price</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a:t>
                      </a:r>
                    </a:p>
                  </a:txBody>
                  <a:tcPr marL="102821" marR="102821" marT="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2-36</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2-60</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1-36</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rPr>
                        <a:t>Payment 1-60</a:t>
                      </a:r>
                    </a:p>
                  </a:txBody>
                  <a:tcPr marL="102821" marR="102821" marT="0" marB="0" anchor="ctr">
                    <a:lnL w="381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33631">
                <a:tc>
                  <a:txBody>
                    <a:bodyPr/>
                    <a:lstStyle/>
                    <a:p>
                      <a:pPr marL="0" marR="0" algn="ctr" defTabSz="1828343" rtl="0" eaLnBrk="1" latinLnBrk="0" hangingPunct="1">
                        <a:lnSpc>
                          <a:spcPct val="107000"/>
                        </a:lnSpc>
                        <a:spcBef>
                          <a:spcPts val="0"/>
                        </a:spcBef>
                        <a:spcAft>
                          <a:spcPts val="0"/>
                        </a:spcAft>
                      </a:pPr>
                      <a:r>
                        <a:rPr lang="en-US" sz="1000" b="1" kern="1200" dirty="0">
                          <a:solidFill>
                            <a:schemeClr val="tx1">
                              <a:lumMod val="65000"/>
                              <a:lumOff val="35000"/>
                            </a:schemeClr>
                          </a:solidFill>
                          <a:effectLst/>
                          <a:latin typeface="+mj-lt"/>
                          <a:ea typeface="+mn-ea"/>
                          <a:cs typeface="+mn-cs"/>
                        </a:rPr>
                        <a:t>1-49 Units</a:t>
                      </a:r>
                    </a:p>
                  </a:txBody>
                  <a:tcPr marL="102821" marR="102821" marT="0" marB="0" anchor="ctr">
                    <a:lnL w="12700" cmpd="sng">
                      <a:noFill/>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3631">
                <a:tc>
                  <a:txBody>
                    <a:bodyPr/>
                    <a:lstStyle/>
                    <a:p>
                      <a:pPr marL="0" marR="0" algn="ctr" defTabSz="1828343" rtl="0" eaLnBrk="1" latinLnBrk="0" hangingPunct="1">
                        <a:lnSpc>
                          <a:spcPct val="107000"/>
                        </a:lnSpc>
                        <a:spcBef>
                          <a:spcPts val="0"/>
                        </a:spcBef>
                        <a:spcAft>
                          <a:spcPts val="0"/>
                        </a:spcAft>
                      </a:pPr>
                      <a:r>
                        <a:rPr lang="en-US" sz="1000" b="1" kern="1200" dirty="0">
                          <a:solidFill>
                            <a:schemeClr val="tx1">
                              <a:lumMod val="65000"/>
                              <a:lumOff val="35000"/>
                            </a:schemeClr>
                          </a:solidFill>
                          <a:effectLst/>
                          <a:latin typeface="+mj-lt"/>
                          <a:ea typeface="+mn-ea"/>
                          <a:cs typeface="+mn-cs"/>
                        </a:rPr>
                        <a:t>50-99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3631">
                <a:tc>
                  <a:txBody>
                    <a:bodyPr/>
                    <a:lstStyle/>
                    <a:p>
                      <a:pPr marL="0" marR="0" algn="ctr" defTabSz="1828343" rtl="0" eaLnBrk="1" latinLnBrk="0" hangingPunct="1">
                        <a:lnSpc>
                          <a:spcPct val="107000"/>
                        </a:lnSpc>
                        <a:spcBef>
                          <a:spcPts val="0"/>
                        </a:spcBef>
                        <a:spcAft>
                          <a:spcPts val="0"/>
                        </a:spcAft>
                      </a:pPr>
                      <a:r>
                        <a:rPr lang="en-US" sz="1000" b="1" kern="1200">
                          <a:solidFill>
                            <a:schemeClr val="tx1">
                              <a:lumMod val="65000"/>
                              <a:lumOff val="35000"/>
                            </a:schemeClr>
                          </a:solidFill>
                          <a:effectLst/>
                          <a:latin typeface="+mj-lt"/>
                          <a:ea typeface="+mn-ea"/>
                          <a:cs typeface="+mn-cs"/>
                        </a:rPr>
                        <a:t>100-249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3631">
                <a:tc>
                  <a:txBody>
                    <a:bodyPr/>
                    <a:lstStyle/>
                    <a:p>
                      <a:pPr marL="0" marR="0" algn="ctr" defTabSz="1828343" rtl="0" eaLnBrk="1" latinLnBrk="0" hangingPunct="1">
                        <a:lnSpc>
                          <a:spcPct val="107000"/>
                        </a:lnSpc>
                        <a:spcBef>
                          <a:spcPts val="0"/>
                        </a:spcBef>
                        <a:spcAft>
                          <a:spcPts val="0"/>
                        </a:spcAft>
                      </a:pPr>
                      <a:r>
                        <a:rPr lang="en-US" sz="1000" b="1" kern="1200">
                          <a:solidFill>
                            <a:schemeClr val="tx1">
                              <a:lumMod val="65000"/>
                              <a:lumOff val="35000"/>
                            </a:schemeClr>
                          </a:solidFill>
                          <a:effectLst/>
                          <a:latin typeface="+mj-lt"/>
                          <a:ea typeface="+mn-ea"/>
                          <a:cs typeface="+mn-cs"/>
                        </a:rPr>
                        <a:t>250+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3" name="Content Placeholder 5">
            <a:extLst>
              <a:ext uri="{FF2B5EF4-FFF2-40B4-BE49-F238E27FC236}">
                <a16:creationId xmlns:a16="http://schemas.microsoft.com/office/drawing/2014/main" id="{CAD095CA-41E7-4DE9-AD39-8951CFCDC3FD}"/>
              </a:ext>
            </a:extLst>
          </p:cNvPr>
          <p:cNvSpPr txBox="1">
            <a:spLocks/>
          </p:cNvSpPr>
          <p:nvPr/>
        </p:nvSpPr>
        <p:spPr>
          <a:xfrm>
            <a:off x="6919528" y="1868237"/>
            <a:ext cx="2093713" cy="1603375"/>
          </a:xfrm>
          <a:prstGeom prst="rect">
            <a:avLst/>
          </a:prstGeom>
        </p:spPr>
        <p:txBody>
          <a:bodyPr vert="horz" lIns="45720" tIns="22860" rIns="45720" bIns="22860" rtlCol="0">
            <a:normAutofit/>
          </a:bodyPr>
          <a:lstStyle>
            <a:lvl1pPr marL="457086" indent="-457086" algn="l" defTabSz="1828343" rtl="0" eaLnBrk="1" latinLnBrk="0" hangingPunct="1">
              <a:lnSpc>
                <a:spcPct val="90000"/>
              </a:lnSpc>
              <a:spcBef>
                <a:spcPts val="2000"/>
              </a:spcBef>
              <a:buClr>
                <a:schemeClr val="accent1"/>
              </a:buClr>
              <a:buFont typeface="Wingdings" panose="05000000000000000000" pitchFamily="2" charset="2"/>
              <a:buChar char="§"/>
              <a:defRPr sz="4799" kern="1200">
                <a:solidFill>
                  <a:schemeClr val="tx1">
                    <a:lumMod val="65000"/>
                    <a:lumOff val="35000"/>
                  </a:schemeClr>
                </a:solidFill>
                <a:latin typeface="+mn-lt"/>
                <a:ea typeface="+mn-ea"/>
                <a:cs typeface="+mn-cs"/>
              </a:defRPr>
            </a:lvl1pPr>
            <a:lvl2pPr marL="1371257" indent="-457086" algn="l" defTabSz="1828343" rtl="0" eaLnBrk="1" latinLnBrk="0" hangingPunct="1">
              <a:lnSpc>
                <a:spcPct val="90000"/>
              </a:lnSpc>
              <a:spcBef>
                <a:spcPts val="1000"/>
              </a:spcBef>
              <a:buClr>
                <a:schemeClr val="accent1"/>
              </a:buClr>
              <a:buFont typeface="Wingdings" panose="05000000000000000000" pitchFamily="2" charset="2"/>
              <a:buChar char="§"/>
              <a:defRPr sz="3999" kern="1200">
                <a:solidFill>
                  <a:schemeClr val="tx1">
                    <a:lumMod val="65000"/>
                    <a:lumOff val="35000"/>
                  </a:schemeClr>
                </a:solidFill>
                <a:latin typeface="+mn-lt"/>
                <a:ea typeface="+mn-ea"/>
                <a:cs typeface="+mn-cs"/>
              </a:defRPr>
            </a:lvl2pPr>
            <a:lvl3pPr marL="2285429" indent="-457086" algn="l" defTabSz="1828343" rtl="0" eaLnBrk="1" latinLnBrk="0" hangingPunct="1">
              <a:lnSpc>
                <a:spcPct val="90000"/>
              </a:lnSpc>
              <a:spcBef>
                <a:spcPts val="1000"/>
              </a:spcBef>
              <a:buClr>
                <a:schemeClr val="accent1"/>
              </a:buClr>
              <a:buFont typeface="Wingdings" panose="05000000000000000000" pitchFamily="2" charset="2"/>
              <a:buChar char="§"/>
              <a:defRPr sz="3599" kern="1200">
                <a:solidFill>
                  <a:schemeClr val="tx1">
                    <a:lumMod val="65000"/>
                    <a:lumOff val="35000"/>
                  </a:schemeClr>
                </a:solidFill>
                <a:latin typeface="+mn-lt"/>
                <a:ea typeface="+mn-ea"/>
                <a:cs typeface="+mn-cs"/>
              </a:defRPr>
            </a:lvl3pPr>
            <a:lvl4pPr marL="3199600" indent="-457086" algn="l" defTabSz="1828343" rtl="0" eaLnBrk="1" latinLnBrk="0" hangingPunct="1">
              <a:lnSpc>
                <a:spcPct val="90000"/>
              </a:lnSpc>
              <a:spcBef>
                <a:spcPts val="1000"/>
              </a:spcBef>
              <a:buClr>
                <a:schemeClr val="accent1"/>
              </a:buClr>
              <a:buFont typeface="Wingdings" panose="05000000000000000000" pitchFamily="2" charset="2"/>
              <a:buChar char="§"/>
              <a:defRPr sz="3199" kern="1200">
                <a:solidFill>
                  <a:schemeClr val="tx1">
                    <a:lumMod val="65000"/>
                    <a:lumOff val="35000"/>
                  </a:schemeClr>
                </a:solidFill>
                <a:latin typeface="+mn-lt"/>
                <a:ea typeface="+mn-ea"/>
                <a:cs typeface="+mn-cs"/>
              </a:defRPr>
            </a:lvl4pPr>
            <a:lvl5pPr marL="4113771" indent="-457086" algn="l" defTabSz="1828343" rtl="0" eaLnBrk="1" latinLnBrk="0" hangingPunct="1">
              <a:lnSpc>
                <a:spcPct val="90000"/>
              </a:lnSpc>
              <a:spcBef>
                <a:spcPts val="1000"/>
              </a:spcBef>
              <a:buClr>
                <a:schemeClr val="accent1"/>
              </a:buClr>
              <a:buFont typeface="Wingdings" panose="05000000000000000000" pitchFamily="2" charset="2"/>
              <a:buChar char="§"/>
              <a:defRPr sz="3199" kern="1200">
                <a:solidFill>
                  <a:schemeClr val="tx1">
                    <a:lumMod val="65000"/>
                    <a:lumOff val="35000"/>
                  </a:schemeClr>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1828343" rtl="0" eaLnBrk="1" fontAlgn="auto" latinLnBrk="0" hangingPunct="1">
              <a:lnSpc>
                <a:spcPct val="90000"/>
              </a:lnSpc>
              <a:spcBef>
                <a:spcPts val="2000"/>
              </a:spcBef>
              <a:spcAft>
                <a:spcPts val="0"/>
              </a:spcAft>
              <a:buClr>
                <a:srgbClr val="009AC7"/>
              </a:buClr>
              <a:buSzTx/>
              <a:buFont typeface="Wingdings" panose="05000000000000000000" pitchFamily="2" charset="2"/>
              <a:buNone/>
              <a:tabLst/>
              <a:defRPr/>
            </a:pPr>
            <a:endParaRPr kumimoji="0" lang="en-US" sz="1400" b="0"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endParaRPr>
          </a:p>
        </p:txBody>
      </p:sp>
      <p:sp>
        <p:nvSpPr>
          <p:cNvPr id="10" name="TextBox 11">
            <a:extLst>
              <a:ext uri="{FF2B5EF4-FFF2-40B4-BE49-F238E27FC236}">
                <a16:creationId xmlns:a16="http://schemas.microsoft.com/office/drawing/2014/main" id="{980EA31E-E5DE-461E-98CE-49DEB34A3CFC}"/>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1767391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45C1FE-C48A-4288-AB19-386DBBF4E4C3}"/>
              </a:ext>
            </a:extLst>
          </p:cNvPr>
          <p:cNvPicPr>
            <a:picLocks noChangeAspect="1"/>
          </p:cNvPicPr>
          <p:nvPr/>
        </p:nvPicPr>
        <p:blipFill rotWithShape="1">
          <a:blip r:embed="rId3">
            <a:extLst>
              <a:ext uri="{28A0092B-C50C-407E-A947-70E740481C1C}">
                <a14:useLocalDpi xmlns:a14="http://schemas.microsoft.com/office/drawing/2010/main" val="0"/>
              </a:ext>
            </a:extLst>
          </a:blip>
          <a:srcRect l="14980" r="14591"/>
          <a:stretch/>
        </p:blipFill>
        <p:spPr>
          <a:xfrm>
            <a:off x="8014695" y="717631"/>
            <a:ext cx="2563834" cy="3300111"/>
          </a:xfrm>
          <a:prstGeom prst="rect">
            <a:avLst/>
          </a:prstGeom>
        </p:spPr>
      </p:pic>
      <p:sp>
        <p:nvSpPr>
          <p:cNvPr id="16" name="Title 1">
            <a:extLst>
              <a:ext uri="{FF2B5EF4-FFF2-40B4-BE49-F238E27FC236}">
                <a16:creationId xmlns:a16="http://schemas.microsoft.com/office/drawing/2014/main" id="{94416B12-7CE6-43FE-9B35-B04E14035465}"/>
              </a:ext>
            </a:extLst>
          </p:cNvPr>
          <p:cNvSpPr>
            <a:spLocks noGrp="1"/>
          </p:cNvSpPr>
          <p:nvPr>
            <p:ph type="title"/>
          </p:nvPr>
        </p:nvSpPr>
        <p:spPr/>
        <p:txBody>
          <a:bodyPr>
            <a:noAutofit/>
          </a:bodyPr>
          <a:lstStyle/>
          <a:p>
            <a:r>
              <a:rPr lang="en-US"/>
              <a:t>T380AMR Pricing FLA Version</a:t>
            </a:r>
          </a:p>
        </p:txBody>
      </p:sp>
      <p:sp>
        <p:nvSpPr>
          <p:cNvPr id="6" name="Content Placeholder 5">
            <a:extLst>
              <a:ext uri="{FF2B5EF4-FFF2-40B4-BE49-F238E27FC236}">
                <a16:creationId xmlns:a16="http://schemas.microsoft.com/office/drawing/2014/main" id="{753F1B39-D23B-45C5-9C30-A6FF41B56007}"/>
              </a:ext>
            </a:extLst>
          </p:cNvPr>
          <p:cNvSpPr>
            <a:spLocks noGrp="1"/>
          </p:cNvSpPr>
          <p:nvPr>
            <p:ph idx="1"/>
          </p:nvPr>
        </p:nvSpPr>
        <p:spPr>
          <a:xfrm>
            <a:off x="836830" y="1625933"/>
            <a:ext cx="6614172" cy="2645661"/>
          </a:xfrm>
        </p:spPr>
        <p:txBody>
          <a:bodyPr>
            <a:normAutofit lnSpcReduction="10000"/>
          </a:bodyPr>
          <a:lstStyle/>
          <a:p>
            <a:pPr marL="0" indent="0">
              <a:lnSpc>
                <a:spcPct val="100000"/>
              </a:lnSpc>
              <a:buNone/>
            </a:pPr>
            <a:r>
              <a:rPr lang="en-US" sz="1800" b="1" dirty="0"/>
              <a:t>Prices Include:</a:t>
            </a:r>
          </a:p>
          <a:p>
            <a:pPr>
              <a:lnSpc>
                <a:spcPct val="100000"/>
              </a:lnSpc>
            </a:pPr>
            <a:r>
              <a:rPr lang="en-US" sz="1600" dirty="0"/>
              <a:t>T380AMR</a:t>
            </a:r>
          </a:p>
          <a:p>
            <a:pPr marL="398463" lvl="1" indent="-173038">
              <a:lnSpc>
                <a:spcPct val="100000"/>
              </a:lnSpc>
            </a:pPr>
            <a:r>
              <a:rPr lang="en-US" sz="1400" dirty="0"/>
              <a:t>Manual Battery Watering System (</a:t>
            </a:r>
            <a:r>
              <a:rPr lang="en-US" sz="1400" dirty="0">
                <a:solidFill>
                  <a:schemeClr val="accent5"/>
                </a:solidFill>
              </a:rPr>
              <a:t>optional</a:t>
            </a:r>
            <a:r>
              <a:rPr lang="en-US" sz="1400" dirty="0"/>
              <a:t>)</a:t>
            </a:r>
          </a:p>
          <a:p>
            <a:pPr marL="398463" lvl="1" indent="-173038">
              <a:lnSpc>
                <a:spcPct val="100000"/>
              </a:lnSpc>
            </a:pPr>
            <a:r>
              <a:rPr lang="en-US" sz="1400" dirty="0"/>
              <a:t>ec-H2O </a:t>
            </a:r>
            <a:r>
              <a:rPr lang="en-US" sz="1400" dirty="0" err="1"/>
              <a:t>NanoClean</a:t>
            </a:r>
            <a:r>
              <a:rPr lang="en-US" sz="1400" baseline="30000" dirty="0"/>
              <a:t>®</a:t>
            </a:r>
            <a:r>
              <a:rPr lang="en-US" sz="1400" dirty="0"/>
              <a:t> technology (</a:t>
            </a:r>
            <a:r>
              <a:rPr lang="en-US" sz="1400" dirty="0">
                <a:solidFill>
                  <a:schemeClr val="accent5"/>
                </a:solidFill>
              </a:rPr>
              <a:t>optional</a:t>
            </a:r>
            <a:r>
              <a:rPr lang="en-US" sz="1400" dirty="0"/>
              <a:t>)</a:t>
            </a:r>
          </a:p>
          <a:p>
            <a:pPr marL="398463" lvl="1" indent="-173038">
              <a:lnSpc>
                <a:spcPct val="100000"/>
              </a:lnSpc>
            </a:pPr>
            <a:r>
              <a:rPr lang="en-US" sz="1400" dirty="0"/>
              <a:t>Daily reporting on machine utilization</a:t>
            </a:r>
          </a:p>
          <a:p>
            <a:pPr marL="398463" lvl="1" indent="-173038">
              <a:lnSpc>
                <a:spcPct val="100000"/>
              </a:lnSpc>
            </a:pPr>
            <a:r>
              <a:rPr lang="en-US" sz="1400" dirty="0"/>
              <a:t>1-800 Technical Assistance Center access</a:t>
            </a:r>
          </a:p>
          <a:p>
            <a:pPr>
              <a:lnSpc>
                <a:spcPct val="100000"/>
              </a:lnSpc>
            </a:pPr>
            <a:r>
              <a:rPr lang="en-US" sz="1600" dirty="0"/>
              <a:t>3 Year of Brain OS autonomy services ($X,XXX per additional year)</a:t>
            </a:r>
          </a:p>
          <a:p>
            <a:pPr lvl="1"/>
            <a:endParaRPr lang="en-US" sz="1200" dirty="0"/>
          </a:p>
        </p:txBody>
      </p:sp>
      <p:sp>
        <p:nvSpPr>
          <p:cNvPr id="3" name="TextBox 2">
            <a:extLst>
              <a:ext uri="{FF2B5EF4-FFF2-40B4-BE49-F238E27FC236}">
                <a16:creationId xmlns:a16="http://schemas.microsoft.com/office/drawing/2014/main" id="{4383940D-C3F5-4CC8-98FA-DFF16EFFC77C}"/>
              </a:ext>
            </a:extLst>
          </p:cNvPr>
          <p:cNvSpPr txBox="1"/>
          <p:nvPr/>
        </p:nvSpPr>
        <p:spPr>
          <a:xfrm>
            <a:off x="1093067" y="6108012"/>
            <a:ext cx="4064562" cy="2308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lumMod val="50000"/>
                    <a:lumOff val="50000"/>
                  </a:prstClr>
                </a:solidFill>
                <a:effectLst/>
                <a:uLnTx/>
                <a:uFillTx/>
                <a:latin typeface="Arial" panose="020B0604020202020204"/>
                <a:ea typeface="+mn-ea"/>
                <a:cs typeface="+mn-cs"/>
              </a:rPr>
              <a:t>*Pricing does not include freight or taxes</a:t>
            </a:r>
          </a:p>
        </p:txBody>
      </p:sp>
      <p:graphicFrame>
        <p:nvGraphicFramePr>
          <p:cNvPr id="52" name="Table 51">
            <a:extLst>
              <a:ext uri="{FF2B5EF4-FFF2-40B4-BE49-F238E27FC236}">
                <a16:creationId xmlns:a16="http://schemas.microsoft.com/office/drawing/2014/main" id="{CE05FBF2-FE02-4C73-A730-59C8565B8CC3}"/>
              </a:ext>
            </a:extLst>
          </p:cNvPr>
          <p:cNvGraphicFramePr>
            <a:graphicFrameLocks noGrp="1"/>
          </p:cNvGraphicFramePr>
          <p:nvPr>
            <p:extLst>
              <p:ext uri="{D42A27DB-BD31-4B8C-83A1-F6EECF244321}">
                <p14:modId xmlns:p14="http://schemas.microsoft.com/office/powerpoint/2010/main" val="1036122637"/>
              </p:ext>
            </p:extLst>
          </p:nvPr>
        </p:nvGraphicFramePr>
        <p:xfrm>
          <a:off x="839570" y="4271594"/>
          <a:ext cx="10676244" cy="1705677"/>
        </p:xfrm>
        <a:graphic>
          <a:graphicData uri="http://schemas.openxmlformats.org/drawingml/2006/table">
            <a:tbl>
              <a:tblPr firstRow="1" firstCol="1" bandRow="1">
                <a:tableStyleId>{5C22544A-7EE6-4342-B048-85BDC9FD1C3A}</a:tableStyleId>
              </a:tblPr>
              <a:tblGrid>
                <a:gridCol w="1091711">
                  <a:extLst>
                    <a:ext uri="{9D8B030D-6E8A-4147-A177-3AD203B41FA5}">
                      <a16:colId xmlns:a16="http://schemas.microsoft.com/office/drawing/2014/main" val="20000"/>
                    </a:ext>
                  </a:extLst>
                </a:gridCol>
                <a:gridCol w="1064948">
                  <a:extLst>
                    <a:ext uri="{9D8B030D-6E8A-4147-A177-3AD203B41FA5}">
                      <a16:colId xmlns:a16="http://schemas.microsoft.com/office/drawing/2014/main" val="20002"/>
                    </a:ext>
                  </a:extLst>
                </a:gridCol>
                <a:gridCol w="1064948">
                  <a:extLst>
                    <a:ext uri="{9D8B030D-6E8A-4147-A177-3AD203B41FA5}">
                      <a16:colId xmlns:a16="http://schemas.microsoft.com/office/drawing/2014/main" val="46763710"/>
                    </a:ext>
                  </a:extLst>
                </a:gridCol>
                <a:gridCol w="336615">
                  <a:extLst>
                    <a:ext uri="{9D8B030D-6E8A-4147-A177-3AD203B41FA5}">
                      <a16:colId xmlns:a16="http://schemas.microsoft.com/office/drawing/2014/main" val="988084243"/>
                    </a:ext>
                  </a:extLst>
                </a:gridCol>
                <a:gridCol w="1186337">
                  <a:extLst>
                    <a:ext uri="{9D8B030D-6E8A-4147-A177-3AD203B41FA5}">
                      <a16:colId xmlns:a16="http://schemas.microsoft.com/office/drawing/2014/main" val="1209731554"/>
                    </a:ext>
                  </a:extLst>
                </a:gridCol>
                <a:gridCol w="1186337">
                  <a:extLst>
                    <a:ext uri="{9D8B030D-6E8A-4147-A177-3AD203B41FA5}">
                      <a16:colId xmlns:a16="http://schemas.microsoft.com/office/drawing/2014/main" val="3288458279"/>
                    </a:ext>
                  </a:extLst>
                </a:gridCol>
                <a:gridCol w="1186337">
                  <a:extLst>
                    <a:ext uri="{9D8B030D-6E8A-4147-A177-3AD203B41FA5}">
                      <a16:colId xmlns:a16="http://schemas.microsoft.com/office/drawing/2014/main" val="178926148"/>
                    </a:ext>
                  </a:extLst>
                </a:gridCol>
                <a:gridCol w="1186337">
                  <a:extLst>
                    <a:ext uri="{9D8B030D-6E8A-4147-A177-3AD203B41FA5}">
                      <a16:colId xmlns:a16="http://schemas.microsoft.com/office/drawing/2014/main" val="1175462260"/>
                    </a:ext>
                  </a:extLst>
                </a:gridCol>
                <a:gridCol w="1186337">
                  <a:extLst>
                    <a:ext uri="{9D8B030D-6E8A-4147-A177-3AD203B41FA5}">
                      <a16:colId xmlns:a16="http://schemas.microsoft.com/office/drawing/2014/main" val="2358401831"/>
                    </a:ext>
                  </a:extLst>
                </a:gridCol>
                <a:gridCol w="1186337">
                  <a:extLst>
                    <a:ext uri="{9D8B030D-6E8A-4147-A177-3AD203B41FA5}">
                      <a16:colId xmlns:a16="http://schemas.microsoft.com/office/drawing/2014/main" val="352727169"/>
                    </a:ext>
                  </a:extLst>
                </a:gridCol>
              </a:tblGrid>
              <a:tr h="257051">
                <a:tc>
                  <a:txBody>
                    <a:bodyPr/>
                    <a:lstStyle/>
                    <a:p>
                      <a:pPr marL="0" marR="0" algn="ctr">
                        <a:lnSpc>
                          <a:spcPct val="107000"/>
                        </a:lnSpc>
                        <a:spcBef>
                          <a:spcPts val="0"/>
                        </a:spcBef>
                        <a:spcAft>
                          <a:spcPts val="0"/>
                        </a:spcAft>
                      </a:pPr>
                      <a:endParaRPr lang="en-US" sz="1000" dirty="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marL="0" marR="0" algn="ctr">
                        <a:lnSpc>
                          <a:spcPct val="107000"/>
                        </a:lnSpc>
                        <a:spcBef>
                          <a:spcPts val="0"/>
                        </a:spcBef>
                        <a:spcAft>
                          <a:spcPts val="0"/>
                        </a:spcAft>
                      </a:pPr>
                      <a:r>
                        <a:rPr lang="en-US" sz="1000" b="1" kern="1200" dirty="0">
                          <a:solidFill>
                            <a:schemeClr val="tx1">
                              <a:lumMod val="65000"/>
                              <a:lumOff val="35000"/>
                            </a:schemeClr>
                          </a:solidFill>
                          <a:effectLst/>
                          <a:latin typeface="+mn-lt"/>
                          <a:ea typeface="PMingLiU" panose="02020500000000000000" pitchFamily="18" charset="-120"/>
                          <a:cs typeface="Arial" panose="020B0604020202020204" pitchFamily="34" charset="0"/>
                        </a:rPr>
                        <a:t>T380AMR MACHINE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4">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PRE-PAY AUTONOMY SERVICE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b="1" kern="1200">
                          <a:solidFill>
                            <a:schemeClr val="tx1">
                              <a:lumMod val="65000"/>
                              <a:lumOff val="35000"/>
                            </a:schemeClr>
                          </a:solidFill>
                          <a:effectLst/>
                          <a:latin typeface="+mn-lt"/>
                          <a:ea typeface="PMingLiU" panose="02020500000000000000" pitchFamily="18" charset="-120"/>
                          <a:cs typeface="Arial" panose="020B0604020202020204" pitchFamily="34" charset="0"/>
                        </a:rPr>
                        <a:t>AUTONOMY SERVICE INCLUDED</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9817010"/>
                  </a:ext>
                </a:extLst>
              </a:tr>
              <a:tr h="257051">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dirty="0">
                          <a:solidFill>
                            <a:schemeClr val="bg1"/>
                          </a:solidFill>
                          <a:effectLst/>
                          <a:latin typeface="+mj-lt"/>
                          <a:ea typeface="PMingLiU" panose="02020500000000000000" pitchFamily="18" charset="-120"/>
                          <a:cs typeface="Arial" panose="020B0604020202020204" pitchFamily="34" charset="0"/>
                        </a:rPr>
                        <a:t>PURCHASE</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LEASE</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endParaRPr lang="en-US" sz="1000">
                        <a:solidFill>
                          <a:schemeClr val="bg1"/>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2">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36 MONTH</a:t>
                      </a:r>
                    </a:p>
                  </a:txBody>
                  <a:tcPr marL="102821" marR="102821" marT="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gridSpan="2">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60 MONTH</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hMerge="1">
                  <a:txBody>
                    <a:bodyPr/>
                    <a:lstStyle/>
                    <a:p>
                      <a:pPr marL="0" marR="0" algn="ctr">
                        <a:lnSpc>
                          <a:spcPct val="107000"/>
                        </a:lnSpc>
                        <a:spcBef>
                          <a:spcPts val="0"/>
                        </a:spcBef>
                        <a:spcAft>
                          <a:spcPts val="0"/>
                        </a:spcAft>
                      </a:pPr>
                      <a:endParaRPr lang="en-US" sz="2000">
                        <a:solidFill>
                          <a:schemeClr val="bg1"/>
                        </a:solidFill>
                        <a:effectLst/>
                        <a:latin typeface="+mj-lt"/>
                        <a:ea typeface="PMingLiU" panose="02020500000000000000" pitchFamily="18" charset="-120"/>
                        <a:cs typeface="Arial" panose="020B0604020202020204" pitchFamily="34" charset="0"/>
                      </a:endParaRPr>
                    </a:p>
                  </a:txBody>
                  <a:tcPr marL="205642" marR="205642"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36 MONTH</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tc>
                  <a:txBody>
                    <a:bodyPr/>
                    <a:lstStyle/>
                    <a:p>
                      <a:pPr marL="0" marR="0" algn="ctr">
                        <a:lnSpc>
                          <a:spcPct val="107000"/>
                        </a:lnSpc>
                        <a:spcBef>
                          <a:spcPts val="0"/>
                        </a:spcBef>
                        <a:spcAft>
                          <a:spcPts val="0"/>
                        </a:spcAft>
                      </a:pPr>
                      <a:r>
                        <a:rPr lang="en-US" sz="1000">
                          <a:solidFill>
                            <a:schemeClr val="bg1"/>
                          </a:solidFill>
                          <a:effectLst/>
                          <a:latin typeface="+mj-lt"/>
                          <a:ea typeface="PMingLiU" panose="02020500000000000000" pitchFamily="18" charset="-120"/>
                          <a:cs typeface="Arial" panose="020B0604020202020204" pitchFamily="34" charset="0"/>
                        </a:rPr>
                        <a:t>60 MONTH</a:t>
                      </a:r>
                    </a:p>
                  </a:txBody>
                  <a:tcPr marL="102821" marR="102821" marT="0" marB="0"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3224288342"/>
                  </a:ext>
                </a:extLst>
              </a:tr>
              <a:tr h="257051">
                <a:tc>
                  <a:txBody>
                    <a:bodyPr/>
                    <a:lstStyle/>
                    <a:p>
                      <a:pPr marL="0" marR="0" algn="ctr">
                        <a:lnSpc>
                          <a:spcPct val="107000"/>
                        </a:lnSpc>
                        <a:spcBef>
                          <a:spcPts val="0"/>
                        </a:spcBef>
                        <a:spcAft>
                          <a:spcPts val="0"/>
                        </a:spcAft>
                      </a:pPr>
                      <a:r>
                        <a:rPr lang="en-US" sz="1000" dirty="0">
                          <a:solidFill>
                            <a:schemeClr val="tx1">
                              <a:lumMod val="65000"/>
                              <a:lumOff val="35000"/>
                            </a:schemeClr>
                          </a:solidFill>
                          <a:effectLst/>
                          <a:latin typeface="+mj-lt"/>
                        </a:rPr>
                        <a:t>Quantity</a:t>
                      </a: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12700" cmpd="sng">
                      <a:noFill/>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dirty="0">
                          <a:solidFill>
                            <a:schemeClr val="tx1">
                              <a:lumMod val="65000"/>
                              <a:lumOff val="35000"/>
                            </a:schemeClr>
                          </a:solidFill>
                          <a:effectLst/>
                          <a:latin typeface="+mj-lt"/>
                        </a:rPr>
                        <a:t>Price</a:t>
                      </a: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Price</a:t>
                      </a:r>
                    </a:p>
                  </a:txBody>
                  <a:tcPr marL="102821" marR="102821" marT="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a:t>
                      </a:r>
                    </a:p>
                  </a:txBody>
                  <a:tcPr marL="102821" marR="102821" marT="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2-36</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2-60</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a:solidFill>
                            <a:schemeClr val="tx1">
                              <a:lumMod val="65000"/>
                              <a:lumOff val="35000"/>
                            </a:schemeClr>
                          </a:solidFill>
                          <a:effectLst/>
                          <a:latin typeface="+mj-lt"/>
                          <a:ea typeface="PMingLiU" panose="02020500000000000000" pitchFamily="18" charset="-120"/>
                          <a:cs typeface="Arial" panose="020B0604020202020204" pitchFamily="34" charset="0"/>
                        </a:rPr>
                        <a:t>Payment 1-36</a:t>
                      </a:r>
                    </a:p>
                  </a:txBody>
                  <a:tcPr marL="102821" marR="102821"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rPr>
                        <a:t>Payment 1-60</a:t>
                      </a:r>
                    </a:p>
                  </a:txBody>
                  <a:tcPr marL="102821" marR="102821" marT="0" marB="0" anchor="ctr">
                    <a:lnL w="381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33631">
                <a:tc>
                  <a:txBody>
                    <a:bodyPr/>
                    <a:lstStyle/>
                    <a:p>
                      <a:pPr marL="0" marR="0" algn="ctr" defTabSz="1828343" rtl="0" eaLnBrk="1" latinLnBrk="0" hangingPunct="1">
                        <a:lnSpc>
                          <a:spcPct val="107000"/>
                        </a:lnSpc>
                        <a:spcBef>
                          <a:spcPts val="0"/>
                        </a:spcBef>
                        <a:spcAft>
                          <a:spcPts val="0"/>
                        </a:spcAft>
                      </a:pPr>
                      <a:r>
                        <a:rPr lang="en-US" sz="1000" b="1" kern="1200" dirty="0">
                          <a:solidFill>
                            <a:schemeClr val="tx1">
                              <a:lumMod val="65000"/>
                              <a:lumOff val="35000"/>
                            </a:schemeClr>
                          </a:solidFill>
                          <a:effectLst/>
                          <a:latin typeface="+mj-lt"/>
                          <a:ea typeface="+mn-ea"/>
                          <a:cs typeface="+mn-cs"/>
                        </a:rPr>
                        <a:t>1-49 Units</a:t>
                      </a:r>
                    </a:p>
                  </a:txBody>
                  <a:tcPr marL="102821" marR="102821" marT="0" marB="0" anchor="ctr">
                    <a:lnL w="12700" cmpd="sng">
                      <a:noFill/>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3631">
                <a:tc>
                  <a:txBody>
                    <a:bodyPr/>
                    <a:lstStyle/>
                    <a:p>
                      <a:pPr marL="0" marR="0" algn="ctr" defTabSz="1828343" rtl="0" eaLnBrk="1" latinLnBrk="0" hangingPunct="1">
                        <a:lnSpc>
                          <a:spcPct val="107000"/>
                        </a:lnSpc>
                        <a:spcBef>
                          <a:spcPts val="0"/>
                        </a:spcBef>
                        <a:spcAft>
                          <a:spcPts val="0"/>
                        </a:spcAft>
                      </a:pPr>
                      <a:r>
                        <a:rPr lang="en-US" sz="1000" b="1" kern="1200">
                          <a:solidFill>
                            <a:schemeClr val="tx1">
                              <a:lumMod val="65000"/>
                              <a:lumOff val="35000"/>
                            </a:schemeClr>
                          </a:solidFill>
                          <a:effectLst/>
                          <a:latin typeface="+mj-lt"/>
                          <a:ea typeface="+mn-ea"/>
                          <a:cs typeface="+mn-cs"/>
                        </a:rPr>
                        <a:t>50-99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3631">
                <a:tc>
                  <a:txBody>
                    <a:bodyPr/>
                    <a:lstStyle/>
                    <a:p>
                      <a:pPr marL="0" marR="0" algn="ctr" defTabSz="1828343" rtl="0" eaLnBrk="1" latinLnBrk="0" hangingPunct="1">
                        <a:lnSpc>
                          <a:spcPct val="107000"/>
                        </a:lnSpc>
                        <a:spcBef>
                          <a:spcPts val="0"/>
                        </a:spcBef>
                        <a:spcAft>
                          <a:spcPts val="0"/>
                        </a:spcAft>
                      </a:pPr>
                      <a:r>
                        <a:rPr lang="en-US" sz="1000" b="1" kern="1200">
                          <a:solidFill>
                            <a:schemeClr val="tx1">
                              <a:lumMod val="65000"/>
                              <a:lumOff val="35000"/>
                            </a:schemeClr>
                          </a:solidFill>
                          <a:effectLst/>
                          <a:latin typeface="+mj-lt"/>
                          <a:ea typeface="+mn-ea"/>
                          <a:cs typeface="+mn-cs"/>
                        </a:rPr>
                        <a:t>100-249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3631">
                <a:tc>
                  <a:txBody>
                    <a:bodyPr/>
                    <a:lstStyle/>
                    <a:p>
                      <a:pPr marL="0" marR="0" algn="ctr" defTabSz="1828343" rtl="0" eaLnBrk="1" latinLnBrk="0" hangingPunct="1">
                        <a:lnSpc>
                          <a:spcPct val="107000"/>
                        </a:lnSpc>
                        <a:spcBef>
                          <a:spcPts val="0"/>
                        </a:spcBef>
                        <a:spcAft>
                          <a:spcPts val="0"/>
                        </a:spcAft>
                      </a:pPr>
                      <a:r>
                        <a:rPr lang="en-US" sz="1000" b="1" kern="1200" dirty="0">
                          <a:solidFill>
                            <a:schemeClr val="tx1">
                              <a:lumMod val="65000"/>
                              <a:lumOff val="35000"/>
                            </a:schemeClr>
                          </a:solidFill>
                          <a:effectLst/>
                          <a:latin typeface="+mj-lt"/>
                          <a:ea typeface="+mn-ea"/>
                          <a:cs typeface="+mn-cs"/>
                        </a:rPr>
                        <a:t>250+ Units</a:t>
                      </a:r>
                    </a:p>
                  </a:txBody>
                  <a:tcPr marL="102821" marR="102821" marT="0" marB="0" anchor="ctr">
                    <a:lnL w="12700" cmpd="sng">
                      <a:noFill/>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dirty="0">
                        <a:solidFill>
                          <a:schemeClr val="tx1">
                            <a:lumMod val="65000"/>
                            <a:lumOff val="35000"/>
                          </a:schemeClr>
                        </a:solidFill>
                        <a:effectLst/>
                        <a:latin typeface="+mj-lt"/>
                        <a:ea typeface="PMingLiU" panose="02020500000000000000" pitchFamily="18" charset="-120"/>
                        <a:cs typeface="Arial" panose="020B0604020202020204" pitchFamily="34" charset="0"/>
                      </a:endParaRPr>
                    </a:p>
                  </a:txBody>
                  <a:tcPr marL="102821" marR="102821" marT="0" marB="0" anchor="ctr">
                    <a:lnL w="6350" cap="flat" cmpd="sng" algn="ctr">
                      <a:solidFill>
                        <a:schemeClr val="bg2"/>
                      </a:solidFill>
                      <a:prstDash val="solid"/>
                      <a:round/>
                      <a:headEnd type="none" w="med" len="med"/>
                      <a:tailEnd type="none" w="med" len="med"/>
                    </a:lnL>
                    <a:lnR w="12700" cmpd="sng">
                      <a:noFill/>
                    </a:lnR>
                    <a:lnT w="63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3" name="Content Placeholder 5">
            <a:extLst>
              <a:ext uri="{FF2B5EF4-FFF2-40B4-BE49-F238E27FC236}">
                <a16:creationId xmlns:a16="http://schemas.microsoft.com/office/drawing/2014/main" id="{CAD095CA-41E7-4DE9-AD39-8951CFCDC3FD}"/>
              </a:ext>
            </a:extLst>
          </p:cNvPr>
          <p:cNvSpPr txBox="1">
            <a:spLocks/>
          </p:cNvSpPr>
          <p:nvPr/>
        </p:nvSpPr>
        <p:spPr>
          <a:xfrm>
            <a:off x="6919528" y="1868237"/>
            <a:ext cx="2093713" cy="1603375"/>
          </a:xfrm>
          <a:prstGeom prst="rect">
            <a:avLst/>
          </a:prstGeom>
        </p:spPr>
        <p:txBody>
          <a:bodyPr vert="horz" lIns="45720" tIns="22860" rIns="45720" bIns="22860" rtlCol="0">
            <a:normAutofit/>
          </a:bodyPr>
          <a:lstStyle>
            <a:lvl1pPr marL="457086" indent="-457086" algn="l" defTabSz="1828343" rtl="0" eaLnBrk="1" latinLnBrk="0" hangingPunct="1">
              <a:lnSpc>
                <a:spcPct val="90000"/>
              </a:lnSpc>
              <a:spcBef>
                <a:spcPts val="2000"/>
              </a:spcBef>
              <a:buClr>
                <a:schemeClr val="accent1"/>
              </a:buClr>
              <a:buFont typeface="Wingdings" panose="05000000000000000000" pitchFamily="2" charset="2"/>
              <a:buChar char="§"/>
              <a:defRPr sz="4799" kern="1200">
                <a:solidFill>
                  <a:schemeClr val="tx1">
                    <a:lumMod val="65000"/>
                    <a:lumOff val="35000"/>
                  </a:schemeClr>
                </a:solidFill>
                <a:latin typeface="+mn-lt"/>
                <a:ea typeface="+mn-ea"/>
                <a:cs typeface="+mn-cs"/>
              </a:defRPr>
            </a:lvl1pPr>
            <a:lvl2pPr marL="1371257" indent="-457086" algn="l" defTabSz="1828343" rtl="0" eaLnBrk="1" latinLnBrk="0" hangingPunct="1">
              <a:lnSpc>
                <a:spcPct val="90000"/>
              </a:lnSpc>
              <a:spcBef>
                <a:spcPts val="1000"/>
              </a:spcBef>
              <a:buClr>
                <a:schemeClr val="accent1"/>
              </a:buClr>
              <a:buFont typeface="Wingdings" panose="05000000000000000000" pitchFamily="2" charset="2"/>
              <a:buChar char="§"/>
              <a:defRPr sz="3999" kern="1200">
                <a:solidFill>
                  <a:schemeClr val="tx1">
                    <a:lumMod val="65000"/>
                    <a:lumOff val="35000"/>
                  </a:schemeClr>
                </a:solidFill>
                <a:latin typeface="+mn-lt"/>
                <a:ea typeface="+mn-ea"/>
                <a:cs typeface="+mn-cs"/>
              </a:defRPr>
            </a:lvl2pPr>
            <a:lvl3pPr marL="2285429" indent="-457086" algn="l" defTabSz="1828343" rtl="0" eaLnBrk="1" latinLnBrk="0" hangingPunct="1">
              <a:lnSpc>
                <a:spcPct val="90000"/>
              </a:lnSpc>
              <a:spcBef>
                <a:spcPts val="1000"/>
              </a:spcBef>
              <a:buClr>
                <a:schemeClr val="accent1"/>
              </a:buClr>
              <a:buFont typeface="Wingdings" panose="05000000000000000000" pitchFamily="2" charset="2"/>
              <a:buChar char="§"/>
              <a:defRPr sz="3599" kern="1200">
                <a:solidFill>
                  <a:schemeClr val="tx1">
                    <a:lumMod val="65000"/>
                    <a:lumOff val="35000"/>
                  </a:schemeClr>
                </a:solidFill>
                <a:latin typeface="+mn-lt"/>
                <a:ea typeface="+mn-ea"/>
                <a:cs typeface="+mn-cs"/>
              </a:defRPr>
            </a:lvl3pPr>
            <a:lvl4pPr marL="3199600" indent="-457086" algn="l" defTabSz="1828343" rtl="0" eaLnBrk="1" latinLnBrk="0" hangingPunct="1">
              <a:lnSpc>
                <a:spcPct val="90000"/>
              </a:lnSpc>
              <a:spcBef>
                <a:spcPts val="1000"/>
              </a:spcBef>
              <a:buClr>
                <a:schemeClr val="accent1"/>
              </a:buClr>
              <a:buFont typeface="Wingdings" panose="05000000000000000000" pitchFamily="2" charset="2"/>
              <a:buChar char="§"/>
              <a:defRPr sz="3199" kern="1200">
                <a:solidFill>
                  <a:schemeClr val="tx1">
                    <a:lumMod val="65000"/>
                    <a:lumOff val="35000"/>
                  </a:schemeClr>
                </a:solidFill>
                <a:latin typeface="+mn-lt"/>
                <a:ea typeface="+mn-ea"/>
                <a:cs typeface="+mn-cs"/>
              </a:defRPr>
            </a:lvl4pPr>
            <a:lvl5pPr marL="4113771" indent="-457086" algn="l" defTabSz="1828343" rtl="0" eaLnBrk="1" latinLnBrk="0" hangingPunct="1">
              <a:lnSpc>
                <a:spcPct val="90000"/>
              </a:lnSpc>
              <a:spcBef>
                <a:spcPts val="1000"/>
              </a:spcBef>
              <a:buClr>
                <a:schemeClr val="accent1"/>
              </a:buClr>
              <a:buFont typeface="Wingdings" panose="05000000000000000000" pitchFamily="2" charset="2"/>
              <a:buChar char="§"/>
              <a:defRPr sz="3199" kern="1200">
                <a:solidFill>
                  <a:schemeClr val="tx1">
                    <a:lumMod val="65000"/>
                    <a:lumOff val="35000"/>
                  </a:schemeClr>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1828343" rtl="0" eaLnBrk="1" fontAlgn="auto" latinLnBrk="0" hangingPunct="1">
              <a:lnSpc>
                <a:spcPct val="90000"/>
              </a:lnSpc>
              <a:spcBef>
                <a:spcPts val="2000"/>
              </a:spcBef>
              <a:spcAft>
                <a:spcPts val="0"/>
              </a:spcAft>
              <a:buClr>
                <a:srgbClr val="009AC7"/>
              </a:buClr>
              <a:buSzTx/>
              <a:buFont typeface="Wingdings" panose="05000000000000000000" pitchFamily="2" charset="2"/>
              <a:buNone/>
              <a:tabLst/>
              <a:defRPr/>
            </a:pPr>
            <a:endParaRPr kumimoji="0" lang="en-US" sz="1400" b="0"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endParaRPr>
          </a:p>
        </p:txBody>
      </p:sp>
      <p:sp>
        <p:nvSpPr>
          <p:cNvPr id="10" name="TextBox 11">
            <a:extLst>
              <a:ext uri="{FF2B5EF4-FFF2-40B4-BE49-F238E27FC236}">
                <a16:creationId xmlns:a16="http://schemas.microsoft.com/office/drawing/2014/main" id="{B036C8AA-89EF-40CB-AD21-497844B54D44}"/>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831751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AC86B3-7E1C-44AD-9F1A-4D605092F56E}"/>
              </a:ext>
            </a:extLst>
          </p:cNvPr>
          <p:cNvSpPr>
            <a:spLocks noGrp="1"/>
          </p:cNvSpPr>
          <p:nvPr>
            <p:ph type="title"/>
          </p:nvPr>
        </p:nvSpPr>
        <p:spPr>
          <a:xfrm>
            <a:off x="4546600" y="2766218"/>
            <a:ext cx="3098800" cy="1325563"/>
          </a:xfrm>
        </p:spPr>
        <p:txBody>
          <a:bodyPr/>
          <a:lstStyle/>
          <a:p>
            <a:r>
              <a:rPr lang="en-US"/>
              <a:t>Questions?</a:t>
            </a:r>
          </a:p>
        </p:txBody>
      </p:sp>
      <p:sp>
        <p:nvSpPr>
          <p:cNvPr id="4" name="TextBox 11">
            <a:extLst>
              <a:ext uri="{FF2B5EF4-FFF2-40B4-BE49-F238E27FC236}">
                <a16:creationId xmlns:a16="http://schemas.microsoft.com/office/drawing/2014/main" id="{ED09833C-5EF3-4E4A-99D0-06062048CDFD}"/>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139712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AC86B3-7E1C-44AD-9F1A-4D605092F56E}"/>
              </a:ext>
            </a:extLst>
          </p:cNvPr>
          <p:cNvSpPr>
            <a:spLocks noGrp="1"/>
          </p:cNvSpPr>
          <p:nvPr>
            <p:ph type="title"/>
          </p:nvPr>
        </p:nvSpPr>
        <p:spPr>
          <a:xfrm>
            <a:off x="4743450" y="2766218"/>
            <a:ext cx="2705100" cy="1325563"/>
          </a:xfrm>
        </p:spPr>
        <p:txBody>
          <a:bodyPr/>
          <a:lstStyle/>
          <a:p>
            <a:r>
              <a:rPr lang="en-US" dirty="0"/>
              <a:t>Appendix</a:t>
            </a:r>
          </a:p>
        </p:txBody>
      </p:sp>
      <p:sp>
        <p:nvSpPr>
          <p:cNvPr id="4" name="TextBox 11">
            <a:extLst>
              <a:ext uri="{FF2B5EF4-FFF2-40B4-BE49-F238E27FC236}">
                <a16:creationId xmlns:a16="http://schemas.microsoft.com/office/drawing/2014/main" id="{4BDAA44F-08D8-4514-8ADF-0C2FE746BA06}"/>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4167911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257D-984F-4189-966C-B5AC66691288}"/>
              </a:ext>
            </a:extLst>
          </p:cNvPr>
          <p:cNvSpPr>
            <a:spLocks noGrp="1"/>
          </p:cNvSpPr>
          <p:nvPr>
            <p:ph type="title"/>
          </p:nvPr>
        </p:nvSpPr>
        <p:spPr/>
        <p:txBody>
          <a:bodyPr/>
          <a:lstStyle/>
          <a:p>
            <a:r>
              <a:rPr lang="en-US"/>
              <a:t>Tennant’s AMR Line-Up</a:t>
            </a:r>
          </a:p>
        </p:txBody>
      </p:sp>
      <p:graphicFrame>
        <p:nvGraphicFramePr>
          <p:cNvPr id="4" name="Content Placeholder 3">
            <a:extLst>
              <a:ext uri="{FF2B5EF4-FFF2-40B4-BE49-F238E27FC236}">
                <a16:creationId xmlns:a16="http://schemas.microsoft.com/office/drawing/2014/main" id="{085F8281-9874-43CB-8BDC-57569155BC78}"/>
              </a:ext>
            </a:extLst>
          </p:cNvPr>
          <p:cNvGraphicFramePr>
            <a:graphicFrameLocks noGrp="1"/>
          </p:cNvGraphicFramePr>
          <p:nvPr>
            <p:ph idx="4294967295"/>
            <p:extLst>
              <p:ext uri="{D42A27DB-BD31-4B8C-83A1-F6EECF244321}">
                <p14:modId xmlns:p14="http://schemas.microsoft.com/office/powerpoint/2010/main" val="522192772"/>
              </p:ext>
            </p:extLst>
          </p:nvPr>
        </p:nvGraphicFramePr>
        <p:xfrm>
          <a:off x="838200" y="2773363"/>
          <a:ext cx="9537193" cy="2716336"/>
        </p:xfrm>
        <a:graphic>
          <a:graphicData uri="http://schemas.openxmlformats.org/drawingml/2006/table">
            <a:tbl>
              <a:tblPr firstRow="1" bandRow="1">
                <a:tableStyleId>{5C22544A-7EE6-4342-B048-85BDC9FD1C3A}</a:tableStyleId>
              </a:tblPr>
              <a:tblGrid>
                <a:gridCol w="2053318">
                  <a:extLst>
                    <a:ext uri="{9D8B030D-6E8A-4147-A177-3AD203B41FA5}">
                      <a16:colId xmlns:a16="http://schemas.microsoft.com/office/drawing/2014/main" val="1674598932"/>
                    </a:ext>
                  </a:extLst>
                </a:gridCol>
                <a:gridCol w="2494625">
                  <a:extLst>
                    <a:ext uri="{9D8B030D-6E8A-4147-A177-3AD203B41FA5}">
                      <a16:colId xmlns:a16="http://schemas.microsoft.com/office/drawing/2014/main" val="3997893469"/>
                    </a:ext>
                  </a:extLst>
                </a:gridCol>
                <a:gridCol w="2494625">
                  <a:extLst>
                    <a:ext uri="{9D8B030D-6E8A-4147-A177-3AD203B41FA5}">
                      <a16:colId xmlns:a16="http://schemas.microsoft.com/office/drawing/2014/main" val="1801797985"/>
                    </a:ext>
                  </a:extLst>
                </a:gridCol>
                <a:gridCol w="2494625">
                  <a:extLst>
                    <a:ext uri="{9D8B030D-6E8A-4147-A177-3AD203B41FA5}">
                      <a16:colId xmlns:a16="http://schemas.microsoft.com/office/drawing/2014/main" val="802125967"/>
                    </a:ext>
                  </a:extLst>
                </a:gridCol>
              </a:tblGrid>
              <a:tr h="274473">
                <a:tc>
                  <a:txBody>
                    <a:bodyPr/>
                    <a:lstStyle/>
                    <a:p>
                      <a:pPr algn="l"/>
                      <a:endParaRPr lang="en-US" sz="1200" dirty="0">
                        <a:solidFill>
                          <a:schemeClr val="tx1">
                            <a:lumMod val="65000"/>
                            <a:lumOff val="35000"/>
                          </a:schemeClr>
                        </a:solidFill>
                        <a:effectLst/>
                      </a:endParaRPr>
                    </a:p>
                  </a:txBody>
                  <a:tcPr anchor="ctr">
                    <a:noFill/>
                  </a:tcPr>
                </a:tc>
                <a:tc>
                  <a:txBody>
                    <a:bodyPr/>
                    <a:lstStyle/>
                    <a:p>
                      <a:pPr algn="ctr"/>
                      <a:r>
                        <a:rPr lang="en-US" sz="1200" dirty="0">
                          <a:solidFill>
                            <a:schemeClr val="tx1">
                              <a:lumMod val="65000"/>
                              <a:lumOff val="35000"/>
                            </a:schemeClr>
                          </a:solidFill>
                          <a:effectLst/>
                        </a:rPr>
                        <a:t>T380AMR</a:t>
                      </a:r>
                    </a:p>
                  </a:txBody>
                  <a:tcPr anchor="ctr">
                    <a:lnR w="28575" cap="flat" cmpd="sng" algn="ctr">
                      <a:solidFill>
                        <a:schemeClr val="bg1"/>
                      </a:solidFill>
                      <a:prstDash val="solid"/>
                      <a:round/>
                      <a:headEnd type="none" w="med" len="med"/>
                      <a:tailEnd type="none" w="med" len="med"/>
                    </a:lnR>
                    <a:noFill/>
                  </a:tcPr>
                </a:tc>
                <a:tc>
                  <a:txBody>
                    <a:bodyPr/>
                    <a:lstStyle/>
                    <a:p>
                      <a:pPr algn="ctr"/>
                      <a:r>
                        <a:rPr lang="en-US" sz="1200" dirty="0">
                          <a:solidFill>
                            <a:schemeClr val="tx1">
                              <a:lumMod val="65000"/>
                              <a:lumOff val="35000"/>
                            </a:schemeClr>
                          </a:solidFill>
                          <a:effectLst/>
                        </a:rPr>
                        <a:t>T7AMR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noFill/>
                  </a:tcPr>
                </a:tc>
                <a:tc>
                  <a:txBody>
                    <a:bodyPr/>
                    <a:lstStyle/>
                    <a:p>
                      <a:pPr algn="ctr"/>
                      <a:r>
                        <a:rPr lang="en-US" sz="1200" dirty="0">
                          <a:solidFill>
                            <a:schemeClr val="tx1">
                              <a:lumMod val="65000"/>
                              <a:lumOff val="35000"/>
                            </a:schemeClr>
                          </a:solidFill>
                          <a:effectLst/>
                        </a:rPr>
                        <a:t>T16AMR</a:t>
                      </a:r>
                    </a:p>
                  </a:txBody>
                  <a:tcPr anchor="ctr">
                    <a:lnL w="28575"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1356664458"/>
                  </a:ext>
                </a:extLst>
              </a:tr>
              <a:tr h="417313">
                <a:tc>
                  <a:txBody>
                    <a:bodyPr/>
                    <a:lstStyle/>
                    <a:p>
                      <a:pPr algn="l"/>
                      <a:r>
                        <a:rPr lang="en-US" sz="1200" b="1" dirty="0">
                          <a:solidFill>
                            <a:schemeClr val="tx1">
                              <a:lumMod val="65000"/>
                              <a:lumOff val="35000"/>
                            </a:schemeClr>
                          </a:solidFill>
                          <a:effectLst/>
                        </a:rPr>
                        <a:t>Application</a:t>
                      </a:r>
                    </a:p>
                  </a:txBody>
                  <a:tcPr anchor="ctr">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commercial to light warehousing</a:t>
                      </a:r>
                    </a:p>
                  </a:txBody>
                  <a:tcPr anchor="ctr">
                    <a:lnR w="28575" cap="flat" cmpd="sng" algn="ctr">
                      <a:solidFill>
                        <a:schemeClr val="bg1"/>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effectLst/>
                        </a:rPr>
                        <a:t>commercial to light warehousing</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warehousing &amp; manufacturing</a:t>
                      </a:r>
                    </a:p>
                  </a:txBody>
                  <a:tcPr anchor="ctr">
                    <a:lnL w="28575" cap="flat" cmpd="sng" algn="ctr">
                      <a:solidFill>
                        <a:schemeClr val="bg1"/>
                      </a:solidFill>
                      <a:prstDash val="solid"/>
                      <a:round/>
                      <a:headEnd type="none" w="med" len="med"/>
                      <a:tailEnd type="none" w="med" len="med"/>
                    </a:lnL>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65315595"/>
                  </a:ext>
                </a:extLst>
              </a:tr>
              <a:tr h="404910">
                <a:tc>
                  <a:txBody>
                    <a:bodyPr/>
                    <a:lstStyle/>
                    <a:p>
                      <a:pPr algn="l"/>
                      <a:r>
                        <a:rPr lang="en-US" sz="1200" b="1" dirty="0">
                          <a:solidFill>
                            <a:schemeClr val="tx1">
                              <a:lumMod val="65000"/>
                              <a:lumOff val="35000"/>
                            </a:schemeClr>
                          </a:solidFill>
                          <a:effectLst/>
                        </a:rPr>
                        <a:t>Debris Capability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skirting</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skirting</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sweeping capacity</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262650816"/>
                  </a:ext>
                </a:extLst>
              </a:tr>
              <a:tr h="404910">
                <a:tc>
                  <a:txBody>
                    <a:bodyPr/>
                    <a:lstStyle/>
                    <a:p>
                      <a:pPr algn="l"/>
                      <a:r>
                        <a:rPr lang="en-US" sz="1200" b="1" dirty="0">
                          <a:solidFill>
                            <a:schemeClr val="tx1">
                              <a:lumMod val="65000"/>
                              <a:lumOff val="35000"/>
                            </a:schemeClr>
                          </a:solidFill>
                          <a:effectLst/>
                        </a:rPr>
                        <a:t>Cleaning Capability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scrubbing/polishing</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scrubbing/polishing</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scrubbing/sweeping</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142200004"/>
                  </a:ext>
                </a:extLst>
              </a:tr>
              <a:tr h="404910">
                <a:tc>
                  <a:txBody>
                    <a:bodyPr/>
                    <a:lstStyle/>
                    <a:p>
                      <a:pPr algn="l"/>
                      <a:r>
                        <a:rPr lang="en-US" sz="1200" b="1" dirty="0">
                          <a:solidFill>
                            <a:schemeClr val="tx1">
                              <a:lumMod val="65000"/>
                              <a:lumOff val="35000"/>
                            </a:schemeClr>
                          </a:solidFill>
                          <a:effectLst/>
                        </a:rPr>
                        <a:t>Runtime/Charge</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5 hours</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6.5 hours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5.4 hours</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070830796"/>
                  </a:ext>
                </a:extLst>
              </a:tr>
              <a:tr h="404910">
                <a:tc>
                  <a:txBody>
                    <a:bodyPr/>
                    <a:lstStyle/>
                    <a:p>
                      <a:pPr algn="l"/>
                      <a:r>
                        <a:rPr lang="en-US" sz="1200" b="1" dirty="0">
                          <a:solidFill>
                            <a:schemeClr val="tx1">
                              <a:lumMod val="65000"/>
                              <a:lumOff val="35000"/>
                            </a:schemeClr>
                          </a:solidFill>
                          <a:effectLst/>
                        </a:rPr>
                        <a:t>Daily Cleaning Capacity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10 hours</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13 hours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rPr>
                        <a:t>up to 15 hours</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325680510"/>
                  </a:ext>
                </a:extLst>
              </a:tr>
              <a:tr h="404910">
                <a:tc>
                  <a:txBody>
                    <a:bodyPr/>
                    <a:lstStyle/>
                    <a:p>
                      <a:pPr algn="l"/>
                      <a:r>
                        <a:rPr lang="en-US" sz="1200" b="1" dirty="0">
                          <a:solidFill>
                            <a:schemeClr val="tx1">
                              <a:lumMod val="65000"/>
                              <a:lumOff val="35000"/>
                            </a:schemeClr>
                          </a:solidFill>
                          <a:effectLst/>
                        </a:rPr>
                        <a:t>Primary Strength</a:t>
                      </a:r>
                    </a:p>
                  </a:txBody>
                  <a:tcPr anchor="ctr">
                    <a:lnT w="6350" cap="flat" cmpd="sng" algn="ctr">
                      <a:solidFill>
                        <a:schemeClr val="accent3"/>
                      </a:solidFill>
                      <a:prstDash val="solid"/>
                      <a:round/>
                      <a:headEnd type="none" w="med" len="med"/>
                      <a:tailEnd type="none" w="med" len="med"/>
                    </a:lnT>
                    <a:noFill/>
                  </a:tcPr>
                </a:tc>
                <a:tc>
                  <a:txBody>
                    <a:bodyPr/>
                    <a:lstStyle/>
                    <a:p>
                      <a:pPr algn="ctr"/>
                      <a:r>
                        <a:rPr lang="en-US" sz="1200" dirty="0">
                          <a:solidFill>
                            <a:schemeClr val="tx1">
                              <a:lumMod val="65000"/>
                              <a:lumOff val="35000"/>
                            </a:schemeClr>
                          </a:solidFill>
                          <a:effectLst/>
                        </a:rPr>
                        <a:t>maneuverability</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effectLst/>
                        </a:rPr>
                        <a:t>largest installed base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noFill/>
                  </a:tcPr>
                </a:tc>
                <a:tc>
                  <a:txBody>
                    <a:bodyPr/>
                    <a:lstStyle/>
                    <a:p>
                      <a:pPr algn="ctr"/>
                      <a:r>
                        <a:rPr lang="en-US" sz="1200" dirty="0">
                          <a:solidFill>
                            <a:schemeClr val="tx1">
                              <a:lumMod val="65000"/>
                              <a:lumOff val="35000"/>
                            </a:schemeClr>
                          </a:solidFill>
                          <a:effectLst/>
                        </a:rPr>
                        <a:t>capacity &amp; sweeping</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3886560872"/>
                  </a:ext>
                </a:extLst>
              </a:tr>
            </a:tbl>
          </a:graphicData>
        </a:graphic>
      </p:graphicFrame>
      <p:pic>
        <p:nvPicPr>
          <p:cNvPr id="11" name="Picture 10">
            <a:extLst>
              <a:ext uri="{FF2B5EF4-FFF2-40B4-BE49-F238E27FC236}">
                <a16:creationId xmlns:a16="http://schemas.microsoft.com/office/drawing/2014/main" id="{CCB5C5CD-0A55-46BB-8212-A8F0EFD54BD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t="11604" b="5717"/>
          <a:stretch/>
        </p:blipFill>
        <p:spPr>
          <a:xfrm>
            <a:off x="3713332" y="1556073"/>
            <a:ext cx="994974" cy="1102945"/>
          </a:xfrm>
          <a:prstGeom prst="rect">
            <a:avLst/>
          </a:prstGeom>
        </p:spPr>
      </p:pic>
      <p:pic>
        <p:nvPicPr>
          <p:cNvPr id="12" name="Picture 11">
            <a:extLst>
              <a:ext uri="{FF2B5EF4-FFF2-40B4-BE49-F238E27FC236}">
                <a16:creationId xmlns:a16="http://schemas.microsoft.com/office/drawing/2014/main" id="{A4C09342-D561-48FC-8B57-53DD41E1983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t="7965" b="6387"/>
          <a:stretch/>
        </p:blipFill>
        <p:spPr>
          <a:xfrm>
            <a:off x="6130999" y="1536275"/>
            <a:ext cx="1053933" cy="1142542"/>
          </a:xfrm>
          <a:prstGeom prst="rect">
            <a:avLst/>
          </a:prstGeom>
        </p:spPr>
      </p:pic>
      <p:pic>
        <p:nvPicPr>
          <p:cNvPr id="14" name="Picture 13">
            <a:extLst>
              <a:ext uri="{FF2B5EF4-FFF2-40B4-BE49-F238E27FC236}">
                <a16:creationId xmlns:a16="http://schemas.microsoft.com/office/drawing/2014/main" id="{366EFA5A-20CE-40C6-AFB6-06691B977D7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t="4328" b="6170"/>
          <a:stretch/>
        </p:blipFill>
        <p:spPr>
          <a:xfrm>
            <a:off x="8607625" y="1510562"/>
            <a:ext cx="1284726" cy="1193966"/>
          </a:xfrm>
          <a:prstGeom prst="rect">
            <a:avLst/>
          </a:prstGeom>
        </p:spPr>
      </p:pic>
      <p:sp>
        <p:nvSpPr>
          <p:cNvPr id="8" name="TextBox 11">
            <a:extLst>
              <a:ext uri="{FF2B5EF4-FFF2-40B4-BE49-F238E27FC236}">
                <a16:creationId xmlns:a16="http://schemas.microsoft.com/office/drawing/2014/main" id="{2270525A-979F-4BF4-B3D6-516B6BAC2568}"/>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596959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257D-984F-4189-966C-B5AC66691288}"/>
              </a:ext>
            </a:extLst>
          </p:cNvPr>
          <p:cNvSpPr>
            <a:spLocks noGrp="1"/>
          </p:cNvSpPr>
          <p:nvPr>
            <p:ph type="title"/>
          </p:nvPr>
        </p:nvSpPr>
        <p:spPr/>
        <p:txBody>
          <a:bodyPr/>
          <a:lstStyle/>
          <a:p>
            <a:r>
              <a:rPr lang="en-US"/>
              <a:t>Feature Comparison</a:t>
            </a:r>
          </a:p>
        </p:txBody>
      </p:sp>
      <p:graphicFrame>
        <p:nvGraphicFramePr>
          <p:cNvPr id="4" name="Content Placeholder 3">
            <a:extLst>
              <a:ext uri="{FF2B5EF4-FFF2-40B4-BE49-F238E27FC236}">
                <a16:creationId xmlns:a16="http://schemas.microsoft.com/office/drawing/2014/main" id="{085F8281-9874-43CB-8BDC-57569155BC78}"/>
              </a:ext>
            </a:extLst>
          </p:cNvPr>
          <p:cNvGraphicFramePr>
            <a:graphicFrameLocks noGrp="1"/>
          </p:cNvGraphicFramePr>
          <p:nvPr>
            <p:ph idx="4294967295"/>
            <p:extLst>
              <p:ext uri="{D42A27DB-BD31-4B8C-83A1-F6EECF244321}">
                <p14:modId xmlns:p14="http://schemas.microsoft.com/office/powerpoint/2010/main" val="798454164"/>
              </p:ext>
            </p:extLst>
          </p:nvPr>
        </p:nvGraphicFramePr>
        <p:xfrm>
          <a:off x="1016259" y="2763838"/>
          <a:ext cx="9537192" cy="2942616"/>
        </p:xfrm>
        <a:graphic>
          <a:graphicData uri="http://schemas.openxmlformats.org/drawingml/2006/table">
            <a:tbl>
              <a:tblPr firstRow="1" bandRow="1">
                <a:tableStyleId>{5C22544A-7EE6-4342-B048-85BDC9FD1C3A}</a:tableStyleId>
              </a:tblPr>
              <a:tblGrid>
                <a:gridCol w="2016222">
                  <a:extLst>
                    <a:ext uri="{9D8B030D-6E8A-4147-A177-3AD203B41FA5}">
                      <a16:colId xmlns:a16="http://schemas.microsoft.com/office/drawing/2014/main" val="1674598932"/>
                    </a:ext>
                  </a:extLst>
                </a:gridCol>
                <a:gridCol w="2506990">
                  <a:extLst>
                    <a:ext uri="{9D8B030D-6E8A-4147-A177-3AD203B41FA5}">
                      <a16:colId xmlns:a16="http://schemas.microsoft.com/office/drawing/2014/main" val="3997893469"/>
                    </a:ext>
                  </a:extLst>
                </a:gridCol>
                <a:gridCol w="2506990">
                  <a:extLst>
                    <a:ext uri="{9D8B030D-6E8A-4147-A177-3AD203B41FA5}">
                      <a16:colId xmlns:a16="http://schemas.microsoft.com/office/drawing/2014/main" val="1801797985"/>
                    </a:ext>
                  </a:extLst>
                </a:gridCol>
                <a:gridCol w="2506990">
                  <a:extLst>
                    <a:ext uri="{9D8B030D-6E8A-4147-A177-3AD203B41FA5}">
                      <a16:colId xmlns:a16="http://schemas.microsoft.com/office/drawing/2014/main" val="802125967"/>
                    </a:ext>
                  </a:extLst>
                </a:gridCol>
              </a:tblGrid>
              <a:tr h="248900">
                <a:tc>
                  <a:txBody>
                    <a:bodyPr/>
                    <a:lstStyle/>
                    <a:p>
                      <a:pPr algn="l"/>
                      <a:endParaRPr lang="en-US" sz="1200" dirty="0">
                        <a:solidFill>
                          <a:schemeClr val="tx1">
                            <a:lumMod val="65000"/>
                            <a:lumOff val="35000"/>
                          </a:schemeClr>
                        </a:solidFill>
                        <a:effectLst/>
                        <a:latin typeface="+mn-lt"/>
                      </a:endParaRPr>
                    </a:p>
                  </a:txBody>
                  <a:tcPr anchor="ctr">
                    <a:noFill/>
                  </a:tcPr>
                </a:tc>
                <a:tc>
                  <a:txBody>
                    <a:bodyPr/>
                    <a:lstStyle/>
                    <a:p>
                      <a:pPr algn="ctr"/>
                      <a:r>
                        <a:rPr lang="en-US" sz="1200">
                          <a:solidFill>
                            <a:schemeClr val="tx1">
                              <a:lumMod val="65000"/>
                              <a:lumOff val="35000"/>
                            </a:schemeClr>
                          </a:solidFill>
                          <a:effectLst/>
                          <a:latin typeface="+mn-lt"/>
                        </a:rPr>
                        <a:t>T380AMR</a:t>
                      </a:r>
                    </a:p>
                  </a:txBody>
                  <a:tcPr anchor="ctr">
                    <a:lnR w="28575" cap="flat" cmpd="sng" algn="ctr">
                      <a:solidFill>
                        <a:schemeClr val="bg1"/>
                      </a:solidFill>
                      <a:prstDash val="solid"/>
                      <a:round/>
                      <a:headEnd type="none" w="med" len="med"/>
                      <a:tailEnd type="none" w="med" len="med"/>
                    </a:lnR>
                    <a:noFill/>
                  </a:tcPr>
                </a:tc>
                <a:tc>
                  <a:txBody>
                    <a:bodyPr/>
                    <a:lstStyle/>
                    <a:p>
                      <a:pPr algn="ctr"/>
                      <a:r>
                        <a:rPr lang="en-US" sz="1200">
                          <a:solidFill>
                            <a:schemeClr val="tx1">
                              <a:lumMod val="65000"/>
                              <a:lumOff val="35000"/>
                            </a:schemeClr>
                          </a:solidFill>
                          <a:effectLst/>
                          <a:latin typeface="+mn-lt"/>
                        </a:rPr>
                        <a:t>T7AMR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noFill/>
                  </a:tcPr>
                </a:tc>
                <a:tc>
                  <a:txBody>
                    <a:bodyPr/>
                    <a:lstStyle/>
                    <a:p>
                      <a:pPr algn="ctr"/>
                      <a:r>
                        <a:rPr lang="en-US" sz="1200">
                          <a:solidFill>
                            <a:schemeClr val="tx1">
                              <a:lumMod val="65000"/>
                              <a:lumOff val="35000"/>
                            </a:schemeClr>
                          </a:solidFill>
                          <a:effectLst/>
                          <a:latin typeface="+mn-lt"/>
                        </a:rPr>
                        <a:t>T16AMR</a:t>
                      </a:r>
                    </a:p>
                  </a:txBody>
                  <a:tcPr anchor="ctr">
                    <a:lnL w="28575"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1356664458"/>
                  </a:ext>
                </a:extLst>
              </a:tr>
              <a:tr h="333537">
                <a:tc>
                  <a:txBody>
                    <a:bodyPr/>
                    <a:lstStyle/>
                    <a:p>
                      <a:pPr algn="l"/>
                      <a:r>
                        <a:rPr lang="en-US" sz="1200" b="1" dirty="0">
                          <a:solidFill>
                            <a:schemeClr val="tx1">
                              <a:lumMod val="65000"/>
                              <a:lumOff val="35000"/>
                            </a:schemeClr>
                          </a:solidFill>
                          <a:effectLst/>
                          <a:latin typeface="+mn-lt"/>
                        </a:rPr>
                        <a:t>Scrub Technology</a:t>
                      </a:r>
                    </a:p>
                  </a:txBody>
                  <a:tcPr anchor="ctr">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latin typeface="+mn-lt"/>
                        </a:rPr>
                        <a:t>disk</a:t>
                      </a:r>
                    </a:p>
                  </a:txBody>
                  <a:tcPr anchor="ctr">
                    <a:lnR w="28575" cap="flat" cmpd="sng" algn="ctr">
                      <a:solidFill>
                        <a:schemeClr val="bg1"/>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latin typeface="+mn-lt"/>
                        </a:rPr>
                        <a:t>disk</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algn="ctr"/>
                      <a:r>
                        <a:rPr lang="en-US" sz="1200" baseline="0" dirty="0">
                          <a:solidFill>
                            <a:schemeClr val="tx1">
                              <a:lumMod val="65000"/>
                              <a:lumOff val="35000"/>
                            </a:schemeClr>
                          </a:solidFill>
                          <a:effectLst/>
                          <a:latin typeface="+mn-lt"/>
                        </a:rPr>
                        <a:t>cylindrical</a:t>
                      </a:r>
                    </a:p>
                  </a:txBody>
                  <a:tcPr anchor="ctr">
                    <a:lnL w="28575" cap="flat" cmpd="sng" algn="ctr">
                      <a:solidFill>
                        <a:schemeClr val="bg1"/>
                      </a:solidFill>
                      <a:prstDash val="solid"/>
                      <a:round/>
                      <a:headEnd type="none" w="med" len="med"/>
                      <a:tailEnd type="none" w="med" len="med"/>
                    </a:lnL>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65315595"/>
                  </a:ext>
                </a:extLst>
              </a:tr>
              <a:tr h="333537">
                <a:tc>
                  <a:txBody>
                    <a:bodyPr/>
                    <a:lstStyle/>
                    <a:p>
                      <a:pPr algn="l"/>
                      <a:r>
                        <a:rPr lang="en-US" sz="1200" b="1" dirty="0">
                          <a:solidFill>
                            <a:schemeClr val="tx1">
                              <a:lumMod val="65000"/>
                              <a:lumOff val="35000"/>
                            </a:schemeClr>
                          </a:solidFill>
                          <a:effectLst/>
                          <a:latin typeface="+mn-lt"/>
                        </a:rPr>
                        <a:t>ec-H2O </a:t>
                      </a:r>
                      <a:r>
                        <a:rPr lang="en-US" sz="1200" b="1" dirty="0" err="1">
                          <a:solidFill>
                            <a:schemeClr val="tx1">
                              <a:lumMod val="65000"/>
                              <a:lumOff val="35000"/>
                            </a:schemeClr>
                          </a:solidFill>
                          <a:effectLst/>
                          <a:latin typeface="+mn-lt"/>
                        </a:rPr>
                        <a:t>NanoClean</a:t>
                      </a:r>
                      <a:r>
                        <a:rPr lang="en-US" sz="1200" b="1" baseline="30000" dirty="0">
                          <a:solidFill>
                            <a:schemeClr val="tx1">
                              <a:lumMod val="65000"/>
                              <a:lumOff val="35000"/>
                            </a:schemeClr>
                          </a:solidFill>
                          <a:effectLst/>
                          <a:latin typeface="+mn-lt"/>
                        </a:rPr>
                        <a:t>®</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latin typeface="+mn-lt"/>
                        </a:rPr>
                        <a:t>optional</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latin typeface="+mn-lt"/>
                        </a:rPr>
                        <a:t>optional</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baseline="0" dirty="0">
                          <a:solidFill>
                            <a:schemeClr val="tx1">
                              <a:lumMod val="65000"/>
                              <a:lumOff val="35000"/>
                            </a:schemeClr>
                          </a:solidFill>
                          <a:effectLst/>
                          <a:latin typeface="+mn-lt"/>
                        </a:rPr>
                        <a:t>standard</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109146626"/>
                  </a:ext>
                </a:extLst>
              </a:tr>
              <a:tr h="333537">
                <a:tc>
                  <a:txBody>
                    <a:bodyPr/>
                    <a:lstStyle/>
                    <a:p>
                      <a:pPr algn="l"/>
                      <a:r>
                        <a:rPr lang="en-US" sz="1200" b="1" dirty="0">
                          <a:solidFill>
                            <a:schemeClr val="tx1">
                              <a:lumMod val="65000"/>
                              <a:lumOff val="35000"/>
                            </a:schemeClr>
                          </a:solidFill>
                          <a:effectLst/>
                          <a:latin typeface="+mn-lt"/>
                        </a:rPr>
                        <a:t>HD Squeegee Protection</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mn-lt"/>
                          <a:ea typeface="+mn-ea"/>
                          <a:cs typeface="+mn-cs"/>
                        </a:rPr>
                        <a:t>n/a</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mn-lt"/>
                          <a:ea typeface="+mn-ea"/>
                          <a:cs typeface="+mn-cs"/>
                        </a:rPr>
                        <a:t>n/a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latin typeface="+mn-lt"/>
                        </a:rPr>
                        <a:t>standard</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890509401"/>
                  </a:ext>
                </a:extLst>
              </a:tr>
              <a:tr h="333537">
                <a:tc>
                  <a:txBody>
                    <a:bodyPr/>
                    <a:lstStyle/>
                    <a:p>
                      <a:pPr algn="l"/>
                      <a:r>
                        <a:rPr lang="en-US" sz="1200" b="1" dirty="0">
                          <a:solidFill>
                            <a:schemeClr val="tx1">
                              <a:lumMod val="65000"/>
                              <a:lumOff val="35000"/>
                            </a:schemeClr>
                          </a:solidFill>
                          <a:effectLst/>
                          <a:latin typeface="+mn-lt"/>
                        </a:rPr>
                        <a:t>LED Head Lights</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baseline="0" dirty="0">
                          <a:solidFill>
                            <a:schemeClr val="tx1">
                              <a:lumMod val="65000"/>
                              <a:lumOff val="35000"/>
                            </a:schemeClr>
                          </a:solidFill>
                          <a:effectLst/>
                          <a:latin typeface="+mn-lt"/>
                        </a:rPr>
                        <a:t>n/a</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baseline="0" dirty="0">
                          <a:solidFill>
                            <a:schemeClr val="tx1">
                              <a:lumMod val="65000"/>
                              <a:lumOff val="35000"/>
                            </a:schemeClr>
                          </a:solidFill>
                          <a:effectLst/>
                          <a:latin typeface="+mn-lt"/>
                        </a:rPr>
                        <a:t>n/a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baseline="0" dirty="0">
                          <a:solidFill>
                            <a:schemeClr val="tx1">
                              <a:lumMod val="65000"/>
                              <a:lumOff val="35000"/>
                            </a:schemeClr>
                          </a:solidFill>
                          <a:effectLst/>
                          <a:latin typeface="+mn-lt"/>
                        </a:rPr>
                        <a:t>standard</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262650816"/>
                  </a:ext>
                </a:extLst>
              </a:tr>
              <a:tr h="333537">
                <a:tc>
                  <a:txBody>
                    <a:bodyPr/>
                    <a:lstStyle/>
                    <a:p>
                      <a:pPr algn="l"/>
                      <a:r>
                        <a:rPr lang="en-US" sz="1200" b="1">
                          <a:solidFill>
                            <a:schemeClr val="tx1">
                              <a:lumMod val="65000"/>
                              <a:lumOff val="35000"/>
                            </a:schemeClr>
                          </a:solidFill>
                          <a:effectLst/>
                          <a:latin typeface="+mn-lt"/>
                        </a:rPr>
                        <a:t>Blue Light</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n/a</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aftermarket</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standard</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142200004"/>
                  </a:ext>
                </a:extLst>
              </a:tr>
              <a:tr h="333537">
                <a:tc>
                  <a:txBody>
                    <a:bodyPr/>
                    <a:lstStyle/>
                    <a:p>
                      <a:pPr algn="l"/>
                      <a:r>
                        <a:rPr lang="en-US" sz="1200" b="1">
                          <a:solidFill>
                            <a:schemeClr val="tx1">
                              <a:lumMod val="65000"/>
                              <a:lumOff val="35000"/>
                            </a:schemeClr>
                          </a:solidFill>
                          <a:effectLst/>
                          <a:latin typeface="+mn-lt"/>
                        </a:rPr>
                        <a:t>Ingress/Egress</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both sides</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both sides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right side</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070830796"/>
                  </a:ext>
                </a:extLst>
              </a:tr>
              <a:tr h="333537">
                <a:tc>
                  <a:txBody>
                    <a:bodyPr/>
                    <a:lstStyle/>
                    <a:p>
                      <a:pPr algn="l"/>
                      <a:r>
                        <a:rPr lang="en-US" sz="1200" b="1">
                          <a:solidFill>
                            <a:schemeClr val="tx1">
                              <a:lumMod val="65000"/>
                              <a:lumOff val="35000"/>
                            </a:schemeClr>
                          </a:solidFill>
                          <a:effectLst/>
                          <a:latin typeface="+mn-lt"/>
                        </a:rPr>
                        <a:t>Battery Technology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flooded &amp; lithium ion</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flooded &amp; lithium ion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gn="ctr"/>
                      <a:r>
                        <a:rPr lang="en-US" sz="1200" dirty="0">
                          <a:solidFill>
                            <a:schemeClr val="tx1">
                              <a:lumMod val="65000"/>
                              <a:lumOff val="35000"/>
                            </a:schemeClr>
                          </a:solidFill>
                          <a:effectLst/>
                          <a:latin typeface="+mn-lt"/>
                        </a:rPr>
                        <a:t>flooded &amp; lithium ion</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325680510"/>
                  </a:ext>
                </a:extLst>
              </a:tr>
              <a:tr h="333537">
                <a:tc>
                  <a:txBody>
                    <a:bodyPr/>
                    <a:lstStyle/>
                    <a:p>
                      <a:pPr algn="l"/>
                      <a:r>
                        <a:rPr lang="en-US" sz="1200" b="1" dirty="0">
                          <a:solidFill>
                            <a:schemeClr val="tx1">
                              <a:lumMod val="65000"/>
                              <a:lumOff val="35000"/>
                            </a:schemeClr>
                          </a:solidFill>
                          <a:effectLst/>
                          <a:latin typeface="+mn-lt"/>
                        </a:rPr>
                        <a:t>Long Range Lower Lidar</a:t>
                      </a:r>
                    </a:p>
                  </a:txBody>
                  <a:tcPr anchor="ctr">
                    <a:lnT w="6350" cap="flat" cmpd="sng" algn="ctr">
                      <a:solidFill>
                        <a:schemeClr val="accent3"/>
                      </a:solidFill>
                      <a:prstDash val="solid"/>
                      <a:round/>
                      <a:headEnd type="none" w="med" len="med"/>
                      <a:tailEnd type="none" w="med" len="med"/>
                    </a:lnT>
                    <a:noFill/>
                  </a:tcPr>
                </a:tc>
                <a:tc>
                  <a:txBody>
                    <a:bodyPr/>
                    <a:lstStyle/>
                    <a:p>
                      <a:pPr algn="ctr"/>
                      <a:r>
                        <a:rPr lang="en-US" sz="1200" dirty="0">
                          <a:solidFill>
                            <a:schemeClr val="tx1">
                              <a:lumMod val="65000"/>
                              <a:lumOff val="35000"/>
                            </a:schemeClr>
                          </a:solidFill>
                          <a:effectLst/>
                          <a:latin typeface="+mn-lt"/>
                        </a:rPr>
                        <a:t>n/a</a:t>
                      </a:r>
                    </a:p>
                  </a:txBody>
                  <a:tcPr anchor="ctr">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noFill/>
                  </a:tcPr>
                </a:tc>
                <a:tc>
                  <a:txBody>
                    <a:bodyPr/>
                    <a:lstStyle/>
                    <a:p>
                      <a:pPr algn="ctr"/>
                      <a:r>
                        <a:rPr lang="en-US" sz="1200" dirty="0">
                          <a:solidFill>
                            <a:schemeClr val="tx1">
                              <a:lumMod val="65000"/>
                              <a:lumOff val="35000"/>
                            </a:schemeClr>
                          </a:solidFill>
                          <a:effectLst/>
                          <a:latin typeface="+mn-lt"/>
                        </a:rPr>
                        <a:t>n/a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chemeClr val="accent3"/>
                      </a:solidFill>
                      <a:prstDash val="solid"/>
                      <a:round/>
                      <a:headEnd type="none" w="med" len="med"/>
                      <a:tailEnd type="none" w="med" len="med"/>
                    </a:lnT>
                    <a:noFill/>
                  </a:tcPr>
                </a:tc>
                <a:tc>
                  <a:txBody>
                    <a:bodyPr/>
                    <a:lstStyle/>
                    <a:p>
                      <a:pPr algn="ctr"/>
                      <a:r>
                        <a:rPr lang="en-US" sz="1200" dirty="0">
                          <a:solidFill>
                            <a:schemeClr val="tx1">
                              <a:lumMod val="65000"/>
                              <a:lumOff val="35000"/>
                            </a:schemeClr>
                          </a:solidFill>
                          <a:effectLst/>
                          <a:latin typeface="+mn-lt"/>
                        </a:rPr>
                        <a:t>standard</a:t>
                      </a:r>
                    </a:p>
                  </a:txBody>
                  <a:tcPr anchor="ctr">
                    <a:lnL w="28575" cap="flat" cmpd="sng" algn="ctr">
                      <a:solidFill>
                        <a:schemeClr val="bg1"/>
                      </a:solidFill>
                      <a:prstDash val="solid"/>
                      <a:round/>
                      <a:headEnd type="none" w="med" len="med"/>
                      <a:tailEnd type="none" w="med" len="med"/>
                    </a:lnL>
                    <a:lnT w="635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3886560872"/>
                  </a:ext>
                </a:extLst>
              </a:tr>
            </a:tbl>
          </a:graphicData>
        </a:graphic>
      </p:graphicFrame>
      <p:pic>
        <p:nvPicPr>
          <p:cNvPr id="11" name="Picture 10">
            <a:extLst>
              <a:ext uri="{FF2B5EF4-FFF2-40B4-BE49-F238E27FC236}">
                <a16:creationId xmlns:a16="http://schemas.microsoft.com/office/drawing/2014/main" id="{CCB5C5CD-0A55-46BB-8212-A8F0EFD54BD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t="11604" b="5717"/>
          <a:stretch/>
        </p:blipFill>
        <p:spPr>
          <a:xfrm>
            <a:off x="3878629" y="1554613"/>
            <a:ext cx="994974" cy="1102945"/>
          </a:xfrm>
          <a:prstGeom prst="rect">
            <a:avLst/>
          </a:prstGeom>
        </p:spPr>
      </p:pic>
      <p:pic>
        <p:nvPicPr>
          <p:cNvPr id="12" name="Picture 11">
            <a:extLst>
              <a:ext uri="{FF2B5EF4-FFF2-40B4-BE49-F238E27FC236}">
                <a16:creationId xmlns:a16="http://schemas.microsoft.com/office/drawing/2014/main" id="{A4C09342-D561-48FC-8B57-53DD41E1983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t="7965" b="6387"/>
          <a:stretch/>
        </p:blipFill>
        <p:spPr>
          <a:xfrm>
            <a:off x="6338758" y="1534814"/>
            <a:ext cx="1053933" cy="1142542"/>
          </a:xfrm>
          <a:prstGeom prst="rect">
            <a:avLst/>
          </a:prstGeom>
        </p:spPr>
      </p:pic>
      <p:pic>
        <p:nvPicPr>
          <p:cNvPr id="14" name="Picture 13">
            <a:extLst>
              <a:ext uri="{FF2B5EF4-FFF2-40B4-BE49-F238E27FC236}">
                <a16:creationId xmlns:a16="http://schemas.microsoft.com/office/drawing/2014/main" id="{366EFA5A-20CE-40C6-AFB6-06691B977D7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t="4328" b="6170"/>
          <a:stretch/>
        </p:blipFill>
        <p:spPr>
          <a:xfrm>
            <a:off x="8730882" y="1483390"/>
            <a:ext cx="1284726" cy="1193966"/>
          </a:xfrm>
          <a:prstGeom prst="rect">
            <a:avLst/>
          </a:prstGeom>
        </p:spPr>
      </p:pic>
      <p:sp>
        <p:nvSpPr>
          <p:cNvPr id="8" name="TextBox 11">
            <a:extLst>
              <a:ext uri="{FF2B5EF4-FFF2-40B4-BE49-F238E27FC236}">
                <a16:creationId xmlns:a16="http://schemas.microsoft.com/office/drawing/2014/main" id="{82A8A018-5DEA-46C3-88E3-12AD250CC68E}"/>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2878468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257D-984F-4189-966C-B5AC66691288}"/>
              </a:ext>
            </a:extLst>
          </p:cNvPr>
          <p:cNvSpPr>
            <a:spLocks noGrp="1"/>
          </p:cNvSpPr>
          <p:nvPr>
            <p:ph type="title"/>
          </p:nvPr>
        </p:nvSpPr>
        <p:spPr/>
        <p:txBody>
          <a:bodyPr/>
          <a:lstStyle/>
          <a:p>
            <a:r>
              <a:rPr lang="en-US"/>
              <a:t>Spec Comparison</a:t>
            </a:r>
          </a:p>
        </p:txBody>
      </p:sp>
      <p:graphicFrame>
        <p:nvGraphicFramePr>
          <p:cNvPr id="4" name="Content Placeholder 3">
            <a:extLst>
              <a:ext uri="{FF2B5EF4-FFF2-40B4-BE49-F238E27FC236}">
                <a16:creationId xmlns:a16="http://schemas.microsoft.com/office/drawing/2014/main" id="{085F8281-9874-43CB-8BDC-57569155BC78}"/>
              </a:ext>
            </a:extLst>
          </p:cNvPr>
          <p:cNvGraphicFramePr>
            <a:graphicFrameLocks noGrp="1"/>
          </p:cNvGraphicFramePr>
          <p:nvPr>
            <p:ph idx="4294967295"/>
            <p:extLst>
              <p:ext uri="{D42A27DB-BD31-4B8C-83A1-F6EECF244321}">
                <p14:modId xmlns:p14="http://schemas.microsoft.com/office/powerpoint/2010/main" val="3097855672"/>
              </p:ext>
            </p:extLst>
          </p:nvPr>
        </p:nvGraphicFramePr>
        <p:xfrm>
          <a:off x="1004612" y="2671763"/>
          <a:ext cx="9541115" cy="3165019"/>
        </p:xfrm>
        <a:graphic>
          <a:graphicData uri="http://schemas.openxmlformats.org/drawingml/2006/table">
            <a:tbl>
              <a:tblPr firstRow="1" bandRow="1">
                <a:tableStyleId>{2D5ABB26-0587-4C30-8999-92F81FD0307C}</a:tableStyleId>
              </a:tblPr>
              <a:tblGrid>
                <a:gridCol w="2308301">
                  <a:extLst>
                    <a:ext uri="{9D8B030D-6E8A-4147-A177-3AD203B41FA5}">
                      <a16:colId xmlns:a16="http://schemas.microsoft.com/office/drawing/2014/main" val="1674598932"/>
                    </a:ext>
                  </a:extLst>
                </a:gridCol>
                <a:gridCol w="2410938">
                  <a:extLst>
                    <a:ext uri="{9D8B030D-6E8A-4147-A177-3AD203B41FA5}">
                      <a16:colId xmlns:a16="http://schemas.microsoft.com/office/drawing/2014/main" val="3997893469"/>
                    </a:ext>
                  </a:extLst>
                </a:gridCol>
                <a:gridCol w="2410938">
                  <a:extLst>
                    <a:ext uri="{9D8B030D-6E8A-4147-A177-3AD203B41FA5}">
                      <a16:colId xmlns:a16="http://schemas.microsoft.com/office/drawing/2014/main" val="1801797985"/>
                    </a:ext>
                  </a:extLst>
                </a:gridCol>
                <a:gridCol w="2410938">
                  <a:extLst>
                    <a:ext uri="{9D8B030D-6E8A-4147-A177-3AD203B41FA5}">
                      <a16:colId xmlns:a16="http://schemas.microsoft.com/office/drawing/2014/main" val="802125967"/>
                    </a:ext>
                  </a:extLst>
                </a:gridCol>
              </a:tblGrid>
              <a:tr h="294883">
                <a:tc>
                  <a:txBody>
                    <a:bodyPr/>
                    <a:lstStyle/>
                    <a:p>
                      <a:endParaRPr lang="en-US" sz="1200" dirty="0">
                        <a:effectLst/>
                      </a:endParaRPr>
                    </a:p>
                  </a:txBody>
                  <a:tcPr anchor="ctr"/>
                </a:tc>
                <a:tc>
                  <a:txBody>
                    <a:bodyPr/>
                    <a:lstStyle/>
                    <a:p>
                      <a:pPr algn="ctr"/>
                      <a:r>
                        <a:rPr lang="en-US" sz="1200" b="1" dirty="0">
                          <a:solidFill>
                            <a:schemeClr val="tx1">
                              <a:lumMod val="65000"/>
                              <a:lumOff val="35000"/>
                            </a:schemeClr>
                          </a:solidFill>
                          <a:effectLst/>
                        </a:rPr>
                        <a:t>T380AMR</a:t>
                      </a:r>
                    </a:p>
                  </a:txBody>
                  <a:tcPr anchor="ctr"/>
                </a:tc>
                <a:tc>
                  <a:txBody>
                    <a:bodyPr/>
                    <a:lstStyle/>
                    <a:p>
                      <a:pPr algn="ctr"/>
                      <a:r>
                        <a:rPr lang="en-US" sz="1200" b="1" dirty="0">
                          <a:solidFill>
                            <a:schemeClr val="tx1">
                              <a:lumMod val="65000"/>
                              <a:lumOff val="35000"/>
                            </a:schemeClr>
                          </a:solidFill>
                          <a:effectLst/>
                        </a:rPr>
                        <a:t>T7AMR</a:t>
                      </a:r>
                    </a:p>
                  </a:txBody>
                  <a:tcPr anchor="ctr"/>
                </a:tc>
                <a:tc>
                  <a:txBody>
                    <a:bodyPr/>
                    <a:lstStyle/>
                    <a:p>
                      <a:pPr algn="ctr"/>
                      <a:r>
                        <a:rPr lang="en-US" sz="1200" b="1" dirty="0">
                          <a:solidFill>
                            <a:schemeClr val="tx1">
                              <a:lumMod val="65000"/>
                              <a:lumOff val="35000"/>
                            </a:schemeClr>
                          </a:solidFill>
                          <a:effectLst/>
                        </a:rPr>
                        <a:t>T16AMR</a:t>
                      </a:r>
                    </a:p>
                  </a:txBody>
                  <a:tcPr anchor="ctr"/>
                </a:tc>
                <a:extLst>
                  <a:ext uri="{0D108BD9-81ED-4DB2-BD59-A6C34878D82A}">
                    <a16:rowId xmlns:a16="http://schemas.microsoft.com/office/drawing/2014/main" val="1356664458"/>
                  </a:ext>
                </a:extLst>
              </a:tr>
              <a:tr h="318904">
                <a:tc>
                  <a:txBody>
                    <a:bodyPr/>
                    <a:lstStyle/>
                    <a:p>
                      <a:pPr algn="l"/>
                      <a:r>
                        <a:rPr lang="en-US" sz="1200" b="1" dirty="0">
                          <a:solidFill>
                            <a:schemeClr val="tx1">
                              <a:lumMod val="65000"/>
                              <a:lumOff val="35000"/>
                            </a:schemeClr>
                          </a:solidFill>
                          <a:effectLst/>
                        </a:rPr>
                        <a:t>Scrub Path</a:t>
                      </a:r>
                    </a:p>
                  </a:txBody>
                  <a:tcPr anchor="ctr">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tx1">
                              <a:lumMod val="65000"/>
                              <a:lumOff val="35000"/>
                            </a:schemeClr>
                          </a:solidFill>
                          <a:effectLst/>
                        </a:rPr>
                        <a:t>20 in / 500 mm</a:t>
                      </a:r>
                    </a:p>
                  </a:txBody>
                  <a:tcPr anchor="ctr">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tx1">
                              <a:lumMod val="65000"/>
                              <a:lumOff val="35000"/>
                            </a:schemeClr>
                          </a:solidFill>
                          <a:effectLst/>
                        </a:rPr>
                        <a:t>26 in / 650 mm</a:t>
                      </a:r>
                    </a:p>
                  </a:txBody>
                  <a:tcPr anchor="ctr">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effectLst/>
                        </a:rPr>
                        <a:t>36 in / 910 mm</a:t>
                      </a:r>
                    </a:p>
                  </a:txBody>
                  <a:tcPr anchor="ctr">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65315595"/>
                  </a:ext>
                </a:extLst>
              </a:tr>
              <a:tr h="318904">
                <a:tc>
                  <a:txBody>
                    <a:bodyPr/>
                    <a:lstStyle/>
                    <a:p>
                      <a:pPr algn="l"/>
                      <a:r>
                        <a:rPr lang="en-US" sz="1200" b="1" dirty="0">
                          <a:solidFill>
                            <a:schemeClr val="tx1">
                              <a:lumMod val="65000"/>
                              <a:lumOff val="35000"/>
                            </a:schemeClr>
                          </a:solidFill>
                          <a:effectLst/>
                        </a:rPr>
                        <a:t>Scrub Technology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rPr>
                        <a:t>disk</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65000"/>
                              <a:lumOff val="35000"/>
                            </a:schemeClr>
                          </a:solidFill>
                          <a:effectLst/>
                        </a:rPr>
                        <a:t>disk</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baseline="0" dirty="0">
                          <a:solidFill>
                            <a:schemeClr val="tx1">
                              <a:lumMod val="65000"/>
                              <a:lumOff val="35000"/>
                            </a:schemeClr>
                          </a:solidFill>
                          <a:effectLst/>
                        </a:rPr>
                        <a:t>cylindrical</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09146626"/>
                  </a:ext>
                </a:extLst>
              </a:tr>
              <a:tr h="318904">
                <a:tc>
                  <a:txBody>
                    <a:bodyPr/>
                    <a:lstStyle/>
                    <a:p>
                      <a:pPr algn="l"/>
                      <a:r>
                        <a:rPr lang="en-US" sz="1200" b="1">
                          <a:solidFill>
                            <a:schemeClr val="tx1">
                              <a:lumMod val="65000"/>
                              <a:lumOff val="35000"/>
                            </a:schemeClr>
                          </a:solidFill>
                          <a:effectLst/>
                        </a:rPr>
                        <a:t>Solution Capacity</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effectLst/>
                        </a:rPr>
                        <a:t>20 gal / 75 L</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effectLst/>
                        </a:rPr>
                        <a:t>29 gal / 110 L</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effectLst/>
                        </a:rPr>
                        <a:t>50 gal / 190 L</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90509401"/>
                  </a:ext>
                </a:extLst>
              </a:tr>
              <a:tr h="318904">
                <a:tc>
                  <a:txBody>
                    <a:bodyPr/>
                    <a:lstStyle/>
                    <a:p>
                      <a:pPr algn="l"/>
                      <a:r>
                        <a:rPr lang="en-US" sz="1200" b="1" dirty="0">
                          <a:solidFill>
                            <a:schemeClr val="tx1">
                              <a:lumMod val="65000"/>
                              <a:lumOff val="35000"/>
                            </a:schemeClr>
                          </a:solidFill>
                          <a:effectLst/>
                        </a:rPr>
                        <a:t>Machine Voltage</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effectLst/>
                        </a:rPr>
                        <a:t>24 V</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effectLst/>
                        </a:rPr>
                        <a:t>24 V</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effectLst/>
                        </a:rPr>
                        <a:t>36 V</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262650816"/>
                  </a:ext>
                </a:extLst>
              </a:tr>
              <a:tr h="318904">
                <a:tc>
                  <a:txBody>
                    <a:bodyPr/>
                    <a:lstStyle/>
                    <a:p>
                      <a:pPr algn="l"/>
                      <a:r>
                        <a:rPr lang="en-US" sz="1200" b="1">
                          <a:solidFill>
                            <a:schemeClr val="tx1">
                              <a:lumMod val="65000"/>
                              <a:lumOff val="35000"/>
                            </a:schemeClr>
                          </a:solidFill>
                          <a:effectLst/>
                        </a:rPr>
                        <a:t>Hourly Capacity (1.8 mph)</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tx1">
                              <a:lumMod val="65000"/>
                              <a:lumOff val="35000"/>
                            </a:schemeClr>
                          </a:solidFill>
                          <a:effectLst/>
                        </a:rPr>
                        <a:t>15,800 ft</a:t>
                      </a:r>
                      <a:r>
                        <a:rPr lang="en-US" sz="1200" baseline="30000">
                          <a:solidFill>
                            <a:schemeClr val="tx1">
                              <a:lumMod val="65000"/>
                              <a:lumOff val="35000"/>
                            </a:schemeClr>
                          </a:solidFill>
                          <a:effectLst/>
                        </a:rPr>
                        <a:t>2</a:t>
                      </a:r>
                      <a:r>
                        <a:rPr lang="en-US" sz="1200">
                          <a:solidFill>
                            <a:schemeClr val="tx1">
                              <a:lumMod val="65000"/>
                              <a:lumOff val="35000"/>
                            </a:schemeClr>
                          </a:solidFill>
                          <a:effectLst/>
                        </a:rPr>
                        <a:t> </a:t>
                      </a:r>
                      <a:endParaRPr lang="en-US" sz="1200" baseline="30000">
                        <a:solidFill>
                          <a:schemeClr val="tx1">
                            <a:lumMod val="65000"/>
                            <a:lumOff val="35000"/>
                          </a:schemeClr>
                        </a:solidFill>
                        <a:effectLst/>
                      </a:endParaRP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effectLst/>
                        </a:rPr>
                        <a:t>20,600 ft</a:t>
                      </a:r>
                      <a:r>
                        <a:rPr lang="en-US" sz="1200" baseline="30000" dirty="0">
                          <a:solidFill>
                            <a:schemeClr val="tx1">
                              <a:lumMod val="65000"/>
                              <a:lumOff val="35000"/>
                            </a:schemeClr>
                          </a:solidFill>
                          <a:effectLst/>
                        </a:rPr>
                        <a:t>2</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effectLst/>
                        </a:rPr>
                        <a:t>28,500 ft</a:t>
                      </a:r>
                      <a:r>
                        <a:rPr lang="en-US" sz="1200" baseline="30000">
                          <a:solidFill>
                            <a:schemeClr val="tx1">
                              <a:lumMod val="65000"/>
                              <a:lumOff val="35000"/>
                            </a:schemeClr>
                          </a:solidFill>
                          <a:effectLst/>
                        </a:rPr>
                        <a:t>2</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142200004"/>
                  </a:ext>
                </a:extLst>
              </a:tr>
              <a:tr h="318904">
                <a:tc>
                  <a:txBody>
                    <a:bodyPr/>
                    <a:lstStyle/>
                    <a:p>
                      <a:pPr algn="l"/>
                      <a:r>
                        <a:rPr lang="en-US" sz="1200" b="1" dirty="0">
                          <a:solidFill>
                            <a:schemeClr val="tx1">
                              <a:lumMod val="65000"/>
                              <a:lumOff val="35000"/>
                            </a:schemeClr>
                          </a:solidFill>
                          <a:effectLst/>
                        </a:rPr>
                        <a:t>Cleaning Capacity / Charge</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a:ln>
                            <a:noFill/>
                          </a:ln>
                          <a:solidFill>
                            <a:schemeClr val="tx1">
                              <a:lumMod val="65000"/>
                              <a:lumOff val="35000"/>
                            </a:schemeClr>
                          </a:solidFill>
                          <a:effectLst/>
                          <a:uLnTx/>
                          <a:uFillTx/>
                        </a:rPr>
                        <a:t>63,360 ft</a:t>
                      </a:r>
                      <a:r>
                        <a:rPr kumimoji="0" lang="en-US" sz="1200" b="0" u="none" strike="noStrike" kern="1200" cap="none" spc="0" normalizeH="0" baseline="30000" noProof="0">
                          <a:ln>
                            <a:noFill/>
                          </a:ln>
                          <a:solidFill>
                            <a:schemeClr val="tx1">
                              <a:lumMod val="65000"/>
                              <a:lumOff val="35000"/>
                            </a:schemeClr>
                          </a:solidFill>
                          <a:effectLst/>
                          <a:uLnTx/>
                          <a:uFillTx/>
                        </a:rPr>
                        <a:t>2</a:t>
                      </a:r>
                      <a:endParaRPr kumimoji="0" lang="en-US" sz="1200" b="0" i="0" u="none" strike="noStrike" kern="1200" cap="none" spc="0" normalizeH="0" baseline="30000" noProof="0">
                        <a:ln>
                          <a:noFill/>
                        </a:ln>
                        <a:solidFill>
                          <a:schemeClr val="tx1">
                            <a:lumMod val="65000"/>
                            <a:lumOff val="35000"/>
                          </a:schemeClr>
                        </a:solidFill>
                        <a:effectLst/>
                        <a:uLnTx/>
                        <a:uFillTx/>
                        <a:latin typeface="Arial" panose="020B0604020202020204"/>
                        <a:ea typeface="+mn-ea"/>
                        <a:cs typeface="+mn-cs"/>
                      </a:endParaRP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lumMod val="65000"/>
                              <a:lumOff val="35000"/>
                            </a:schemeClr>
                          </a:solidFill>
                          <a:effectLst/>
                          <a:uLnTx/>
                          <a:uFillTx/>
                        </a:rPr>
                        <a:t>82,370 ft</a:t>
                      </a:r>
                      <a:r>
                        <a:rPr kumimoji="0" lang="en-US" sz="1200" b="0" u="none" strike="noStrike" kern="1200" cap="none" spc="0" normalizeH="0" baseline="30000" noProof="0" dirty="0">
                          <a:ln>
                            <a:noFill/>
                          </a:ln>
                          <a:solidFill>
                            <a:schemeClr val="tx1">
                              <a:lumMod val="65000"/>
                              <a:lumOff val="35000"/>
                            </a:schemeClr>
                          </a:solidFill>
                          <a:effectLst/>
                          <a:uLnTx/>
                          <a:uFillTx/>
                        </a:rPr>
                        <a:t>2</a:t>
                      </a:r>
                      <a:endParaRPr kumimoji="0" lang="en-US" sz="1200" b="0" i="0" u="none" strike="noStrike" kern="1200" cap="none" spc="0" normalizeH="0" baseline="30000" noProof="0" dirty="0">
                        <a:ln>
                          <a:noFill/>
                        </a:ln>
                        <a:solidFill>
                          <a:schemeClr val="tx1">
                            <a:lumMod val="65000"/>
                            <a:lumOff val="35000"/>
                          </a:schemeClr>
                        </a:solidFill>
                        <a:effectLst/>
                        <a:uLnTx/>
                        <a:uFillTx/>
                        <a:latin typeface="Arial" panose="020B0604020202020204"/>
                        <a:ea typeface="+mn-ea"/>
                        <a:cs typeface="+mn-cs"/>
                      </a:endParaRP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tx1">
                              <a:lumMod val="65000"/>
                              <a:lumOff val="35000"/>
                            </a:schemeClr>
                          </a:solidFill>
                          <a:effectLst/>
                        </a:rPr>
                        <a:t>159,670 ft</a:t>
                      </a:r>
                      <a:r>
                        <a:rPr lang="en-US" sz="1200" baseline="30000">
                          <a:solidFill>
                            <a:schemeClr val="tx1">
                              <a:lumMod val="65000"/>
                              <a:lumOff val="35000"/>
                            </a:schemeClr>
                          </a:solidFill>
                          <a:effectLst/>
                        </a:rPr>
                        <a:t>2</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70830796"/>
                  </a:ext>
                </a:extLst>
              </a:tr>
              <a:tr h="318904">
                <a:tc>
                  <a:txBody>
                    <a:bodyPr/>
                    <a:lstStyle/>
                    <a:p>
                      <a:pPr algn="l"/>
                      <a:r>
                        <a:rPr lang="en-US" sz="1200" b="1" dirty="0">
                          <a:solidFill>
                            <a:schemeClr val="tx1">
                              <a:lumMod val="65000"/>
                              <a:lumOff val="35000"/>
                            </a:schemeClr>
                          </a:solidFill>
                        </a:rPr>
                        <a:t>Pass Through</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rPr>
                        <a:t>3½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rPr>
                        <a:t>4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rPr>
                        <a:t>5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86385097"/>
                  </a:ext>
                </a:extLst>
              </a:tr>
              <a:tr h="318904">
                <a:tc>
                  <a:txBody>
                    <a:bodyPr/>
                    <a:lstStyle/>
                    <a:p>
                      <a:pPr algn="l"/>
                      <a:r>
                        <a:rPr lang="en-US" sz="1200" b="1" dirty="0">
                          <a:solidFill>
                            <a:schemeClr val="tx1">
                              <a:lumMod val="65000"/>
                              <a:lumOff val="35000"/>
                            </a:schemeClr>
                          </a:solidFill>
                        </a:rPr>
                        <a:t>Turn in Clearance</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rPr>
                        <a:t>4½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dirty="0">
                          <a:solidFill>
                            <a:schemeClr val="tx1">
                              <a:lumMod val="65000"/>
                              <a:lumOff val="35000"/>
                            </a:schemeClr>
                          </a:solidFill>
                        </a:rPr>
                        <a:t>5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ctr"/>
                      <a:r>
                        <a:rPr lang="en-US" sz="1200">
                          <a:solidFill>
                            <a:schemeClr val="tx1">
                              <a:lumMod val="65000"/>
                              <a:lumOff val="35000"/>
                            </a:schemeClr>
                          </a:solidFill>
                        </a:rPr>
                        <a:t>6½ ft </a:t>
                      </a:r>
                    </a:p>
                  </a:txBody>
                  <a:tcPr anchor="ct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50152527"/>
                  </a:ext>
                </a:extLst>
              </a:tr>
              <a:tr h="318904">
                <a:tc>
                  <a:txBody>
                    <a:bodyPr/>
                    <a:lstStyle/>
                    <a:p>
                      <a:pPr algn="l"/>
                      <a:r>
                        <a:rPr lang="en-US" sz="1200" b="1" dirty="0">
                          <a:solidFill>
                            <a:schemeClr val="tx1">
                              <a:lumMod val="65000"/>
                              <a:lumOff val="35000"/>
                            </a:schemeClr>
                          </a:solidFill>
                        </a:rPr>
                        <a:t>180° Aisle - Turn</a:t>
                      </a:r>
                    </a:p>
                  </a:txBody>
                  <a:tcPr anchor="ctr">
                    <a:lnT w="6350" cap="flat" cmpd="sng" algn="ctr">
                      <a:solidFill>
                        <a:schemeClr val="accent3"/>
                      </a:solidFill>
                      <a:prstDash val="solid"/>
                      <a:round/>
                      <a:headEnd type="none" w="med" len="med"/>
                      <a:tailEnd type="none" w="med" len="med"/>
                    </a:lnT>
                  </a:tcPr>
                </a:tc>
                <a:tc>
                  <a:txBody>
                    <a:bodyPr/>
                    <a:lstStyle/>
                    <a:p>
                      <a:pPr algn="ctr"/>
                      <a:r>
                        <a:rPr lang="en-US" sz="1200">
                          <a:solidFill>
                            <a:schemeClr val="tx1">
                              <a:lumMod val="65000"/>
                              <a:lumOff val="35000"/>
                            </a:schemeClr>
                          </a:solidFill>
                        </a:rPr>
                        <a:t>7½ ft</a:t>
                      </a:r>
                    </a:p>
                  </a:txBody>
                  <a:tcPr anchor="ctr">
                    <a:lnT w="6350" cap="flat" cmpd="sng" algn="ctr">
                      <a:solidFill>
                        <a:schemeClr val="accent3"/>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10 ft</a:t>
                      </a:r>
                    </a:p>
                  </a:txBody>
                  <a:tcPr anchor="ctr">
                    <a:lnT w="6350" cap="flat" cmpd="sng" algn="ctr">
                      <a:solidFill>
                        <a:schemeClr val="accent3"/>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11½ ft</a:t>
                      </a:r>
                    </a:p>
                  </a:txBody>
                  <a:tcPr anchor="ctr">
                    <a:lnT w="635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3651959257"/>
                  </a:ext>
                </a:extLst>
              </a:tr>
            </a:tbl>
          </a:graphicData>
        </a:graphic>
      </p:graphicFrame>
      <p:pic>
        <p:nvPicPr>
          <p:cNvPr id="11" name="Picture 10">
            <a:extLst>
              <a:ext uri="{FF2B5EF4-FFF2-40B4-BE49-F238E27FC236}">
                <a16:creationId xmlns:a16="http://schemas.microsoft.com/office/drawing/2014/main" id="{CCB5C5CD-0A55-46BB-8212-A8F0EFD54BD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t="11604" b="5717"/>
          <a:stretch/>
        </p:blipFill>
        <p:spPr>
          <a:xfrm>
            <a:off x="4298764" y="1452874"/>
            <a:ext cx="994974" cy="1102945"/>
          </a:xfrm>
          <a:prstGeom prst="rect">
            <a:avLst/>
          </a:prstGeom>
        </p:spPr>
      </p:pic>
      <p:pic>
        <p:nvPicPr>
          <p:cNvPr id="12" name="Picture 11">
            <a:extLst>
              <a:ext uri="{FF2B5EF4-FFF2-40B4-BE49-F238E27FC236}">
                <a16:creationId xmlns:a16="http://schemas.microsoft.com/office/drawing/2014/main" id="{A4C09342-D561-48FC-8B57-53DD41E1983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t="7965" b="6387"/>
          <a:stretch/>
        </p:blipFill>
        <p:spPr>
          <a:xfrm>
            <a:off x="6493173" y="1408684"/>
            <a:ext cx="1053933" cy="1142542"/>
          </a:xfrm>
          <a:prstGeom prst="rect">
            <a:avLst/>
          </a:prstGeom>
        </p:spPr>
      </p:pic>
      <p:pic>
        <p:nvPicPr>
          <p:cNvPr id="14" name="Picture 13">
            <a:extLst>
              <a:ext uri="{FF2B5EF4-FFF2-40B4-BE49-F238E27FC236}">
                <a16:creationId xmlns:a16="http://schemas.microsoft.com/office/drawing/2014/main" id="{366EFA5A-20CE-40C6-AFB6-06691B977D7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t="4328" b="6170"/>
          <a:stretch/>
        </p:blipFill>
        <p:spPr>
          <a:xfrm>
            <a:off x="8808090" y="1357260"/>
            <a:ext cx="1284726" cy="1193966"/>
          </a:xfrm>
          <a:prstGeom prst="rect">
            <a:avLst/>
          </a:prstGeom>
        </p:spPr>
      </p:pic>
      <p:sp>
        <p:nvSpPr>
          <p:cNvPr id="8" name="TextBox 11">
            <a:extLst>
              <a:ext uri="{FF2B5EF4-FFF2-40B4-BE49-F238E27FC236}">
                <a16:creationId xmlns:a16="http://schemas.microsoft.com/office/drawing/2014/main" id="{30B38DE3-5451-4E16-A7C1-E02F874E77FD}"/>
              </a:ext>
            </a:extLst>
          </p:cNvPr>
          <p:cNvSpPr txBox="1"/>
          <p:nvPr/>
        </p:nvSpPr>
        <p:spPr>
          <a:xfrm>
            <a:off x="207292" y="6527814"/>
            <a:ext cx="671860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solidFill>
                  <a:srgbClr val="C4BEC0"/>
                </a:solidFill>
                <a:ea typeface="+mn-lt"/>
                <a:cs typeface="+mn-lt"/>
              </a:rPr>
              <a:t>Confidential and proprietary - Copyright © 2023 Tennant Company</a:t>
            </a:r>
          </a:p>
        </p:txBody>
      </p:sp>
    </p:spTree>
    <p:extLst>
      <p:ext uri="{BB962C8B-B14F-4D97-AF65-F5344CB8AC3E}">
        <p14:creationId xmlns:p14="http://schemas.microsoft.com/office/powerpoint/2010/main" val="3982524234"/>
      </p:ext>
    </p:extLst>
  </p:cSld>
  <p:clrMapOvr>
    <a:masterClrMapping/>
  </p:clrMapOvr>
</p:sld>
</file>

<file path=ppt/theme/theme1.xml><?xml version="1.0" encoding="utf-8"?>
<a:theme xmlns:a="http://schemas.openxmlformats.org/drawingml/2006/main" name="Office Theme">
  <a:themeElements>
    <a:clrScheme name="Tennant Company">
      <a:dk1>
        <a:sysClr val="windowText" lastClr="000000"/>
      </a:dk1>
      <a:lt1>
        <a:srgbClr val="FFFFFF"/>
      </a:lt1>
      <a:dk2>
        <a:srgbClr val="898B8E"/>
      </a:dk2>
      <a:lt2>
        <a:srgbClr val="F1F2F2"/>
      </a:lt2>
      <a:accent1>
        <a:srgbClr val="009AC7"/>
      </a:accent1>
      <a:accent2>
        <a:srgbClr val="015570"/>
      </a:accent2>
      <a:accent3>
        <a:srgbClr val="A8A8AA"/>
      </a:accent3>
      <a:accent4>
        <a:srgbClr val="8DC63F"/>
      </a:accent4>
      <a:accent5>
        <a:srgbClr val="F47B29"/>
      </a:accent5>
      <a:accent6>
        <a:srgbClr val="009AC7"/>
      </a:accent6>
      <a:hlink>
        <a:srgbClr val="8DC63F"/>
      </a:hlink>
      <a:folHlink>
        <a:srgbClr val="A8A8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FA5597590B324FA5468DE2F8664D2E" ma:contentTypeVersion="19" ma:contentTypeDescription="Create a new document." ma:contentTypeScope="" ma:versionID="d49e6d64db139d8e0dda0eead766b4be">
  <xsd:schema xmlns:xsd="http://www.w3.org/2001/XMLSchema" xmlns:xs="http://www.w3.org/2001/XMLSchema" xmlns:p="http://schemas.microsoft.com/office/2006/metadata/properties" xmlns:ns2="f61bdd9c-c7a2-483b-ab07-9978449bdca3" xmlns:ns3="dde69477-13b0-4856-93db-82e41851e384" targetNamespace="http://schemas.microsoft.com/office/2006/metadata/properties" ma:root="true" ma:fieldsID="c8f94cd31216988d92e2543f8e9b6368" ns2:_="" ns3:_="">
    <xsd:import namespace="f61bdd9c-c7a2-483b-ab07-9978449bdca3"/>
    <xsd:import namespace="dde69477-13b0-4856-93db-82e41851e3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a7pn"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1bdd9c-c7a2-483b-ab07-9978449bdc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a7pn" ma:index="20" nillable="true" ma:displayName="Person or Group" ma:list="UserInfo" ma:internalName="a7p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6159bbff-31fb-4e51-92f5-156c8b670f7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e69477-13b0-4856-93db-82e41851e38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a41fc5b-8310-4b10-94b4-e6028f084d95}" ma:internalName="TaxCatchAll" ma:showField="CatchAllData" ma:web="dde69477-13b0-4856-93db-82e41851e3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7pn xmlns="f61bdd9c-c7a2-483b-ab07-9978449bdca3">
      <UserInfo>
        <DisplayName/>
        <AccountId xsi:nil="true"/>
        <AccountType/>
      </UserInfo>
    </a7pn>
    <lcf76f155ced4ddcb4097134ff3c332f xmlns="f61bdd9c-c7a2-483b-ab07-9978449bdca3">
      <Terms xmlns="http://schemas.microsoft.com/office/infopath/2007/PartnerControls"/>
    </lcf76f155ced4ddcb4097134ff3c332f>
    <TaxCatchAll xmlns="dde69477-13b0-4856-93db-82e41851e38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90F44E-10C3-4874-AC03-3728AFF70A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1bdd9c-c7a2-483b-ab07-9978449bdca3"/>
    <ds:schemaRef ds:uri="dde69477-13b0-4856-93db-82e41851e3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20E664-ED91-48ED-998A-01AC8C26F548}">
  <ds:schemaRefs>
    <ds:schemaRef ds:uri="http://schemas.microsoft.com/office/2006/metadata/properties"/>
    <ds:schemaRef ds:uri="http://schemas.microsoft.com/office/infopath/2007/PartnerControls"/>
    <ds:schemaRef ds:uri="f61bdd9c-c7a2-483b-ab07-9978449bdca3"/>
    <ds:schemaRef ds:uri="dde69477-13b0-4856-93db-82e41851e384"/>
  </ds:schemaRefs>
</ds:datastoreItem>
</file>

<file path=customXml/itemProps3.xml><?xml version="1.0" encoding="utf-8"?>
<ds:datastoreItem xmlns:ds="http://schemas.openxmlformats.org/officeDocument/2006/customXml" ds:itemID="{18F17A81-CACB-4D4E-BD2E-B5EC31A0D3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2966</TotalTime>
  <Words>3699</Words>
  <Application>Microsoft Office PowerPoint</Application>
  <PresentationFormat>Widescreen</PresentationFormat>
  <Paragraphs>632</Paragraphs>
  <Slides>35</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Century Gothic</vt:lpstr>
      <vt:lpstr>Wingdings</vt:lpstr>
      <vt:lpstr>Office Theme</vt:lpstr>
      <vt:lpstr>PowerPoint Presentation</vt:lpstr>
      <vt:lpstr>Trusted Autonomous Mobile Robot Advisor</vt:lpstr>
      <vt:lpstr>Turn Insights Into Action</vt:lpstr>
      <vt:lpstr>Our Robotic Journey</vt:lpstr>
      <vt:lpstr>Tennant’s North America AMR Fleet</vt:lpstr>
      <vt:lpstr>Trusted. Responsive. Local.</vt:lpstr>
      <vt:lpstr>How AMR Addresses Your Challenges</vt:lpstr>
      <vt:lpstr>Why Tennant Partnered with Brain Corp</vt:lpstr>
      <vt:lpstr>Brain Corp’s Continuous Improvement </vt:lpstr>
      <vt:lpstr>T380AMR Overview</vt:lpstr>
      <vt:lpstr>T380AMR Advantages</vt:lpstr>
      <vt:lpstr>T380AMR Features</vt:lpstr>
      <vt:lpstr>T380AMR Technology</vt:lpstr>
      <vt:lpstr>ec-H2O NanoClean® Technology</vt:lpstr>
      <vt:lpstr>Manual Battery Watering System</vt:lpstr>
      <vt:lpstr>Benefits of Lithium-ion Batteries</vt:lpstr>
      <vt:lpstr>Key Markets for T380AMR</vt:lpstr>
      <vt:lpstr>Target Applications</vt:lpstr>
      <vt:lpstr>T380AMR Daily Run-Time</vt:lpstr>
      <vt:lpstr>PowerPoint Presentation</vt:lpstr>
      <vt:lpstr>Clean Safely &amp; Collaboratively</vt:lpstr>
      <vt:lpstr>Upskill Employees With AMR</vt:lpstr>
      <vt:lpstr>Break the Chain from Your Walk-Behind Scrubber</vt:lpstr>
      <vt:lpstr>Delayed Start</vt:lpstr>
      <vt:lpstr>Performance Reporting</vt:lpstr>
      <vt:lpstr>BrainOS® Mobile App</vt:lpstr>
      <vt:lpstr>AMR Service Plan – Gold Service Offering</vt:lpstr>
      <vt:lpstr>T380AMR &amp; T7AMR</vt:lpstr>
      <vt:lpstr>T380AMR Pricing Lithium Version</vt:lpstr>
      <vt:lpstr>T380AMR Pricing FLA Version</vt:lpstr>
      <vt:lpstr>Questions?</vt:lpstr>
      <vt:lpstr>Appendix</vt:lpstr>
      <vt:lpstr>Tennant’s AMR Line-Up</vt:lpstr>
      <vt:lpstr>Feature Comparison</vt:lpstr>
      <vt:lpstr>Spec Comparison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Vuchetich, Nicki</dc:creator>
  <cp:lastModifiedBy>Wieden, Trent</cp:lastModifiedBy>
  <cp:revision>143</cp:revision>
  <dcterms:created xsi:type="dcterms:W3CDTF">2019-12-16T19:32:12Z</dcterms:created>
  <dcterms:modified xsi:type="dcterms:W3CDTF">2023-02-06T14:52:02Z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0x010100FDFA5597590B324FA5468DE2F8664D2E</vt:lpwstr>
  </property>
  <property fmtid="{D5CDD505-2E9C-101B-9397-08002B2CF9AE}" pid="3" name="MediaServiceImageTags">
    <vt:lpwstr/>
  </property>
</Properties>
</file>