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7" r:id="rId2"/>
    <p:sldId id="258" r:id="rId3"/>
    <p:sldId id="262" r:id="rId4"/>
    <p:sldId id="259" r:id="rId5"/>
  </p:sldIdLst>
  <p:sldSz cx="9144000" cy="6858000" type="screen4x3"/>
  <p:notesSz cx="6858000" cy="9144000"/>
  <p:custDataLst>
    <p:tags r:id="rId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5468" autoAdjust="0"/>
  </p:normalViewPr>
  <p:slideViewPr>
    <p:cSldViewPr>
      <p:cViewPr varScale="1">
        <p:scale>
          <a:sx n="70" d="100"/>
          <a:sy n="70" d="100"/>
        </p:scale>
        <p:origin x="-51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tags" Target="tags/tag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E39BDC-7B02-4B5B-8DD7-E8B6442E4749}" type="datetimeFigureOut">
              <a:rPr lang="en-US" smtClean="0"/>
              <a:t>9/19/2014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E9F32A-FD29-483C-83F2-AFE71E232680}" type="slidenum">
              <a:rPr lang="en-US" smtClean="0"/>
              <a:t>‹#›</a:t>
            </a:fld>
            <a:endParaRPr lang="en-US"/>
          </a:p>
        </p:txBody>
      </p:sp>
    </p:spTree>
    <p:extLst>
      <p:ext uri="{BB962C8B-B14F-4D97-AF65-F5344CB8AC3E}">
        <p14:creationId xmlns:p14="http://schemas.microsoft.com/office/powerpoint/2010/main" val="167860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81E6C91-274A-4962-ADAE-04DD61AC1F42}" type="slidenum">
              <a:rPr lang="en-US" altLang="en-US" smtClean="0">
                <a:solidFill>
                  <a:prstClr val="black"/>
                </a:solidFill>
              </a:rPr>
              <a:pPr>
                <a:defRPr/>
              </a:pPr>
              <a:t>1</a:t>
            </a:fld>
            <a:endParaRPr lang="en-US" altLang="en-US">
              <a:solidFill>
                <a:prstClr val="black"/>
              </a:solidFill>
            </a:endParaRPr>
          </a:p>
        </p:txBody>
      </p:sp>
    </p:spTree>
    <p:extLst>
      <p:ext uri="{BB962C8B-B14F-4D97-AF65-F5344CB8AC3E}">
        <p14:creationId xmlns:p14="http://schemas.microsoft.com/office/powerpoint/2010/main" val="77340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84AF96-FB70-47EA-867C-1D12BA101BD9}" type="slidenum">
              <a:rPr lang="en-US" smtClean="0"/>
              <a:t>3</a:t>
            </a:fld>
            <a:endParaRPr lang="en-US"/>
          </a:p>
        </p:txBody>
      </p:sp>
    </p:spTree>
    <p:extLst>
      <p:ext uri="{BB962C8B-B14F-4D97-AF65-F5344CB8AC3E}">
        <p14:creationId xmlns:p14="http://schemas.microsoft.com/office/powerpoint/2010/main" val="1868147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685800"/>
          </a:xfrm>
          <a:prstGeom prst="rect">
            <a:avLst/>
          </a:prstGeom>
        </p:spPr>
        <p:txBody>
          <a:bodyPr/>
          <a:lstStyle/>
          <a:p>
            <a:r>
              <a:rPr lang="en-US" smtClean="0"/>
              <a:t>Click to edit </a:t>
            </a:r>
            <a:endParaRPr lang="en-US"/>
          </a:p>
        </p:txBody>
      </p:sp>
      <p:sp>
        <p:nvSpPr>
          <p:cNvPr id="3" name="Content Placeholder 2"/>
          <p:cNvSpPr>
            <a:spLocks noGrp="1"/>
          </p:cNvSpPr>
          <p:nvPr>
            <p:ph idx="1"/>
          </p:nvPr>
        </p:nvSpPr>
        <p:spPr>
          <a:xfrm>
            <a:off x="457200" y="2133600"/>
            <a:ext cx="8229600" cy="4267200"/>
          </a:xfrm>
          <a:prstGeom prst="rect">
            <a:avLst/>
          </a:prstGeom>
        </p:spPr>
        <p:txBody>
          <a:bodyP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a:t>
            </a:r>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©2014  The Tennant Company</a:t>
            </a:r>
          </a:p>
        </p:txBody>
      </p:sp>
      <p:sp>
        <p:nvSpPr>
          <p:cNvPr id="5" name="Footer Placeholder 4"/>
          <p:cNvSpPr>
            <a:spLocks noGrp="1"/>
          </p:cNvSpPr>
          <p:nvPr>
            <p:ph type="ftr" sz="quarter" idx="11"/>
          </p:nvPr>
        </p:nvSpPr>
        <p:spPr/>
        <p:txBody>
          <a:bodyPr/>
          <a:lstStyle>
            <a:lvl1pPr>
              <a:defRPr/>
            </a:lvl1pPr>
          </a:lstStyle>
          <a:p>
            <a:pPr>
              <a:defRPr/>
            </a:pPr>
            <a:r>
              <a:rPr lang="en-US">
                <a:solidFill>
                  <a:srgbClr val="F79646">
                    <a:lumMod val="75000"/>
                  </a:srgbClr>
                </a:solidFill>
              </a:rPr>
              <a:t>CONFIDENTIAL - For Internal Use Only</a:t>
            </a:r>
          </a:p>
        </p:txBody>
      </p:sp>
      <p:sp>
        <p:nvSpPr>
          <p:cNvPr id="6" name="Slide Number Placeholder 5"/>
          <p:cNvSpPr>
            <a:spLocks noGrp="1"/>
          </p:cNvSpPr>
          <p:nvPr>
            <p:ph type="sldNum" sz="quarter" idx="12"/>
          </p:nvPr>
        </p:nvSpPr>
        <p:spPr/>
        <p:txBody>
          <a:bodyPr/>
          <a:lstStyle>
            <a:lvl1pPr>
              <a:defRPr/>
            </a:lvl1pPr>
          </a:lstStyle>
          <a:p>
            <a:pPr>
              <a:defRPr/>
            </a:pPr>
            <a:r>
              <a:rPr lang="en-US" altLang="en-US"/>
              <a:t>Rev 1/2014      </a:t>
            </a:r>
            <a:fld id="{FA2C9F30-8A06-41B2-91FF-898F9BC87C5F}" type="slidenum">
              <a:rPr lang="en-US" altLang="en-US"/>
              <a:pPr>
                <a:defRPr/>
              </a:pPr>
              <a:t>‹#›</a:t>
            </a:fld>
            <a:endParaRPr lang="en-US" altLang="en-US"/>
          </a:p>
        </p:txBody>
      </p:sp>
    </p:spTree>
    <p:extLst>
      <p:ext uri="{BB962C8B-B14F-4D97-AF65-F5344CB8AC3E}">
        <p14:creationId xmlns:p14="http://schemas.microsoft.com/office/powerpoint/2010/main" val="1686610764"/>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2" descr="C:\Users\stijn.capiau\Desktop\tennant_ppt_whitelogo.jpg"/>
          <p:cNvPicPr>
            <a:picLocks noChangeAspect="1" noChangeArrowheads="1"/>
          </p:cNvPicPr>
          <p:nvPr/>
        </p:nvPicPr>
        <p:blipFill>
          <a:blip r:embed="rId2">
            <a:extLst>
              <a:ext uri="{28A0092B-C50C-407E-A947-70E740481C1C}">
                <a14:useLocalDpi xmlns:a14="http://schemas.microsoft.com/office/drawing/2010/main" val="0"/>
              </a:ext>
            </a:extLst>
          </a:blip>
          <a:stretch/>
        </p:blipFill>
        <p:spPr>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816100" y="0"/>
            <a:ext cx="6165850" cy="1143000"/>
          </a:xfrm>
          <a:prstGeom prst="rect">
            <a:avLst/>
          </a:prstGeom>
        </p:spPr>
        <p:txBody>
          <a:bodyPr/>
          <a:lstStyle>
            <a:lvl1pPr>
              <a:defRPr sz="4800" cap="small">
                <a:solidFill>
                  <a:srgbClr val="009BC9"/>
                </a:solidFill>
                <a:latin typeface="Arial Narrow" pitchFamily="34" charset="0"/>
              </a:defRPr>
            </a:lvl1pPr>
          </a:lstStyle>
          <a:p>
            <a:r>
              <a:rPr lang="en-US" smtClean="0"/>
              <a:t>Click to edit Master title style</a:t>
            </a:r>
            <a:endParaRPr lang="nl-BE"/>
          </a:p>
        </p:txBody>
      </p:sp>
      <p:sp>
        <p:nvSpPr>
          <p:cNvPr id="11" name="Content Placeholder 10"/>
          <p:cNvSpPr>
            <a:spLocks noGrp="1"/>
          </p:cNvSpPr>
          <p:nvPr>
            <p:ph sz="quarter" idx="10"/>
          </p:nvPr>
        </p:nvSpPr>
        <p:spPr>
          <a:xfrm>
            <a:off x="457200" y="1847850"/>
            <a:ext cx="8437563" cy="4446388"/>
          </a:xfrm>
          <a:prstGeom prst="rect">
            <a:avLst/>
          </a:prstGeom>
        </p:spPr>
        <p:txBody>
          <a:bodyPr/>
          <a:lstStyle>
            <a:lvl1pPr algn="l">
              <a:buFontTx/>
              <a:buBlip>
                <a:blip r:embed="rId3"/>
              </a:buBlip>
              <a:defRPr sz="2800">
                <a:solidFill>
                  <a:srgbClr val="434343"/>
                </a:solidFill>
                <a:latin typeface="Arial" pitchFamily="34" charset="0"/>
                <a:cs typeface="Arial" pitchFamily="34" charset="0"/>
              </a:defRPr>
            </a:lvl1pPr>
          </a:lstStyle>
          <a:p>
            <a:pPr lvl="0"/>
            <a:r>
              <a:rPr lang="en-US" smtClean="0"/>
              <a:t>Click to edit Master text styles</a:t>
            </a:r>
          </a:p>
        </p:txBody>
      </p:sp>
    </p:spTree>
    <p:extLst>
      <p:ext uri="{BB962C8B-B14F-4D97-AF65-F5344CB8AC3E}">
        <p14:creationId xmlns:p14="http://schemas.microsoft.com/office/powerpoint/2010/main" val="2080337927"/>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descr="TEN7511 Tennant-Nobles Header_word_V1_Rd4.png"/>
          <p:cNvPicPr>
            <a:picLocks noChangeAspect="1"/>
          </p:cNvPicPr>
          <p:nvPr userDrawn="1"/>
        </p:nvPicPr>
        <p:blipFill>
          <a:blip r:embed="rId4">
            <a:extLst>
              <a:ext uri="{28A0092B-C50C-407E-A947-70E740481C1C}">
                <a14:useLocalDpi xmlns:a14="http://schemas.microsoft.com/office/drawing/2010/main" val="0"/>
              </a:ext>
            </a:extLst>
          </a:blip>
          <a:stretch/>
        </p:blipFill>
        <p:spPr>
          <a:xfrm>
            <a:off x="0" y="0"/>
            <a:ext cx="91440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a:xfrm>
            <a:off x="457200" y="1219200"/>
            <a:ext cx="82296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anchor="ctr" anchorCtr="0" compatLnSpc="1">
            <a:prstTxWarp prst="textNoShape">
              <a:avLst/>
            </a:prstTxWarp>
          </a:bodyPr>
          <a:lstStyle/>
          <a:p>
            <a:pPr lvl="0"/>
            <a:r>
              <a:rPr lang="en-US" altLang="en-US" smtClean="0"/>
              <a:t>Click to edit</a:t>
            </a:r>
          </a:p>
        </p:txBody>
      </p:sp>
      <p:sp>
        <p:nvSpPr>
          <p:cNvPr id="1028" name="Text Placeholder 2"/>
          <p:cNvSpPr>
            <a:spLocks noGrp="1"/>
          </p:cNvSpPr>
          <p:nvPr>
            <p:ph type="body" idx="1"/>
          </p:nvPr>
        </p:nvSpPr>
        <p:spPr>
          <a:xfrm>
            <a:off x="457200" y="2057400"/>
            <a:ext cx="822960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anchor="t" anchorCtr="0" compatLnSpc="1">
            <a:prstTxWarp prst="textNoShape">
              <a:avLst/>
            </a:prstTxWarp>
          </a:bodyPr>
          <a:lstStyle/>
          <a:p>
            <a:pPr lvl="0"/>
            <a:r>
              <a:rPr lang="en-US" altLang="en-US" smtClean="0"/>
              <a:t>Click to edit</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 name="Date Placeholder 3"/>
          <p:cNvSpPr>
            <a:spLocks noGrp="1"/>
          </p:cNvSpPr>
          <p:nvPr>
            <p:ph type="dt" sz="half" idx="2"/>
          </p:nvPr>
        </p:nvSpPr>
        <p:spPr>
          <a:xfrm>
            <a:off x="457200" y="6569075"/>
            <a:ext cx="2133600" cy="2889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ct val="0"/>
              </a:spcBef>
              <a:spcAft>
                <a:spcPct val="0"/>
              </a:spcAft>
              <a:buClrTx/>
              <a:buSzTx/>
              <a:buFontTx/>
              <a:buNone/>
              <a:defRPr sz="700">
                <a:solidFill>
                  <a:schemeClr val="tx1">
                    <a:tint val="75000"/>
                  </a:schemeClr>
                </a:solidFill>
                <a:latin typeface="Arial" pitchFamily="34" charset="0"/>
                <a:cs typeface="Arial" pitchFamily="34" charset="0"/>
              </a:defRPr>
            </a:lvl1pPr>
          </a:lstStyle>
          <a:p>
            <a:pPr>
              <a:defRPr/>
            </a:pPr>
            <a:r>
              <a:rPr lang="en-US">
                <a:solidFill>
                  <a:prstClr val="black">
                    <a:tint val="75000"/>
                  </a:prstClr>
                </a:solidFill>
              </a:rPr>
              <a:t>©2014  The Tennant Company</a:t>
            </a:r>
          </a:p>
        </p:txBody>
      </p:sp>
      <p:sp>
        <p:nvSpPr>
          <p:cNvPr id="14" name="Footer Placeholder 4"/>
          <p:cNvSpPr>
            <a:spLocks noGrp="1"/>
          </p:cNvSpPr>
          <p:nvPr>
            <p:ph type="ftr" sz="quarter" idx="3"/>
          </p:nvPr>
        </p:nvSpPr>
        <p:spPr>
          <a:xfrm>
            <a:off x="3124200" y="6569075"/>
            <a:ext cx="2895600" cy="288925"/>
          </a:xfrm>
          <a:prstGeom prst="rect">
            <a:avLst/>
          </a:prstGeom>
        </p:spPr>
        <p:txBody>
          <a:bodyPr vert="horz" lIns="91440" tIns="45720" rIns="91440" bIns="45720" rtlCol="0" anchor="ctr"/>
          <a:lstStyle>
            <a:lvl1pPr algn="ctr" fontAlgn="auto">
              <a:spcBef>
                <a:spcPct val="0"/>
              </a:spcBef>
              <a:spcAft>
                <a:spcPct val="0"/>
              </a:spcAft>
              <a:defRPr sz="800" b="1">
                <a:solidFill>
                  <a:schemeClr val="accent6">
                    <a:lumMod val="75000"/>
                  </a:schemeClr>
                </a:solidFill>
                <a:latin typeface="Arial" pitchFamily="34" charset="0"/>
                <a:cs typeface="Arial" pitchFamily="34" charset="0"/>
              </a:defRPr>
            </a:lvl1pPr>
          </a:lstStyle>
          <a:p>
            <a:pPr>
              <a:defRPr/>
            </a:pPr>
            <a:r>
              <a:rPr lang="en-US">
                <a:solidFill>
                  <a:srgbClr val="F79646">
                    <a:lumMod val="75000"/>
                  </a:srgbClr>
                </a:solidFill>
              </a:rPr>
              <a:t>CONFIDENTIAL - For Internal Use Only</a:t>
            </a:r>
          </a:p>
        </p:txBody>
      </p:sp>
      <p:sp>
        <p:nvSpPr>
          <p:cNvPr id="15" name="Slide Number Placeholder 5"/>
          <p:cNvSpPr>
            <a:spLocks noGrp="1"/>
          </p:cNvSpPr>
          <p:nvPr>
            <p:ph type="sldNum" sz="quarter" idx="4"/>
          </p:nvPr>
        </p:nvSpPr>
        <p:spPr>
          <a:xfrm>
            <a:off x="6553200" y="6569075"/>
            <a:ext cx="2133600" cy="288925"/>
          </a:xfrm>
          <a:prstGeom prst="rect">
            <a:avLst/>
          </a:prstGeom>
        </p:spPr>
        <p:txBody>
          <a:bodyPr vert="horz" wrap="square" lIns="91440" tIns="45720" rIns="91440" bIns="45720" anchor="ctr" anchorCtr="0" compatLnSpc="1">
            <a:prstTxWarp prst="textNoShape">
              <a:avLst/>
            </a:prstTxWarp>
          </a:bodyPr>
          <a:lstStyle>
            <a:lvl1pPr algn="r">
              <a:defRPr sz="700">
                <a:solidFill>
                  <a:srgbClr val="898989"/>
                </a:solidFill>
                <a:latin typeface="Arial" charset="0"/>
                <a:cs typeface="Arial" charset="0"/>
              </a:defRPr>
            </a:lvl1pPr>
          </a:lstStyle>
          <a:p>
            <a:pPr fontAlgn="base">
              <a:spcBef>
                <a:spcPct val="0"/>
              </a:spcBef>
              <a:spcAft>
                <a:spcPct val="0"/>
              </a:spcAft>
              <a:defRPr/>
            </a:pPr>
            <a:r>
              <a:rPr lang="en-US" altLang="en-US"/>
              <a:t> Rev 1/2014      </a:t>
            </a:r>
            <a:fld id="{EFAE4E4B-8E24-4700-93B8-B6B2C65CF81F}"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1580131487"/>
      </p:ext>
    </p:extLst>
  </p:cSld>
  <p:clrMap bg1="lt1" tx1="dk1" bg2="lt2" tx2="dk2" accent1="accent1" accent2="accent2" accent3="accent3" accent4="accent4" accent5="accent5" accent6="accent6" hlink="hlink" folHlink="folHlink"/>
  <p:sldLayoutIdLst>
    <p:sldLayoutId id="2147483662" r:id="rId1"/>
    <p:sldLayoutId id="2147483665" r:id="rId2"/>
  </p:sldLayoutIdLst>
  <p:transition/>
  <p:timing>
    <p:tnLst>
      <p:par>
        <p:cTn id="1" dur="indefinite" restart="never" nodeType="tmRoot"/>
      </p:par>
    </p:tnLst>
  </p:timing>
  <p:hf hdr="0"/>
  <p:txStyles>
    <p:titleStyle>
      <a:lvl1pPr algn="l" rtl="0" eaLnBrk="0" fontAlgn="base" hangingPunct="0">
        <a:spcBef>
          <a:spcPct val="0"/>
        </a:spcBef>
        <a:spcAft>
          <a:spcPct val="0"/>
        </a:spcAft>
        <a:defRPr sz="2400" kern="1200">
          <a:solidFill>
            <a:schemeClr val="bg1"/>
          </a:solidFill>
          <a:latin typeface="Arial" pitchFamily="34" charset="0"/>
          <a:ea typeface="+mj-ea"/>
          <a:cs typeface="Arial" pitchFamily="34" charset="0"/>
        </a:defRPr>
      </a:lvl1pPr>
      <a:lvl2pPr algn="l" rtl="0" eaLnBrk="0" fontAlgn="base" hangingPunct="0">
        <a:spcBef>
          <a:spcPct val="0"/>
        </a:spcBef>
        <a:spcAft>
          <a:spcPct val="0"/>
        </a:spcAft>
        <a:defRPr sz="2400">
          <a:solidFill>
            <a:schemeClr val="bg1"/>
          </a:solidFill>
          <a:latin typeface="Arial" charset="0"/>
          <a:cs typeface="Arial" charset="0"/>
        </a:defRPr>
      </a:lvl2pPr>
      <a:lvl3pPr algn="l" rtl="0" eaLnBrk="0" fontAlgn="base" hangingPunct="0">
        <a:spcBef>
          <a:spcPct val="0"/>
        </a:spcBef>
        <a:spcAft>
          <a:spcPct val="0"/>
        </a:spcAft>
        <a:defRPr sz="2400">
          <a:solidFill>
            <a:schemeClr val="bg1"/>
          </a:solidFill>
          <a:latin typeface="Arial" charset="0"/>
          <a:cs typeface="Arial" charset="0"/>
        </a:defRPr>
      </a:lvl3pPr>
      <a:lvl4pPr algn="l" rtl="0" eaLnBrk="0" fontAlgn="base" hangingPunct="0">
        <a:spcBef>
          <a:spcPct val="0"/>
        </a:spcBef>
        <a:spcAft>
          <a:spcPct val="0"/>
        </a:spcAft>
        <a:defRPr sz="2400">
          <a:solidFill>
            <a:schemeClr val="bg1"/>
          </a:solidFill>
          <a:latin typeface="Arial" charset="0"/>
          <a:cs typeface="Arial" charset="0"/>
        </a:defRPr>
      </a:lvl4pPr>
      <a:lvl5pPr algn="l" rtl="0" eaLnBrk="0" fontAlgn="base" hangingPunct="0">
        <a:spcBef>
          <a:spcPct val="0"/>
        </a:spcBef>
        <a:spcAft>
          <a:spcPct val="0"/>
        </a:spcAft>
        <a:defRPr sz="2400">
          <a:solidFill>
            <a:schemeClr val="bg1"/>
          </a:solidFill>
          <a:latin typeface="Arial" charset="0"/>
          <a:cs typeface="Arial" charset="0"/>
        </a:defRPr>
      </a:lvl5pPr>
      <a:lvl6pPr marL="457200" algn="l" rtl="0" fontAlgn="base">
        <a:spcBef>
          <a:spcPct val="0"/>
        </a:spcBef>
        <a:spcAft>
          <a:spcPct val="0"/>
        </a:spcAft>
        <a:defRPr sz="2400">
          <a:solidFill>
            <a:schemeClr val="bg1"/>
          </a:solidFill>
          <a:latin typeface="Arial" charset="0"/>
          <a:cs typeface="Arial" charset="0"/>
        </a:defRPr>
      </a:lvl6pPr>
      <a:lvl7pPr marL="914400" algn="l" rtl="0" fontAlgn="base">
        <a:spcBef>
          <a:spcPct val="0"/>
        </a:spcBef>
        <a:spcAft>
          <a:spcPct val="0"/>
        </a:spcAft>
        <a:defRPr sz="2400">
          <a:solidFill>
            <a:schemeClr val="bg1"/>
          </a:solidFill>
          <a:latin typeface="Arial" charset="0"/>
          <a:cs typeface="Arial" charset="0"/>
        </a:defRPr>
      </a:lvl7pPr>
      <a:lvl8pPr marL="1371600" algn="l" rtl="0" fontAlgn="base">
        <a:spcBef>
          <a:spcPct val="0"/>
        </a:spcBef>
        <a:spcAft>
          <a:spcPct val="0"/>
        </a:spcAft>
        <a:defRPr sz="2400">
          <a:solidFill>
            <a:schemeClr val="bg1"/>
          </a:solidFill>
          <a:latin typeface="Arial" charset="0"/>
          <a:cs typeface="Arial" charset="0"/>
        </a:defRPr>
      </a:lvl8pPr>
      <a:lvl9pPr marL="1828800" algn="l" rtl="0" fontAlgn="base">
        <a:spcBef>
          <a:spcPct val="0"/>
        </a:spcBef>
        <a:spcAft>
          <a:spcPct val="0"/>
        </a:spcAft>
        <a:defRPr sz="2400">
          <a:solidFill>
            <a:schemeClr val="bg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12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12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12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defRPr b="0" i="0"/>
            </a:pPr>
            <a:r>
              <a:rPr lang="x-none" altLang="en-US" smtClean="0">
                <a:latin typeface="Arial" charset="0"/>
                <a:cs typeface="Arial" charset="0"/>
              </a:rPr>
              <a:t>T7+</a:t>
            </a:r>
          </a:p>
        </p:txBody>
      </p:sp>
      <p:sp>
        <p:nvSpPr>
          <p:cNvPr id="11" name="Date Placeholder 3"/>
          <p:cNvSpPr>
            <a:spLocks noGrp="1"/>
          </p:cNvSpPr>
          <p:nvPr>
            <p:ph type="dt" sz="quarter" idx="10"/>
          </p:nvPr>
        </p:nvSpPr>
        <p:spPr/>
        <p:txBody>
          <a:bodyPr/>
          <a:lstStyle>
            <a:lvl1pPr>
              <a:defRPr/>
            </a:lvl1pPr>
          </a:lstStyle>
          <a:p>
            <a:pPr>
              <a:defRPr b="0" i="0"/>
            </a:pPr>
            <a:r>
              <a:rPr lang="x-none">
                <a:solidFill>
                  <a:prstClr val="black">
                    <a:tint val="75000"/>
                  </a:prstClr>
                </a:solidFill>
              </a:rPr>
              <a:t>©2014  The Tennant Company</a:t>
            </a:r>
          </a:p>
        </p:txBody>
      </p:sp>
      <p:sp>
        <p:nvSpPr>
          <p:cNvPr id="16394"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b="0" i="0"/>
            </a:pPr>
            <a:r>
              <a:rPr lang="x-none" altLang="en-US" smtClean="0">
                <a:solidFill>
                  <a:srgbClr val="898989"/>
                </a:solidFill>
                <a:latin typeface="Arial" charset="0"/>
              </a:rPr>
              <a:t>Versie 1/2014      </a:t>
            </a:r>
            <a:fld id="{6A82457B-1299-4FCA-8F37-3B772B1F58D5}" type="slidenum">
              <a:rPr lang="en-US" altLang="en-US" smtClean="0">
                <a:solidFill>
                  <a:srgbClr val="898989"/>
                </a:solidFill>
                <a:latin typeface="Arial" charset="0"/>
              </a:rPr>
              <a:pPr eaLnBrk="1" hangingPunct="1"/>
              <a:t>1</a:t>
            </a:fld>
            <a:endParaRPr lang="en-US" altLang="en-US" smtClean="0">
              <a:solidFill>
                <a:srgbClr val="898989"/>
              </a:solidFill>
              <a:latin typeface="Arial" charset="0"/>
            </a:endParaRPr>
          </a:p>
        </p:txBody>
      </p:sp>
      <p:sp>
        <p:nvSpPr>
          <p:cNvPr id="2" name="Content Placeholder 1"/>
          <p:cNvSpPr>
            <a:spLocks noGrp="1"/>
          </p:cNvSpPr>
          <p:nvPr>
            <p:ph idx="1"/>
          </p:nvPr>
        </p:nvSpPr>
        <p:spPr/>
        <p:txBody>
          <a:bodyPr>
            <a:normAutofit/>
          </a:bodyPr>
          <a:lstStyle/>
          <a:p>
            <a:pPr>
              <a:defRPr b="0" i="0"/>
            </a:pPr>
            <a:r>
              <a:rPr lang="x-none" dirty="0" smtClean="0"/>
              <a:t>Om de verkoop van onze Tennant micro-rider een boost te geven, hebben we een aantal veranderingen aan de binnenkant en de buitenkant van de machine uitgevoerd.</a:t>
            </a:r>
          </a:p>
          <a:p>
            <a:pPr>
              <a:defRPr b="0" i="0"/>
            </a:pPr>
            <a:endParaRPr lang="nl-BE" dirty="0"/>
          </a:p>
          <a:p>
            <a:pPr>
              <a:defRPr b="0" i="0"/>
            </a:pPr>
            <a:r>
              <a:rPr lang="x-none" dirty="0" smtClean="0"/>
              <a:t>T7+ geeft het begin aan van de tweede jeugd van onze micro-rider:</a:t>
            </a:r>
          </a:p>
          <a:p>
            <a:pPr marL="285750" indent="-285750">
              <a:buFont typeface="Arial" pitchFamily="34" charset="0"/>
              <a:buChar char="•"/>
              <a:defRPr b="0" i="0"/>
            </a:pPr>
            <a:r>
              <a:rPr lang="x-none" dirty="0" smtClean="0"/>
              <a:t>Talloze verbeteringen ‘onder de kap’</a:t>
            </a:r>
          </a:p>
          <a:p>
            <a:pPr marL="742950" lvl="1" indent="-285750">
              <a:buFont typeface="Arial" pitchFamily="34" charset="0"/>
              <a:buChar char="•"/>
              <a:defRPr b="0" i="0"/>
            </a:pPr>
            <a:r>
              <a:rPr lang="x-none" sz="1400" dirty="0"/>
              <a:t>Reduceer stilstand door service- en onderhoudswerkzaamheden</a:t>
            </a:r>
          </a:p>
          <a:p>
            <a:pPr marL="742950" lvl="1" indent="-285750">
              <a:buFont typeface="Arial" pitchFamily="34" charset="0"/>
              <a:buChar char="•"/>
              <a:defRPr b="0" i="0"/>
            </a:pPr>
            <a:r>
              <a:rPr lang="nl-BE" sz="1400" dirty="0" smtClean="0"/>
              <a:t>Verhoog </a:t>
            </a:r>
            <a:r>
              <a:rPr lang="x-none" sz="1400" dirty="0" smtClean="0"/>
              <a:t>productiviteit</a:t>
            </a:r>
          </a:p>
          <a:p>
            <a:pPr marL="285750" indent="-285750">
              <a:buFont typeface="Arial" pitchFamily="34" charset="0"/>
              <a:buChar char="•"/>
              <a:defRPr b="0" i="0"/>
            </a:pPr>
            <a:r>
              <a:rPr lang="x-none" dirty="0" smtClean="0"/>
              <a:t>Toevoeging van gele aanraakpunten</a:t>
            </a:r>
          </a:p>
          <a:p>
            <a:pPr marL="742950" lvl="1" indent="-285750">
              <a:buFont typeface="Arial" pitchFamily="34" charset="0"/>
              <a:buChar char="•"/>
              <a:defRPr b="0" i="0"/>
            </a:pPr>
            <a:r>
              <a:rPr lang="x-none" sz="1400" dirty="0" smtClean="0"/>
              <a:t>Gemakkelijk onderhoud</a:t>
            </a:r>
          </a:p>
          <a:p>
            <a:pPr marL="742950" lvl="1" indent="-285750">
              <a:buFont typeface="Arial" pitchFamily="34" charset="0"/>
              <a:buChar char="•"/>
              <a:defRPr b="0" i="0"/>
            </a:pPr>
            <a:r>
              <a:rPr lang="x-none" sz="1400" dirty="0" smtClean="0"/>
              <a:t>Geharmoniseerde portfolio</a:t>
            </a:r>
          </a:p>
          <a:p>
            <a:pPr marL="285750" indent="-285750">
              <a:buFont typeface="Arial" pitchFamily="34" charset="0"/>
              <a:buChar char="•"/>
              <a:defRPr b="0" i="0"/>
            </a:pPr>
            <a:r>
              <a:rPr lang="x-none" dirty="0" smtClean="0"/>
              <a:t>Nieuwe machinesticker</a:t>
            </a:r>
          </a:p>
          <a:p>
            <a:pPr marL="285750" indent="-285750">
              <a:buFont typeface="Arial" pitchFamily="34" charset="0"/>
              <a:buChar char="•"/>
              <a:defRPr b="0" i="0"/>
            </a:pPr>
            <a:r>
              <a:rPr lang="x-none" dirty="0" smtClean="0"/>
              <a:t>Tennant sticker badge</a:t>
            </a:r>
          </a:p>
          <a:p>
            <a:pPr>
              <a:defRPr b="0" i="0"/>
            </a:pPr>
            <a:endParaRPr lang="en-US" sz="20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p:blipFill>
        <p:spPr>
          <a:xfrm>
            <a:off x="6516216" y="4869160"/>
            <a:ext cx="847924" cy="589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p:blipFill>
        <p:spPr>
          <a:xfrm>
            <a:off x="7474113" y="5109841"/>
            <a:ext cx="1156791" cy="9004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p:blipFill>
        <p:spPr>
          <a:xfrm>
            <a:off x="4932040" y="4342364"/>
            <a:ext cx="1020764" cy="10535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529847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b="0" i="0"/>
            </a:pPr>
            <a:r>
              <a:rPr lang="x-none" smtClean="0"/>
              <a:t>Zegt het voort</a:t>
            </a:r>
          </a:p>
        </p:txBody>
      </p:sp>
      <p:sp>
        <p:nvSpPr>
          <p:cNvPr id="3" name="Content Placeholder 2"/>
          <p:cNvSpPr>
            <a:spLocks noGrp="1"/>
          </p:cNvSpPr>
          <p:nvPr>
            <p:ph idx="1"/>
          </p:nvPr>
        </p:nvSpPr>
        <p:spPr/>
        <p:txBody>
          <a:bodyPr/>
          <a:lstStyle/>
          <a:p>
            <a:pPr>
              <a:defRPr b="0" i="0"/>
            </a:pPr>
            <a:r>
              <a:rPr lang="x-none" dirty="0" smtClean="0"/>
              <a:t>Ter ondersteuning van deze wijziging heeft Tennant </a:t>
            </a:r>
            <a:r>
              <a:rPr lang="x-none" strike="sngStrike" dirty="0" smtClean="0">
                <a:solidFill>
                  <a:srgbClr val="FF0000"/>
                </a:solidFill>
              </a:rPr>
              <a:t>zijn</a:t>
            </a:r>
          </a:p>
          <a:p>
            <a:pPr>
              <a:defRPr b="0" i="0"/>
            </a:pPr>
            <a:r>
              <a:rPr lang="en-US" dirty="0" smtClean="0"/>
              <a:t> is het </a:t>
            </a:r>
            <a:r>
              <a:rPr lang="x-none" smtClean="0"/>
              <a:t>marketingmateriaal </a:t>
            </a:r>
            <a:r>
              <a:rPr lang="x-none" dirty="0" smtClean="0"/>
              <a:t>herzien:</a:t>
            </a:r>
          </a:p>
          <a:p>
            <a:pPr marL="285750" indent="-285750">
              <a:buFont typeface="Arial" panose="020B0604020202020204" pitchFamily="34" charset="0"/>
              <a:buChar char="•"/>
              <a:defRPr b="0" i="0"/>
            </a:pPr>
            <a:r>
              <a:rPr lang="x-none" dirty="0" smtClean="0"/>
              <a:t>Website van het bedrijf</a:t>
            </a:r>
          </a:p>
          <a:p>
            <a:pPr marL="285750" indent="-285750">
              <a:buFont typeface="Arial" panose="020B0604020202020204" pitchFamily="34" charset="0"/>
              <a:buChar char="•"/>
              <a:defRPr b="0" i="0"/>
            </a:pPr>
            <a:r>
              <a:rPr lang="x-none" dirty="0" smtClean="0"/>
              <a:t>Brochures</a:t>
            </a:r>
          </a:p>
          <a:p>
            <a:pPr marL="285750" indent="-285750">
              <a:buFont typeface="Arial" panose="020B0604020202020204" pitchFamily="34" charset="0"/>
              <a:buChar char="•"/>
              <a:defRPr b="0" i="0"/>
            </a:pPr>
            <a:endParaRPr lang="nl-BE" dirty="0"/>
          </a:p>
          <a:p>
            <a:pPr>
              <a:defRPr b="0" i="0"/>
            </a:pPr>
            <a:r>
              <a:rPr lang="x-none" dirty="0" smtClean="0"/>
              <a:t>Ook bij de QIT, in de bedieningshandleiding en de wandkaart</a:t>
            </a:r>
            <a:r>
              <a:rPr lang="nl-BE" dirty="0" smtClean="0"/>
              <a:t/>
            </a:r>
            <a:br>
              <a:rPr lang="nl-BE" dirty="0" smtClean="0"/>
            </a:br>
            <a:r>
              <a:rPr lang="x-none" dirty="0" smtClean="0"/>
              <a:t>wordt nu T7+</a:t>
            </a:r>
            <a:r>
              <a:rPr lang="nl-BE" dirty="0" smtClean="0"/>
              <a:t> </a:t>
            </a:r>
            <a:r>
              <a:rPr lang="x-none" dirty="0" smtClean="0"/>
              <a:t>gebruikt.</a:t>
            </a:r>
          </a:p>
          <a:p>
            <a:pPr>
              <a:defRPr b="0" i="0"/>
            </a:pPr>
            <a:endParaRPr lang="nl-BE" dirty="0"/>
          </a:p>
          <a:p>
            <a:pPr>
              <a:defRPr b="0" i="0"/>
            </a:pPr>
            <a:r>
              <a:rPr lang="x-none" dirty="0" smtClean="0"/>
              <a:t>Mocht u zelf presentatiemateriaal hebben samengesteld, </a:t>
            </a:r>
            <a:r>
              <a:rPr lang="nl-BE" dirty="0" smtClean="0"/>
              <a:t/>
            </a:r>
            <a:br>
              <a:rPr lang="nl-BE" dirty="0" smtClean="0"/>
            </a:br>
            <a:r>
              <a:rPr lang="x-none" dirty="0" smtClean="0"/>
              <a:t>werk</a:t>
            </a:r>
            <a:r>
              <a:rPr lang="nl-BE" dirty="0" smtClean="0"/>
              <a:t> </a:t>
            </a:r>
            <a:r>
              <a:rPr lang="x-none" dirty="0" smtClean="0"/>
              <a:t>dit dan ook bij met deze nieuwe aanduiding</a:t>
            </a:r>
            <a:r>
              <a:rPr lang="nl-BE" dirty="0" smtClean="0"/>
              <a:t>.</a:t>
            </a:r>
            <a:endParaRPr lang="x-none" dirty="0" smtClean="0"/>
          </a:p>
        </p:txBody>
      </p:sp>
      <p:sp>
        <p:nvSpPr>
          <p:cNvPr id="4" name="Date Placeholder 3"/>
          <p:cNvSpPr>
            <a:spLocks noGrp="1"/>
          </p:cNvSpPr>
          <p:nvPr>
            <p:ph type="dt" sz="half" idx="10"/>
          </p:nvPr>
        </p:nvSpPr>
        <p:spPr/>
        <p:txBody>
          <a:bodyPr/>
          <a:lstStyle/>
          <a:p>
            <a:pPr>
              <a:defRPr b="0" i="0"/>
            </a:pPr>
            <a:r>
              <a:rPr lang="x-none" smtClean="0">
                <a:solidFill>
                  <a:prstClr val="black">
                    <a:tint val="75000"/>
                  </a:prstClr>
                </a:solidFill>
              </a:rPr>
              <a:t>©2014  The Tennant Company</a:t>
            </a:r>
          </a:p>
        </p:txBody>
      </p:sp>
      <p:sp>
        <p:nvSpPr>
          <p:cNvPr id="5" name="Footer Placeholder 4"/>
          <p:cNvSpPr>
            <a:spLocks noGrp="1"/>
          </p:cNvSpPr>
          <p:nvPr>
            <p:ph type="ftr" sz="quarter" idx="11"/>
          </p:nvPr>
        </p:nvSpPr>
        <p:spPr/>
        <p:txBody>
          <a:bodyPr/>
          <a:lstStyle/>
          <a:p>
            <a:pPr>
              <a:defRPr b="0" i="0"/>
            </a:pPr>
            <a:r>
              <a:rPr lang="x-none" b="1" smtClean="0">
                <a:solidFill>
                  <a:srgbClr val="F79646">
                    <a:lumMod val="75000"/>
                  </a:srgbClr>
                </a:solidFill>
              </a:rPr>
              <a:t>VERTROUWELIJK - Uitsluitend voor intern gebruik</a:t>
            </a:r>
          </a:p>
        </p:txBody>
      </p:sp>
      <p:sp>
        <p:nvSpPr>
          <p:cNvPr id="6" name="Slide Number Placeholder 5"/>
          <p:cNvSpPr>
            <a:spLocks noGrp="1"/>
          </p:cNvSpPr>
          <p:nvPr>
            <p:ph type="sldNum" sz="quarter" idx="12"/>
          </p:nvPr>
        </p:nvSpPr>
        <p:spPr/>
        <p:txBody>
          <a:bodyPr/>
          <a:lstStyle/>
          <a:p>
            <a:pPr>
              <a:defRPr b="0" i="0"/>
            </a:pPr>
            <a:r>
              <a:rPr lang="x-none" altLang="en-US" smtClean="0"/>
              <a:t>Versie 1/2014      </a:t>
            </a:r>
            <a:fld id="{B6002E72-DFCD-4DC5-B36C-9557DAE56B46}" type="slidenum">
              <a:rPr lang="en-US" altLang="en-US" smtClean="0"/>
              <a:pPr>
                <a:defRPr/>
              </a:pPr>
              <a:t>2</a:t>
            </a:fld>
            <a:endParaRPr lang="en-US" altLang="en-US" smtClean="0"/>
          </a:p>
        </p:txBody>
      </p:sp>
      <p:grpSp>
        <p:nvGrpSpPr>
          <p:cNvPr id="12" name="Group 11"/>
          <p:cNvGrpSpPr/>
          <p:nvPr/>
        </p:nvGrpSpPr>
        <p:grpSpPr>
          <a:xfrm>
            <a:off x="6812724" y="3717032"/>
            <a:ext cx="2113951" cy="2452686"/>
            <a:chOff x="6812724" y="3244589"/>
            <a:chExt cx="2113951" cy="2452686"/>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p:blipFill>
          <p:spPr>
            <a:xfrm>
              <a:off x="6812724" y="3244589"/>
              <a:ext cx="2058364" cy="24526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Down Arrow 7"/>
            <p:cNvSpPr/>
            <p:nvPr/>
          </p:nvSpPr>
          <p:spPr>
            <a:xfrm rot="2206521">
              <a:off x="8594998" y="5011689"/>
              <a:ext cx="331677" cy="331470"/>
            </a:xfrm>
            <a:prstGeom prst="downArrow">
              <a:avLst/>
            </a:prstGeom>
            <a:solidFill>
              <a:srgbClr val="FFFF00"/>
            </a:solidFill>
            <a:ln w="25400" cap="flat" algn="ctr">
              <a:no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b="0" i="0"/>
              </a:pPr>
              <a:endParaRPr lang="en-US"/>
            </a:p>
          </p:txBody>
        </p:sp>
        <p:sp>
          <p:nvSpPr>
            <p:cNvPr id="9" name="Down Arrow 8"/>
            <p:cNvSpPr/>
            <p:nvPr/>
          </p:nvSpPr>
          <p:spPr>
            <a:xfrm rot="2206521">
              <a:off x="7908123" y="5125989"/>
              <a:ext cx="331677" cy="331470"/>
            </a:xfrm>
            <a:prstGeom prst="downArrow">
              <a:avLst/>
            </a:prstGeom>
            <a:solidFill>
              <a:srgbClr val="FFFF00"/>
            </a:solidFill>
            <a:ln w="25400" cap="flat" algn="ctr">
              <a:no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b="0" i="0"/>
              </a:pPr>
              <a:endParaRPr lang="en-US"/>
            </a:p>
          </p:txBody>
        </p:sp>
        <p:sp>
          <p:nvSpPr>
            <p:cNvPr id="10" name="Down Arrow 9"/>
            <p:cNvSpPr/>
            <p:nvPr/>
          </p:nvSpPr>
          <p:spPr>
            <a:xfrm rot="2206521">
              <a:off x="7176603" y="4101950"/>
              <a:ext cx="331677" cy="331470"/>
            </a:xfrm>
            <a:prstGeom prst="downArrow">
              <a:avLst/>
            </a:prstGeom>
            <a:solidFill>
              <a:srgbClr val="FFFF00"/>
            </a:solidFill>
            <a:ln w="25400" cap="flat" algn="ctr">
              <a:no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b="0" i="0"/>
              </a:pPr>
              <a:endParaRPr lang="en-US"/>
            </a:p>
          </p:txBody>
        </p:sp>
        <p:sp>
          <p:nvSpPr>
            <p:cNvPr id="11" name="Down Arrow 10"/>
            <p:cNvSpPr/>
            <p:nvPr/>
          </p:nvSpPr>
          <p:spPr>
            <a:xfrm rot="2206521">
              <a:off x="8473193" y="3987650"/>
              <a:ext cx="331677" cy="331470"/>
            </a:xfrm>
            <a:prstGeom prst="downArrow">
              <a:avLst/>
            </a:prstGeom>
            <a:solidFill>
              <a:srgbClr val="FFFF00"/>
            </a:solidFill>
            <a:ln w="25400" cap="flat" algn="ctr">
              <a:no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b="0" i="0"/>
              </a:pPr>
              <a:endParaRPr lang="en-US"/>
            </a:p>
          </p:txBody>
        </p:sp>
      </p:grpSp>
      <p:sp>
        <p:nvSpPr>
          <p:cNvPr id="13" name="TextBox 12"/>
          <p:cNvSpPr txBox="1"/>
          <p:nvPr/>
        </p:nvSpPr>
        <p:spPr>
          <a:xfrm>
            <a:off x="467544" y="5602014"/>
            <a:ext cx="6048672" cy="923330"/>
          </a:xfrm>
          <a:prstGeom prst="rect">
            <a:avLst/>
          </a:prstGeom>
          <a:ln w="25400" cap="flat" algn="ctr">
            <a:prstDash val="solid"/>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defRPr b="0" i="0"/>
            </a:pPr>
            <a:r>
              <a:rPr lang="x-none" dirty="0" smtClean="0"/>
              <a:t>In SAP worden er geen wijzigingen gemaakt, dus orderbevestigingen, facturen en het magazijn worden NIET herzien. Ook op het CE-label, blijft T7 staan.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p:blipFill>
        <p:spPr>
          <a:xfrm>
            <a:off x="6294468" y="2137324"/>
            <a:ext cx="2011551" cy="11389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870748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b="0" i="0"/>
            </a:pPr>
            <a:r>
              <a:rPr lang="x-none" smtClean="0"/>
              <a:t>Verbeteringen</a:t>
            </a:r>
          </a:p>
        </p:txBody>
      </p:sp>
      <p:sp>
        <p:nvSpPr>
          <p:cNvPr id="2" name="Content Placeholder 1"/>
          <p:cNvSpPr>
            <a:spLocks noGrp="1"/>
          </p:cNvSpPr>
          <p:nvPr>
            <p:ph idx="1"/>
          </p:nvPr>
        </p:nvSpPr>
        <p:spPr>
          <a:xfrm>
            <a:off x="3109020" y="2133600"/>
            <a:ext cx="5927476" cy="4391744"/>
          </a:xfrm>
        </p:spPr>
        <p:txBody>
          <a:bodyPr>
            <a:normAutofit fontScale="95000" lnSpcReduction="10000"/>
          </a:bodyPr>
          <a:lstStyle/>
          <a:p>
            <a:pPr>
              <a:defRPr b="0" i="0"/>
            </a:pPr>
            <a:r>
              <a:rPr lang="x-none" sz="1400" b="1" smtClean="0">
                <a:sym typeface="Wingdings"/>
              </a:rPr>
              <a:t> Schakelaar: </a:t>
            </a:r>
            <a:r>
              <a:rPr lang="x-none" sz="1400" b="0" smtClean="0">
                <a:sym typeface="Wingdings"/>
              </a:rPr>
              <a:t>De vooruit/achteruit-schakelaar heeft betere contacten gekregen voor een langere levensduur.</a:t>
            </a:r>
          </a:p>
          <a:p>
            <a:pPr>
              <a:defRPr b="0" i="0"/>
            </a:pPr>
            <a:r>
              <a:rPr lang="x-none" sz="1400" b="1" smtClean="0">
                <a:sym typeface="Wingdings"/>
              </a:rPr>
              <a:t> Bedieningspaneel:</a:t>
            </a:r>
          </a:p>
          <a:p>
            <a:pPr lvl="1">
              <a:defRPr b="0" i="0"/>
            </a:pPr>
            <a:r>
              <a:rPr lang="x-none" sz="900"/>
              <a:t>1. Gesmeerde connectoren voorkomen dat trillingen schade veroorzaken door wrijvingscorrosie.</a:t>
            </a:r>
          </a:p>
          <a:p>
            <a:pPr lvl="1">
              <a:defRPr b="0" i="0"/>
            </a:pPr>
            <a:r>
              <a:rPr lang="x-none" sz="900"/>
              <a:t>2. Geaarde stofzuigerventilator en borstelmotoren om schade aan het bedieningspaneel door elektrostatische ontladingen te voorkomen.</a:t>
            </a:r>
          </a:p>
          <a:p>
            <a:pPr lvl="1">
              <a:defRPr b="0" i="0"/>
            </a:pPr>
            <a:r>
              <a:rPr lang="x-none" sz="900"/>
              <a:t>3. Relais beschermt het bedieningspaneel voor opgewekte stromen uit de aandrijving en beschermt zo de aanwezige FET's.</a:t>
            </a:r>
          </a:p>
          <a:p>
            <a:pPr marL="0" lvl="1">
              <a:defRPr b="0" i="0"/>
            </a:pPr>
            <a:r>
              <a:rPr lang="x-none" sz="1400" b="1" smtClean="0">
                <a:sym typeface="Wingdings"/>
              </a:rPr>
              <a:t> Parkeerremkabel: </a:t>
            </a:r>
            <a:r>
              <a:rPr lang="x-none" sz="1400" b="0" smtClean="0">
                <a:sym typeface="Wingdings"/>
              </a:rPr>
              <a:t>Sterkere afscherming en andere bekabeling voorkomt schade aan de kabels.</a:t>
            </a:r>
          </a:p>
          <a:p>
            <a:pPr>
              <a:defRPr b="0" i="0"/>
            </a:pPr>
            <a:r>
              <a:rPr lang="x-none" sz="1400" b="1" smtClean="0">
                <a:sym typeface="Wingdings"/>
              </a:rPr>
              <a:t> Tandwielkast borstelmotor: </a:t>
            </a:r>
          </a:p>
          <a:p>
            <a:pPr>
              <a:defRPr b="0" i="0"/>
            </a:pPr>
            <a:r>
              <a:rPr lang="x-none" sz="1400"/>
              <a:t>1. De versnelling is van gehard materiaal gemaakt om slijtage tegen te gaan.</a:t>
            </a:r>
          </a:p>
          <a:p>
            <a:pPr>
              <a:defRPr b="0" i="0"/>
            </a:pPr>
            <a:r>
              <a:rPr lang="x-none" sz="1400"/>
              <a:t>2. Vernikkelde as voorkomt dat olie door de pakking weglekt. Om vroegtijdige uitval te voorkomen zijn we in EMEA van leverancier veranderd voor deze motor, van ASI (onderdeel 1048884) naar Amer (onderdeel 1210864), omdat we weten dat hierbij vier keer minder aanspraak wordt gemaakt op de garantie. Voor de aftermarket is set 9012537 gecreëerd, om de 1048884 bij de klanten te vervangen.</a:t>
            </a:r>
          </a:p>
          <a:p>
            <a:pPr>
              <a:defRPr b="0" i="0"/>
            </a:pPr>
            <a:r>
              <a:rPr lang="x-none" sz="1400" b="1" smtClean="0">
                <a:sym typeface="Wingdings"/>
              </a:rPr>
              <a:t> Afvoerslang: </a:t>
            </a:r>
            <a:r>
              <a:rPr lang="x-none" sz="1400" b="0" smtClean="0">
                <a:sym typeface="Wingdings"/>
              </a:rPr>
              <a:t>Materiaalverbetering van PVC naar PU met een 5-6x langere levensduur.</a:t>
            </a:r>
          </a:p>
          <a:p>
            <a:pPr>
              <a:defRPr b="0" i="0"/>
            </a:pPr>
            <a:r>
              <a:rPr lang="x-none" sz="1400" b="1" smtClean="0">
                <a:sym typeface="Wingdings"/>
              </a:rPr>
              <a:t> Mechanisme dweilrubber achter: </a:t>
            </a:r>
            <a:r>
              <a:rPr lang="x-none" sz="1400" b="0" smtClean="0">
                <a:sym typeface="Wingdings"/>
              </a:rPr>
              <a:t>3x sterker om defecten te voorkomen.</a:t>
            </a:r>
          </a:p>
          <a:p>
            <a:pPr>
              <a:defRPr b="0" i="0"/>
            </a:pPr>
            <a:r>
              <a:rPr lang="x-none" sz="1400" b="1" smtClean="0">
                <a:sym typeface="Wingdings"/>
              </a:rPr>
              <a:t> Stuurwieltjes dweilrubber achter: </a:t>
            </a:r>
            <a:r>
              <a:rPr lang="x-none" sz="1400" b="0" smtClean="0">
                <a:sym typeface="Wingdings"/>
              </a:rPr>
              <a:t>De lagers zijn niet meer van normaal staal, maar van RVS en hebben een duidelijk langere levensduur.</a:t>
            </a:r>
          </a:p>
          <a:p>
            <a:pPr>
              <a:defRPr b="0" i="0"/>
            </a:pPr>
            <a:endParaRPr lang="en-US" sz="1400"/>
          </a:p>
        </p:txBody>
      </p:sp>
      <p:pic>
        <p:nvPicPr>
          <p:cNvPr id="3077" name="Picture 5" descr="http://assets.tennantco.com/globalassets/webassets/images/t7+/t7+-ec-h2o-right-main.jpg"/>
          <p:cNvPicPr>
            <a:picLocks noChangeAspect="1" noChangeArrowheads="1"/>
          </p:cNvPicPr>
          <p:nvPr/>
        </p:nvPicPr>
        <p:blipFill>
          <a:blip r:embed="rId3">
            <a:extLst>
              <a:ext uri="{28A0092B-C50C-407E-A947-70E740481C1C}">
                <a14:useLocalDpi xmlns:a14="http://schemas.microsoft.com/office/drawing/2010/main" val="0"/>
              </a:ext>
            </a:extLst>
          </a:blip>
          <a:stretch/>
        </p:blipFill>
        <p:spPr>
          <a:xfrm>
            <a:off x="251520" y="2492896"/>
            <a:ext cx="2857500" cy="34575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483768" y="2875002"/>
            <a:ext cx="389850" cy="369332"/>
          </a:xfrm>
          <a:prstGeom prst="rect">
            <a:avLst/>
          </a:prstGeom>
        </p:spPr>
        <p:txBody>
          <a:bodyPr wrap="none">
            <a:spAutoFit/>
          </a:bodyPr>
          <a:lstStyle/>
          <a:p>
            <a:pPr>
              <a:defRPr b="0" i="0"/>
            </a:pPr>
            <a:r>
              <a:rPr lang="x-none">
                <a:sym typeface="Wingdings"/>
              </a:rPr>
              <a:t></a:t>
            </a:r>
          </a:p>
        </p:txBody>
      </p:sp>
      <p:sp>
        <p:nvSpPr>
          <p:cNvPr id="5" name="Rectangle 4"/>
          <p:cNvSpPr/>
          <p:nvPr/>
        </p:nvSpPr>
        <p:spPr>
          <a:xfrm>
            <a:off x="1475656" y="4077072"/>
            <a:ext cx="389850" cy="369332"/>
          </a:xfrm>
          <a:prstGeom prst="rect">
            <a:avLst/>
          </a:prstGeom>
        </p:spPr>
        <p:txBody>
          <a:bodyPr wrap="none">
            <a:spAutoFit/>
          </a:bodyPr>
          <a:lstStyle/>
          <a:p>
            <a:pPr>
              <a:defRPr b="0" i="0"/>
            </a:pPr>
            <a:r>
              <a:rPr lang="x-none">
                <a:sym typeface="Wingdings"/>
              </a:rPr>
              <a:t></a:t>
            </a:r>
          </a:p>
        </p:txBody>
      </p:sp>
      <p:sp>
        <p:nvSpPr>
          <p:cNvPr id="6" name="Rectangle 5"/>
          <p:cNvSpPr/>
          <p:nvPr/>
        </p:nvSpPr>
        <p:spPr>
          <a:xfrm>
            <a:off x="2237934" y="5435932"/>
            <a:ext cx="389850" cy="369332"/>
          </a:xfrm>
          <a:prstGeom prst="rect">
            <a:avLst/>
          </a:prstGeom>
        </p:spPr>
        <p:txBody>
          <a:bodyPr wrap="none">
            <a:spAutoFit/>
          </a:bodyPr>
          <a:lstStyle/>
          <a:p>
            <a:pPr>
              <a:defRPr b="0" i="0"/>
            </a:pPr>
            <a:r>
              <a:rPr lang="x-none">
                <a:sym typeface="Wingdings"/>
              </a:rPr>
              <a:t></a:t>
            </a:r>
          </a:p>
        </p:txBody>
      </p:sp>
      <p:sp>
        <p:nvSpPr>
          <p:cNvPr id="8" name="Rectangle 7"/>
          <p:cNvSpPr/>
          <p:nvPr/>
        </p:nvSpPr>
        <p:spPr>
          <a:xfrm>
            <a:off x="899592" y="5251266"/>
            <a:ext cx="389850" cy="369332"/>
          </a:xfrm>
          <a:prstGeom prst="rect">
            <a:avLst/>
          </a:prstGeom>
        </p:spPr>
        <p:txBody>
          <a:bodyPr wrap="none">
            <a:spAutoFit/>
          </a:bodyPr>
          <a:lstStyle/>
          <a:p>
            <a:pPr>
              <a:defRPr b="0" i="0"/>
            </a:pPr>
            <a:r>
              <a:rPr lang="x-none">
                <a:sym typeface="Wingdings"/>
              </a:rPr>
              <a:t></a:t>
            </a:r>
          </a:p>
        </p:txBody>
      </p:sp>
      <p:sp>
        <p:nvSpPr>
          <p:cNvPr id="9" name="Rectangle 8"/>
          <p:cNvSpPr/>
          <p:nvPr/>
        </p:nvSpPr>
        <p:spPr>
          <a:xfrm>
            <a:off x="251520" y="3429000"/>
            <a:ext cx="389850" cy="369332"/>
          </a:xfrm>
          <a:prstGeom prst="rect">
            <a:avLst/>
          </a:prstGeom>
        </p:spPr>
        <p:txBody>
          <a:bodyPr wrap="none">
            <a:spAutoFit/>
          </a:bodyPr>
          <a:lstStyle/>
          <a:p>
            <a:pPr>
              <a:defRPr b="0" i="0"/>
            </a:pPr>
            <a:r>
              <a:rPr lang="x-none" b="1">
                <a:sym typeface="Wingdings"/>
              </a:rPr>
              <a:t></a:t>
            </a:r>
          </a:p>
        </p:txBody>
      </p:sp>
      <p:sp>
        <p:nvSpPr>
          <p:cNvPr id="10" name="Rectangle 9"/>
          <p:cNvSpPr/>
          <p:nvPr/>
        </p:nvSpPr>
        <p:spPr>
          <a:xfrm>
            <a:off x="35496" y="4653136"/>
            <a:ext cx="389850" cy="369332"/>
          </a:xfrm>
          <a:prstGeom prst="rect">
            <a:avLst/>
          </a:prstGeom>
        </p:spPr>
        <p:txBody>
          <a:bodyPr wrap="none">
            <a:spAutoFit/>
          </a:bodyPr>
          <a:lstStyle/>
          <a:p>
            <a:pPr>
              <a:defRPr b="0" i="0"/>
            </a:pPr>
            <a:r>
              <a:rPr lang="x-none" b="1">
                <a:sym typeface="Wingdings"/>
              </a:rPr>
              <a:t></a:t>
            </a:r>
          </a:p>
        </p:txBody>
      </p:sp>
      <p:sp>
        <p:nvSpPr>
          <p:cNvPr id="11" name="Rectangle 10"/>
          <p:cNvSpPr/>
          <p:nvPr/>
        </p:nvSpPr>
        <p:spPr>
          <a:xfrm>
            <a:off x="293718" y="4653136"/>
            <a:ext cx="389850" cy="369332"/>
          </a:xfrm>
          <a:prstGeom prst="rect">
            <a:avLst/>
          </a:prstGeom>
        </p:spPr>
        <p:txBody>
          <a:bodyPr wrap="none">
            <a:spAutoFit/>
          </a:bodyPr>
          <a:lstStyle/>
          <a:p>
            <a:pPr>
              <a:defRPr b="0" i="0"/>
            </a:pPr>
            <a:r>
              <a:rPr lang="x-none" b="1">
                <a:sym typeface="Wingdings"/>
              </a:rPr>
              <a:t></a:t>
            </a:r>
          </a:p>
        </p:txBody>
      </p:sp>
    </p:spTree>
    <p:extLst>
      <p:ext uri="{BB962C8B-B14F-4D97-AF65-F5344CB8AC3E}">
        <p14:creationId xmlns:p14="http://schemas.microsoft.com/office/powerpoint/2010/main" val="2055487266"/>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b="0" i="0"/>
            </a:pPr>
            <a:r>
              <a:rPr lang="x-none" smtClean="0"/>
              <a:t>Voorbeeld (MT75542)</a:t>
            </a:r>
          </a:p>
        </p:txBody>
      </p:sp>
      <p:sp>
        <p:nvSpPr>
          <p:cNvPr id="4" name="Date Placeholder 3"/>
          <p:cNvSpPr>
            <a:spLocks noGrp="1"/>
          </p:cNvSpPr>
          <p:nvPr>
            <p:ph type="dt" sz="half" idx="10"/>
          </p:nvPr>
        </p:nvSpPr>
        <p:spPr/>
        <p:txBody>
          <a:bodyPr/>
          <a:lstStyle/>
          <a:p>
            <a:pPr>
              <a:defRPr b="0" i="0"/>
            </a:pPr>
            <a:r>
              <a:rPr lang="x-none" smtClean="0">
                <a:solidFill>
                  <a:prstClr val="black">
                    <a:tint val="75000"/>
                  </a:prstClr>
                </a:solidFill>
              </a:rPr>
              <a:t>©2014  The Tennant Company</a:t>
            </a:r>
          </a:p>
        </p:txBody>
      </p:sp>
      <p:sp>
        <p:nvSpPr>
          <p:cNvPr id="5" name="Footer Placeholder 4"/>
          <p:cNvSpPr>
            <a:spLocks noGrp="1"/>
          </p:cNvSpPr>
          <p:nvPr>
            <p:ph type="ftr" sz="quarter" idx="11"/>
          </p:nvPr>
        </p:nvSpPr>
        <p:spPr/>
        <p:txBody>
          <a:bodyPr/>
          <a:lstStyle/>
          <a:p>
            <a:pPr>
              <a:defRPr b="0" i="0"/>
            </a:pPr>
            <a:r>
              <a:rPr lang="x-none" b="1" smtClean="0">
                <a:solidFill>
                  <a:srgbClr val="F79646">
                    <a:lumMod val="75000"/>
                  </a:srgbClr>
                </a:solidFill>
              </a:rPr>
              <a:t>VERTROUWELIJK - Uitsluitend voor intern gebruik</a:t>
            </a:r>
          </a:p>
        </p:txBody>
      </p:sp>
      <p:sp>
        <p:nvSpPr>
          <p:cNvPr id="6" name="Slide Number Placeholder 5"/>
          <p:cNvSpPr>
            <a:spLocks noGrp="1"/>
          </p:cNvSpPr>
          <p:nvPr>
            <p:ph type="sldNum" sz="quarter" idx="12"/>
          </p:nvPr>
        </p:nvSpPr>
        <p:spPr/>
        <p:txBody>
          <a:bodyPr/>
          <a:lstStyle/>
          <a:p>
            <a:pPr>
              <a:defRPr b="0" i="0"/>
            </a:pPr>
            <a:r>
              <a:rPr lang="x-none" altLang="en-US" smtClean="0"/>
              <a:t>Versie 1/2014      </a:t>
            </a:r>
            <a:fld id="{B89DD5D1-FAD1-4806-BA16-87539B203EAC}" type="slidenum">
              <a:rPr lang="en-US" altLang="en-US" smtClean="0"/>
              <a:pPr>
                <a:defRPr/>
              </a:pPr>
              <a:t>4</a:t>
            </a:fld>
            <a:endParaRPr lang="en-US" altLang="en-US" smtClean="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p:blipFill>
        <p:spPr>
          <a:xfrm>
            <a:off x="1727200" y="2133600"/>
            <a:ext cx="5689600" cy="4267200"/>
          </a:xfrm>
        </p:spPr>
      </p:pic>
      <p:cxnSp>
        <p:nvCxnSpPr>
          <p:cNvPr id="11" name="Straight Arrow Connector 10"/>
          <p:cNvCxnSpPr/>
          <p:nvPr/>
        </p:nvCxnSpPr>
        <p:spPr>
          <a:xfrm>
            <a:off x="2843808" y="3356992"/>
            <a:ext cx="864096" cy="360040"/>
          </a:xfrm>
          <a:prstGeom prst="straightConnector1">
            <a:avLst/>
          </a:prstGeom>
          <a:ln w="76200" cap="flat" algn="ctr">
            <a:solidFill>
              <a:srgbClr val="FFFF00"/>
            </a:solidFill>
            <a:prstDash val="solid"/>
            <a:tailEnd type="arrow"/>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p:nvPr/>
        </p:nvCxnSpPr>
        <p:spPr>
          <a:xfrm>
            <a:off x="2372916" y="5301208"/>
            <a:ext cx="864096" cy="360040"/>
          </a:xfrm>
          <a:prstGeom prst="straightConnector1">
            <a:avLst/>
          </a:prstGeom>
          <a:ln w="76200" cap="flat" algn="ctr">
            <a:solidFill>
              <a:srgbClr val="FFFF00"/>
            </a:solidFill>
            <a:prstDash val="solid"/>
            <a:tailEnd type="arrow"/>
          </a:ln>
        </p:spPr>
        <p:style>
          <a:lnRef idx="3">
            <a:schemeClr val="accent6"/>
          </a:lnRef>
          <a:fillRef idx="0">
            <a:schemeClr val="accent6"/>
          </a:fillRef>
          <a:effectRef idx="2">
            <a:schemeClr val="accent6"/>
          </a:effectRef>
          <a:fontRef idx="minor">
            <a:schemeClr val="tx1"/>
          </a:fontRef>
        </p:style>
      </p:cxnSp>
      <p:cxnSp>
        <p:nvCxnSpPr>
          <p:cNvPr id="13" name="Straight Arrow Connector 12"/>
          <p:cNvCxnSpPr/>
          <p:nvPr/>
        </p:nvCxnSpPr>
        <p:spPr>
          <a:xfrm flipH="1">
            <a:off x="6012160" y="5246340"/>
            <a:ext cx="864096" cy="360040"/>
          </a:xfrm>
          <a:prstGeom prst="straightConnector1">
            <a:avLst/>
          </a:prstGeom>
          <a:ln w="76200" cap="flat" algn="ctr">
            <a:solidFill>
              <a:srgbClr val="FFFF00"/>
            </a:solidFill>
            <a:prstDash val="solid"/>
            <a:tailEnd type="arrow"/>
          </a:ln>
        </p:spPr>
        <p:style>
          <a:lnRef idx="3">
            <a:schemeClr val="accent6"/>
          </a:lnRef>
          <a:fillRef idx="0">
            <a:schemeClr val="accent6"/>
          </a:fillRef>
          <a:effectRef idx="2">
            <a:schemeClr val="accent6"/>
          </a:effectRef>
          <a:fontRef idx="minor">
            <a:schemeClr val="tx1"/>
          </a:fontRef>
        </p:style>
      </p:cxnSp>
      <p:cxnSp>
        <p:nvCxnSpPr>
          <p:cNvPr id="14" name="Straight Arrow Connector 13"/>
          <p:cNvCxnSpPr/>
          <p:nvPr/>
        </p:nvCxnSpPr>
        <p:spPr>
          <a:xfrm flipH="1">
            <a:off x="6032443" y="3061827"/>
            <a:ext cx="864096" cy="360040"/>
          </a:xfrm>
          <a:prstGeom prst="straightConnector1">
            <a:avLst/>
          </a:prstGeom>
          <a:ln w="76200" cap="flat" algn="ctr">
            <a:solidFill>
              <a:srgbClr val="FFFF00"/>
            </a:solidFill>
            <a:prstDash val="solid"/>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804535815"/>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269"/>
  <p:tag name="AS_OS" val="Microsoft Windows NT 5.2.3790 Service Pack 2"/>
  <p:tag name="AS_RELEASE_DATE" val="2014.04.28"/>
  <p:tag name="AS_TITLE" val="Aspose.Slides for .NET 4.0 Client Profile"/>
  <p:tag name="AS_VERSION" val="14.3.0.0"/>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ecurityType xmlns="0376508a-3691-412d-a127-f3009102e432">Secured Only</SecurityType>
    <UserRoles xmlns="0376508a-3691-412d-a127-f3009102e432"/>
    <SalesOrg xmlns="0376508a-3691-412d-a127-f3009102e432">
      <Value>7</Value>
    </SalesOrg>
    <Innovation xmlns="0376508a-3691-412d-a127-f3009102e432"/>
    <Sold_x002d_To xmlns="0376508a-3691-412d-a127-f3009102e432" xsi:nil="true"/>
    <CustomerGroup xmlns="0376508a-3691-412d-a127-f3009102e432"/>
    <SalesDistrict xmlns="0376508a-3691-412d-a127-f3009102e432"/>
    <Customer_x0020_Name xmlns="0376508a-3691-412d-a127-f3009102e432" xsi:nil="true"/>
    <Category xmlns="0376508a-3691-412d-a127-f3009102e432">
      <Value>5</Value>
    </Category>
    <MarketingChannel xmlns="0376508a-3691-412d-a127-f3009102e432">
      <Value>3</Value>
      <Value>10</Value>
      <Value>1</Value>
      <Value>11</Value>
      <Value>8</Value>
      <Value>15</Value>
      <Value>14</Value>
      <Value>16</Value>
    </MarketingChannel>
    <SalesChannel xmlns="0376508a-3691-412d-a127-f3009102e432">
      <Value>2</Value>
      <Value>1</Value>
    </SalesChannel>
    <Brand xmlns="0376508a-3691-412d-a127-f3009102e432"/>
    <Language xmlns="0376508a-3691-412d-a127-f3009102e432">
      <Value>6</Value>
    </Language>
    <Applications xmlns="0376508a-3691-412d-a127-f3009102e432"/>
    <Country xmlns="0376508a-3691-412d-a127-f3009102e432"/>
    <LiteratureType xmlns="0376508a-3691-412d-a127-f3009102e432">63</LiteratureType>
    <Industry xmlns="0376508a-3691-412d-a127-f3009102e432"/>
    <Product xmlns="0376508a-3691-412d-a127-f3009102e432">
      <Value>269</Value>
    </Product>
    <AssetType xmlns="0376508a-3691-412d-a127-f3009102e432">30</Asset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4891378B513214FBD163B593C0FE3ED" ma:contentTypeVersion="83" ma:contentTypeDescription="Create a new document." ma:contentTypeScope="" ma:versionID="03339e0d0d67e9735ef2d389b49b9619">
  <xsd:schema xmlns:xsd="http://www.w3.org/2001/XMLSchema" xmlns:xs="http://www.w3.org/2001/XMLSchema" xmlns:p="http://schemas.microsoft.com/office/2006/metadata/properties" xmlns:ns2="0376508a-3691-412d-a127-f3009102e432" targetNamespace="http://schemas.microsoft.com/office/2006/metadata/properties" ma:root="true" ma:fieldsID="42e70a105afa13c0aba71bd4d5669738" ns2:_="">
    <xsd:import namespace="0376508a-3691-412d-a127-f3009102e432"/>
    <xsd:element name="properties">
      <xsd:complexType>
        <xsd:sequence>
          <xsd:element name="documentManagement">
            <xsd:complexType>
              <xsd:all>
                <xsd:element ref="ns2:UserRoles" minOccurs="0"/>
                <xsd:element ref="ns2:MarketingChannel" minOccurs="0"/>
                <xsd:element ref="ns2:SalesOrg" minOccurs="0"/>
                <xsd:element ref="ns2:SalesDistrict" minOccurs="0"/>
                <xsd:element ref="ns2:Country" minOccurs="0"/>
                <xsd:element ref="ns2:Language" minOccurs="0"/>
                <xsd:element ref="ns2:SalesChannel" minOccurs="0"/>
                <xsd:element ref="ns2:Brand" minOccurs="0"/>
                <xsd:element ref="ns2:Product" minOccurs="0"/>
                <xsd:element ref="ns2:Category" minOccurs="0"/>
                <xsd:element ref="ns2:AssetType" minOccurs="0"/>
                <xsd:element ref="ns2:LiteratureType" minOccurs="0"/>
                <xsd:element ref="ns2:Innovation" minOccurs="0"/>
                <xsd:element ref="ns2:Applications" minOccurs="0"/>
                <xsd:element ref="ns2:Industry" minOccurs="0"/>
                <xsd:element ref="ns2:Sold_x002d_To" minOccurs="0"/>
                <xsd:element ref="ns2:SalesDistrictTitle" minOccurs="0"/>
                <xsd:element ref="ns2:ProductStatus" minOccurs="0"/>
                <xsd:element ref="ns2:SecurityType" minOccurs="0"/>
                <xsd:element ref="ns2:CategoryTitle" minOccurs="0"/>
                <xsd:element ref="ns2:CustomerGroup" minOccurs="0"/>
                <xsd:element ref="ns2:Customer_x0020_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76508a-3691-412d-a127-f3009102e432" elementFormDefault="qualified">
    <xsd:import namespace="http://schemas.microsoft.com/office/2006/documentManagement/types"/>
    <xsd:import namespace="http://schemas.microsoft.com/office/infopath/2007/PartnerControls"/>
    <xsd:element name="UserRoles" ma:index="2" nillable="true" ma:displayName="UserRoles" ma:description="* * * * * * IF PUBLIC LEAVE EMPTY * * * * * *" ma:list="{e2e3de3e-ccd2-4421-b68c-37c5f4e582ab}" ma:internalName="UserRoles" ma:readOnly="false" ma:showField="USERROLE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MarketingChannel" ma:index="3" nillable="true" ma:displayName="MarketingChannel" ma:list="{ae493d90-adea-4c54-b050-fb6d6181909e}" ma:internalName="MarketingChannel" ma:readOnly="false" ma:showField="MARKETING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Org" ma:index="4" nillable="true" ma:displayName="SalesOrg" ma:list="{d3375561-d921-4af3-953a-7663adc0db1a}" ma:internalName="SalesOrg" ma:readOnly="false" ma:showField="SALESORG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District" ma:index="5" nillable="true" ma:displayName="SalesDistrict" ma:list="{50370e94-047c-45fb-b566-fc64f91bea86}" ma:internalName="SalesDistrict" ma:readOnly="false" ma:showField="SALESDISTRICT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ountry" ma:index="6" nillable="true" ma:displayName="Country" ma:list="{24076f44-285e-4cb9-9651-bc8b6ea3b479}" ma:internalName="Country" ma:readOnly="false" ma:showField="Key"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Language" ma:index="7" nillable="true" ma:displayName="Language" ma:list="{68445780-4283-43b4-aad2-1fc4dc5f3482}" ma:internalName="Language" ma:readOnly="fals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alesChannel" ma:index="8" nillable="true" ma:displayName="SalesChannel" ma:list="{301a598e-3474-4381-9c1f-829689d8b57b}" ma:internalName="SalesChannel" ma:readOnly="false" ma:showField="SALESCHANNEL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Brand" ma:index="9" nillable="true" ma:displayName="Brand" ma:list="{b92587f4-cafb-48a8-9d85-521e677a1cf5}" ma:internalName="Brand" ma:readOnly="false" ma:showField="BRAND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 ma:index="10" nillable="true" ma:displayName="Product" ma:list="{297b7c7a-5d0d-4982-9702-ea99fbb4a83e}" ma:internalName="Product"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ategory" ma:index="11" nillable="true" ma:displayName="Category" ma:list="{86fa95bb-c809-49ce-a1fb-f4fb7b1949a0}" ma:internalName="Category" ma:readOnly="false" ma:showField="ASSETCATEGO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ssetType" ma:index="12" nillable="true" ma:displayName="AssetType" ma:list="{7cf49b1b-e7dc-4c4d-adb7-5b3a783227c9}" ma:internalName="AssetType" ma:readOnly="false" ma:showField="ASSETTYPE_ID" ma:web="d2b0125b-2e6a-4122-affe-42934978f63b">
      <xsd:simpleType>
        <xsd:restriction base="dms:Lookup"/>
      </xsd:simpleType>
    </xsd:element>
    <xsd:element name="LiteratureType" ma:index="13" nillable="true" ma:displayName="LiteratureType" ma:description="BROCHURES, LEAFLETS, SPEC SHEETS &amp; RECOMMENDED PARTS ARE PUBLIC" ma:indexed="true" ma:list="{8c2f526d-9f00-4fcb-8da9-65219fb1fc57}" ma:internalName="LiteratureType" ma:readOnly="false" ma:showField="LITERATURETYPE_ID" ma:web="d2b0125b-2e6a-4122-affe-42934978f63b">
      <xsd:simpleType>
        <xsd:restriction base="dms:Lookup"/>
      </xsd:simpleType>
    </xsd:element>
    <xsd:element name="Innovation" ma:index="14" nillable="true" ma:displayName="Innovation" ma:list="{7288d138-aaf8-434c-b798-6f31447b8d88}" ma:internalName="Innovation" ma:showField="INNOV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Applications" ma:index="15" nillable="true" ma:displayName="Applications" ma:list="{da2ac9bf-3537-4670-a3ae-d8d75070d1b9}" ma:internalName="Applications" ma:showField="APPLICATION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Industry" ma:index="16" nillable="true" ma:displayName="Industry" ma:list="{d4223f80-87ca-4d48-85c1-b11f26073d7b}" ma:internalName="Industry" ma:showField="INDUSTRY_ID"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old_x002d_To" ma:index="17" nillable="true" ma:displayName="Sold-To" ma:internalName="Sold_x002d_To">
      <xsd:simpleType>
        <xsd:restriction base="dms:Text"/>
      </xsd:simpleType>
    </xsd:element>
    <xsd:element name="SalesDistrictTitle" ma:index="20" nillable="true" ma:displayName="SalesDistrictTitle" ma:list="{50370e94-047c-45fb-b566-fc64f91bea86}" ma:internalName="SalesDistrict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ProductStatus" ma:index="21" nillable="true" ma:displayName="ProductStatus" ma:list="{297B7C7A-5D0D-4982-9702-EA99FBB4A83E}" ma:internalName="ProductStatus" ma:readOnly="true" ma:showField="CalculatedStatus"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SecurityType" ma:index="26" nillable="true" ma:displayName="SecurityType" ma:default="Secured Only" ma:format="Dropdown" ma:internalName="SecurityType">
      <xsd:simpleType>
        <xsd:restriction base="dms:Choice">
          <xsd:enumeration value="Public"/>
          <xsd:enumeration value="Secured Only"/>
        </xsd:restriction>
      </xsd:simpleType>
    </xsd:element>
    <xsd:element name="CategoryTitle" ma:index="27" nillable="true" ma:displayName="CategoryTitle" ma:list="{86fa95bb-c809-49ce-a1fb-f4fb7b1949a0}" ma:internalName="CategoryTitle" ma:readOnly="true" ma:showField="Title" ma:web="d2b0125b-2e6a-4122-affe-42934978f63b">
      <xsd:complexType>
        <xsd:complexContent>
          <xsd:extension base="dms:MultiChoiceLookup">
            <xsd:sequence>
              <xsd:element name="Value" type="dms:Lookup" maxOccurs="unbounded" minOccurs="0" nillable="true"/>
            </xsd:sequence>
          </xsd:extension>
        </xsd:complexContent>
      </xsd:complexType>
    </xsd:element>
    <xsd:element name="CustomerGroup" ma:index="28" nillable="true" ma:displayName="CustomerGroup" ma:list="{1d487369-79c1-471a-aef5-6554842fae80}" ma:internalName="CustomerGroup" ma:showField="CustomerGroupId">
      <xsd:complexType>
        <xsd:complexContent>
          <xsd:extension base="dms:MultiChoiceLookup">
            <xsd:sequence>
              <xsd:element name="Value" type="dms:Lookup" maxOccurs="unbounded" minOccurs="0" nillable="true"/>
            </xsd:sequence>
          </xsd:extension>
        </xsd:complexContent>
      </xsd:complexType>
    </xsd:element>
    <xsd:element name="Customer_x0020_Name" ma:index="29" nillable="true" ma:displayName="Customer Name" ma:list="{a26128da-408a-40e4-8f46-322bff40bfec}" ma:internalName="Customer_x0020_Nam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78879A-346D-4DCC-BFF7-6ADD76B763A2}"/>
</file>

<file path=customXml/itemProps2.xml><?xml version="1.0" encoding="utf-8"?>
<ds:datastoreItem xmlns:ds="http://schemas.openxmlformats.org/officeDocument/2006/customXml" ds:itemID="{14B1CD38-7417-4975-96C2-E3303212BF5A}"/>
</file>

<file path=customXml/itemProps3.xml><?xml version="1.0" encoding="utf-8"?>
<ds:datastoreItem xmlns:ds="http://schemas.openxmlformats.org/officeDocument/2006/customXml" ds:itemID="{A137EA06-F135-4E26-9655-5EABA2AA778F}"/>
</file>

<file path=docProps/app.xml><?xml version="1.0" encoding="utf-8"?>
<Properties xmlns="http://schemas.openxmlformats.org/officeDocument/2006/extended-properties" xmlns:vt="http://schemas.openxmlformats.org/officeDocument/2006/docPropsVTypes">
  <TotalTime>0</TotalTime>
  <Words>403</Words>
  <Application>Microsoft Office PowerPoint</Application>
  <PresentationFormat>On-screen Show (4:3)</PresentationFormat>
  <Paragraphs>53</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1_Office Theme</vt:lpstr>
      <vt:lpstr>T7+</vt:lpstr>
      <vt:lpstr>Zegt het voort</vt:lpstr>
      <vt:lpstr>Verbeteringen</vt:lpstr>
      <vt:lpstr>Voorbeeld (MT75542)</vt:lpstr>
    </vt:vector>
  </TitlesOfParts>
  <Company>Tennant Company</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T7+</dc:title>
  <dc:creator>Sehmke, Stefan</dc:creator>
  <cp:lastModifiedBy>Boucham, Amal</cp:lastModifiedBy>
  <cp:revision>11</cp:revision>
  <dcterms:created xsi:type="dcterms:W3CDTF">2014-07-14T12:45:40Z</dcterms:created>
  <dcterms:modified xsi:type="dcterms:W3CDTF">2014-09-19T10:31:09Z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0x01010044891378B513214FBD163B593C0FE3ED</vt:lpwstr>
  </property>
</Properties>
</file>