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71" r:id="rId5"/>
  </p:sldMasterIdLst>
  <p:notesMasterIdLst>
    <p:notesMasterId r:id="rId12"/>
  </p:notesMasterIdLst>
  <p:handoutMasterIdLst>
    <p:handoutMasterId r:id="rId13"/>
  </p:handoutMasterIdLst>
  <p:sldIdLst>
    <p:sldId id="373" r:id="rId6"/>
    <p:sldId id="374" r:id="rId7"/>
    <p:sldId id="375" r:id="rId8"/>
    <p:sldId id="376" r:id="rId9"/>
    <p:sldId id="377" r:id="rId10"/>
    <p:sldId id="372" r:id="rId11"/>
  </p:sldIdLst>
  <p:sldSz cx="9144000" cy="6858000" type="screen4x3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0A7"/>
    <a:srgbClr val="009BC7"/>
    <a:srgbClr val="007EA6"/>
    <a:srgbClr val="0090BE"/>
    <a:srgbClr val="FCB53E"/>
    <a:srgbClr val="B5A2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7713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90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9282" cy="350760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1"/>
            <a:ext cx="4029282" cy="350760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EC42B11C-82B7-4787-B120-4A616C03ED7F}" type="datetimeFigureOut">
              <a:rPr lang="en-US" smtClean="0"/>
              <a:t>4/27/2014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97799481-D840-422F-A83F-D44F4E5AD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51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0520"/>
          </a:xfrm>
          <a:prstGeom prst="rect">
            <a:avLst/>
          </a:prstGeom>
        </p:spPr>
        <p:txBody>
          <a:bodyPr vert="horz" lIns="93170" tIns="46586" rIns="93170" bIns="465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0" tIns="46586" rIns="93170" bIns="46586" rtlCol="0"/>
          <a:lstStyle>
            <a:lvl1pPr algn="r">
              <a:defRPr sz="1200"/>
            </a:lvl1pPr>
          </a:lstStyle>
          <a:p>
            <a:fld id="{4F31F1E9-BA73-4767-B582-05A09E5A844B}" type="datetimeFigureOut">
              <a:rPr lang="en-US" smtClean="0"/>
              <a:t>4/27/2014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0" tIns="46586" rIns="93170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0" tIns="46586" rIns="93170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3170" tIns="46586" rIns="93170" bIns="465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0" tIns="46586" rIns="93170" bIns="46586" rtlCol="0" anchor="b"/>
          <a:lstStyle>
            <a:lvl1pPr algn="r">
              <a:defRPr sz="12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95961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07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0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13434" cy="4525963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90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5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615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04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95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808"/>
            <a:ext cx="7409793" cy="7816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0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9" r:id="rId3"/>
    <p:sldLayoutId id="2147483665" r:id="rId4"/>
    <p:sldLayoutId id="2147483667" r:id="rId5"/>
    <p:sldLayoutId id="2147483668" r:id="rId6"/>
    <p:sldLayoutId id="2147483670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4163" indent="-284163" algn="l" defTabSz="914400" rtl="0" eaLnBrk="1" latinLnBrk="0" hangingPunct="1">
        <a:spcBef>
          <a:spcPct val="20000"/>
        </a:spcBef>
        <a:buClr>
          <a:schemeClr val="accent2"/>
        </a:buClr>
        <a:buFont typeface="Wingdings" panose="05000000000000000000" pitchFamily="2" charset="2"/>
        <a:buChar char="ü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93738" indent="-236538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087438" indent="-173038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9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953618" y="2546552"/>
            <a:ext cx="4190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9BC7"/>
                </a:solidFill>
              </a:rPr>
              <a:t>PRESENTER NAME   MONTH.DATE.YEAR</a:t>
            </a:r>
            <a:endParaRPr lang="en-US" sz="3200" b="1" dirty="0" smtClean="0">
              <a:solidFill>
                <a:srgbClr val="009BC7"/>
              </a:solidFill>
              <a:latin typeface="Univers 55"/>
              <a:cs typeface="Univers 55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3618" y="1367526"/>
            <a:ext cx="3990382" cy="120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8800" b="1" dirty="0" smtClean="0">
                <a:solidFill>
                  <a:srgbClr val="009BC7"/>
                </a:solidFill>
              </a:rPr>
              <a:t>T17</a:t>
            </a:r>
            <a:r>
              <a:rPr lang="en-US" altLang="en-US" sz="4000" dirty="0" smtClean="0">
                <a:solidFill>
                  <a:srgbClr val="009BC7"/>
                </a:solidFill>
              </a:rPr>
              <a:t> </a:t>
            </a:r>
            <a:r>
              <a:rPr lang="en-US" altLang="en-US" sz="4000" b="1" dirty="0" smtClean="0">
                <a:solidFill>
                  <a:srgbClr val="009BC7"/>
                </a:solidFill>
              </a:rPr>
              <a:t>PREVIEW</a:t>
            </a:r>
            <a:endParaRPr lang="en-US" altLang="en-US" sz="4000" b="1" dirty="0">
              <a:solidFill>
                <a:srgbClr val="009BC7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956" y="1943100"/>
            <a:ext cx="7086815" cy="537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56" y="210181"/>
            <a:ext cx="949286" cy="94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87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8942142" cy="1335245"/>
            <a:chOff x="0" y="0"/>
            <a:chExt cx="8942142" cy="1335245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7700211" cy="1335245"/>
            </a:xfrm>
            <a:prstGeom prst="rect">
              <a:avLst/>
            </a:prstGeom>
            <a:solidFill>
              <a:srgbClr val="1780A7">
                <a:alpha val="9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2856" y="210181"/>
              <a:ext cx="949286" cy="949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764483" y="1545140"/>
            <a:ext cx="5390666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Reducing the Cost to Clean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Clean More Productively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Designed for Durability</a:t>
            </a:r>
          </a:p>
          <a:p>
            <a:pPr>
              <a:spcBef>
                <a:spcPct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Enhancing Health and Safety</a:t>
            </a:r>
          </a:p>
          <a:p>
            <a:pPr>
              <a:spcBef>
                <a:spcPct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Improving the Facility Image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Delivering Ease of Operation and Maintenance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endParaRPr lang="en-US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Stands Apart from Other Offerings:</a:t>
            </a:r>
          </a:p>
          <a:p>
            <a:pPr marL="906462" lvl="3" indent="-393700"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Excellent Water Containment</a:t>
            </a:r>
          </a:p>
          <a:p>
            <a:pPr marL="906462" lvl="3" indent="-393700"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Largest Available Battery Capacity</a:t>
            </a:r>
          </a:p>
          <a:p>
            <a:pPr marL="906462" lvl="3" indent="-393700"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Substantial Water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Capacity</a:t>
            </a:r>
          </a:p>
          <a:p>
            <a:pPr marL="906462" lvl="3" indent="-393700"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Scrubbing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Side Brush</a:t>
            </a:r>
          </a:p>
          <a:p>
            <a:pPr marL="906462" lvl="3" indent="-393700"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ec-H2O </a:t>
            </a:r>
            <a:endParaRPr lang="en-US" alt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06462" lvl="3" indent="-393700">
              <a:spcBef>
                <a:spcPct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50000"/>
              <a:buFont typeface="Wingdings" charset="2"/>
              <a:buChar char="ü"/>
              <a:defRPr/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Touch-n-Go</a:t>
            </a: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™ Control Module with 1-Step</a:t>
            </a:r>
            <a:r>
              <a:rPr lang="en-US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™</a:t>
            </a: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-491566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800" dirty="0" smtClean="0">
                <a:solidFill>
                  <a:schemeClr val="bg1"/>
                </a:solidFill>
              </a:rPr>
              <a:t>T17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chemeClr val="bg1"/>
                </a:solidFill>
              </a:rPr>
              <a:t>ADVANTAGES</a:t>
            </a:r>
            <a:endParaRPr lang="en-US" sz="6600" b="1" dirty="0">
              <a:solidFill>
                <a:schemeClr val="bg1"/>
              </a:solidFill>
            </a:endParaRPr>
          </a:p>
        </p:txBody>
      </p:sp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3854"/>
            <a:ext cx="4024028" cy="34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10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8942142" cy="1335245"/>
            <a:chOff x="0" y="0"/>
            <a:chExt cx="8942142" cy="133524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7700211" cy="1335245"/>
            </a:xfrm>
            <a:prstGeom prst="rect">
              <a:avLst/>
            </a:prstGeom>
            <a:solidFill>
              <a:srgbClr val="1780A7">
                <a:alpha val="9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2856" y="210181"/>
              <a:ext cx="949286" cy="949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0" y="2159000"/>
            <a:ext cx="9144000" cy="469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20" y="3555380"/>
            <a:ext cx="3918076" cy="317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339852" y="1515016"/>
            <a:ext cx="7720094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4163" indent="-28416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93738" indent="-2365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087438" indent="-1730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200"/>
              </a:spcAft>
              <a:buNone/>
            </a:pP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Maximizing Productivity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Clean effectively with a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 in / 100 cm main scrub path  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performance cleaning delivered by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two 1.5 </a:t>
            </a:r>
            <a:r>
              <a:rPr lang="en-US" alt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hp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/ 1.125 kW </a:t>
            </a:r>
            <a:b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scrub brush motors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Capable of more cleaning with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75 gal / 285 L solution </a:t>
            </a: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tank volume 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Extraordinary water recovery with an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articulating rear parabolic squeegee 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Reduce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dump and refill cycle time with the </a:t>
            </a: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large drain hoses </a:t>
            </a: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faster draining and cleanout for more productivity</a:t>
            </a:r>
          </a:p>
          <a:p>
            <a:pPr marL="0" indent="0">
              <a:spcBef>
                <a:spcPts val="500"/>
              </a:spcBef>
              <a:spcAft>
                <a:spcPts val="200"/>
              </a:spcAft>
              <a:buNone/>
            </a:pP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Minimizing Cleaning Cost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Lower cost of </a:t>
            </a: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ownership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maintenance free propel </a:t>
            </a:r>
            <a:b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&amp; </a:t>
            </a: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scrub brush motors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Operation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made easy with </a:t>
            </a: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1-Touch controls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 </a:t>
            </a: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pod </a:t>
            </a: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mounted in the steering wheel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Maintenance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simplified with </a:t>
            </a: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yellow touch points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investment is protected with a </a:t>
            </a: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wrap around </a:t>
            </a:r>
            <a:b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steel bumper with stacked corner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rollers</a:t>
            </a:r>
            <a:endParaRPr lang="en-US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29760" y="1637471"/>
            <a:ext cx="2369636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STANDARD FEATURES FOCUSED ON </a:t>
            </a:r>
            <a:r>
              <a:rPr lang="en-US" sz="1200" b="1" dirty="0">
                <a:solidFill>
                  <a:srgbClr val="0090BE"/>
                </a:solidFill>
                <a:cs typeface="Calibri"/>
              </a:rPr>
              <a:t>MAXIMIZING </a:t>
            </a:r>
            <a:r>
              <a:rPr lang="en-US" sz="1200" b="1" dirty="0" smtClean="0">
                <a:solidFill>
                  <a:srgbClr val="0090BE"/>
                </a:solidFill>
                <a:cs typeface="Calibri"/>
              </a:rPr>
              <a:t>PRODUCTIVITY &amp; MINIMIZING </a:t>
            </a:r>
            <a:r>
              <a:rPr lang="en-US" sz="1200" b="1" dirty="0" smtClean="0">
                <a:solidFill>
                  <a:srgbClr val="0090BE"/>
                </a:solidFill>
                <a:latin typeface="Calibri"/>
                <a:cs typeface="Calibri"/>
              </a:rPr>
              <a:t>CLEANING COST</a:t>
            </a:r>
            <a:endParaRPr lang="en-US" sz="1200" b="1" dirty="0">
              <a:solidFill>
                <a:srgbClr val="0090BE"/>
              </a:solidFill>
              <a:latin typeface="Calibri"/>
              <a:cs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577" y="1580887"/>
            <a:ext cx="812800" cy="83980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729760" y="1626571"/>
            <a:ext cx="229994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729760" y="2388639"/>
            <a:ext cx="229994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itle 2"/>
          <p:cNvSpPr txBox="1">
            <a:spLocks/>
          </p:cNvSpPr>
          <p:nvPr/>
        </p:nvSpPr>
        <p:spPr>
          <a:xfrm>
            <a:off x="13862" y="330572"/>
            <a:ext cx="6787128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chemeClr val="bg1"/>
                </a:solidFill>
              </a:rPr>
              <a:t>T17 RIDER SCRUBBER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5400" b="1" dirty="0" smtClean="0">
                <a:solidFill>
                  <a:schemeClr val="bg1"/>
                </a:solidFill>
              </a:rPr>
              <a:t>BUILT-IN RESULTS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6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8942142" cy="1335245"/>
            <a:chOff x="0" y="0"/>
            <a:chExt cx="8942142" cy="133524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7700211" cy="1335245"/>
            </a:xfrm>
            <a:prstGeom prst="rect">
              <a:avLst/>
            </a:prstGeom>
            <a:solidFill>
              <a:srgbClr val="1780A7">
                <a:alpha val="9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2856" y="210181"/>
              <a:ext cx="949286" cy="949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0" y="2159000"/>
            <a:ext cx="9144000" cy="469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2898" y="1998812"/>
            <a:ext cx="8383427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4163" indent="-28416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93738" indent="-2365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087438" indent="-1730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  <a:spcAft>
                <a:spcPts val="300"/>
              </a:spcAft>
            </a:pPr>
            <a:r>
              <a:rPr lang="en-US" altLang="en-US" sz="1400" b="1" dirty="0" smtClean="0">
                <a:solidFill>
                  <a:schemeClr val="accent2"/>
                </a:solidFill>
              </a:rPr>
              <a:t>Increase Productivity</a:t>
            </a:r>
            <a:endParaRPr lang="en-US" alt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Increase productivity and reduce chemical use with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ec-H20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chemical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free cleaning technology </a:t>
            </a: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Get more out of a tank of solution, up to 3 times more than conventional scrubbing with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(solution recycling / detergent metering) system </a:t>
            </a: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Clean longer with battery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options: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625AH </a:t>
            </a:r>
            <a:r>
              <a:rPr lang="en-US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775AH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AH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(largest available capacity in its class)</a:t>
            </a: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Run multiple shifts with a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Battery rollout system</a:t>
            </a: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Clean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along edges and racking and move machine away from walls and obstructions for more operator peace of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mind with a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52 in / 132 cm scrub path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from the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RH </a:t>
            </a:r>
            <a:r>
              <a:rPr lang="en-US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scrubbing side brush </a:t>
            </a:r>
            <a:endParaRPr lang="en-US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Handle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light dry sweeping jobs to enable single pass sweeping and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scrubbing with the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Pre-sweep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50 in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127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cm sweeping path</a:t>
            </a:r>
            <a:endParaRPr lang="en-US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Extend water recovery beyond the machine with the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vacuum wand </a:t>
            </a: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Simplify clean out with the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 board spray hose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providing water at the clean out site</a:t>
            </a:r>
          </a:p>
          <a:p>
            <a:pPr>
              <a:spcBef>
                <a:spcPts val="500"/>
              </a:spcBef>
              <a:spcAft>
                <a:spcPts val="300"/>
              </a:spcAft>
            </a:pPr>
            <a:r>
              <a:rPr lang="en-US" altLang="en-US" sz="1400" b="1" dirty="0" smtClean="0">
                <a:solidFill>
                  <a:schemeClr val="accent2"/>
                </a:solidFill>
              </a:rPr>
              <a:t>Protect </a:t>
            </a:r>
            <a:r>
              <a:rPr lang="en-US" altLang="en-US" sz="1400" b="1" dirty="0">
                <a:solidFill>
                  <a:schemeClr val="accent2"/>
                </a:solidFill>
              </a:rPr>
              <a:t>Your </a:t>
            </a:r>
            <a:r>
              <a:rPr lang="en-US" altLang="en-US" sz="1400" b="1" dirty="0" smtClean="0">
                <a:solidFill>
                  <a:schemeClr val="accent2"/>
                </a:solidFill>
              </a:rPr>
              <a:t>Investment</a:t>
            </a:r>
            <a:endParaRPr lang="en-US" alt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Protects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operator by shielding them from falling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objects with the  </a:t>
            </a:r>
            <a:r>
              <a:rPr lang="en-US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FOPS certified overhead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guard</a:t>
            </a:r>
            <a:endParaRPr lang="en-US" alt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5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Protect the squeegee from damage when reversing with the </a:t>
            </a:r>
            <a:r>
              <a:rPr lang="en-US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squeegee protection kit</a:t>
            </a:r>
          </a:p>
          <a:p>
            <a:pPr>
              <a:spcBef>
                <a:spcPts val="500"/>
              </a:spcBef>
              <a:spcAft>
                <a:spcPts val="600"/>
              </a:spcAft>
            </a:pPr>
            <a:endParaRPr lang="en-US" altLang="en-US" sz="1600" dirty="0"/>
          </a:p>
          <a:p>
            <a:pPr>
              <a:spcBef>
                <a:spcPts val="500"/>
              </a:spcBef>
              <a:spcAft>
                <a:spcPts val="200"/>
              </a:spcAft>
            </a:pPr>
            <a:endParaRPr lang="en-US" alt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6762670" y="1650931"/>
            <a:ext cx="2231897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SUBSTANTIALLY DIFFERENTIATED AND </a:t>
            </a:r>
            <a:r>
              <a:rPr lang="en-US" sz="1200" b="1" dirty="0" smtClean="0">
                <a:solidFill>
                  <a:srgbClr val="0090BE"/>
                </a:solidFill>
                <a:cs typeface="Calibri"/>
              </a:rPr>
              <a:t>TAILORABLE TO VIRTUALLY ANY CUSTOMER NEED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55490" y="1628891"/>
            <a:ext cx="20717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55490" y="2298788"/>
            <a:ext cx="20717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387" y="1409580"/>
            <a:ext cx="921014" cy="951618"/>
          </a:xfrm>
          <a:prstGeom prst="rect">
            <a:avLst/>
          </a:prstGeom>
        </p:spPr>
      </p:pic>
      <p:sp>
        <p:nvSpPr>
          <p:cNvPr id="13" name="Title 2"/>
          <p:cNvSpPr txBox="1">
            <a:spLocks/>
          </p:cNvSpPr>
          <p:nvPr/>
        </p:nvSpPr>
        <p:spPr>
          <a:xfrm>
            <a:off x="-1598" y="341726"/>
            <a:ext cx="6787128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chemeClr val="bg1"/>
                </a:solidFill>
              </a:rPr>
              <a:t>T17 RIDER SCRUBBER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5400" b="1" dirty="0" smtClean="0">
                <a:solidFill>
                  <a:schemeClr val="bg1"/>
                </a:solidFill>
              </a:rPr>
              <a:t>BUILT TO YOUR NEEDS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8942142" cy="1335245"/>
            <a:chOff x="0" y="0"/>
            <a:chExt cx="8942142" cy="1335245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7700211" cy="1335245"/>
            </a:xfrm>
            <a:prstGeom prst="rect">
              <a:avLst/>
            </a:prstGeom>
            <a:solidFill>
              <a:srgbClr val="1780A7">
                <a:alpha val="9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2856" y="210181"/>
              <a:ext cx="949286" cy="949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7" name="Rectangle 26"/>
          <p:cNvSpPr/>
          <p:nvPr/>
        </p:nvSpPr>
        <p:spPr>
          <a:xfrm>
            <a:off x="0" y="2159000"/>
            <a:ext cx="9144000" cy="4698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89" y="1437871"/>
            <a:ext cx="2132550" cy="172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" r="8256"/>
          <a:stretch/>
        </p:blipFill>
        <p:spPr>
          <a:xfrm>
            <a:off x="6477888" y="1335245"/>
            <a:ext cx="2176163" cy="1694957"/>
          </a:xfrm>
          <a:prstGeom prst="rect">
            <a:avLst/>
          </a:prstGeom>
          <a:effectLst/>
        </p:spPr>
      </p:pic>
      <p:sp>
        <p:nvSpPr>
          <p:cNvPr id="26" name="TextBox 25"/>
          <p:cNvSpPr txBox="1"/>
          <p:nvPr/>
        </p:nvSpPr>
        <p:spPr>
          <a:xfrm>
            <a:off x="288635" y="3200689"/>
            <a:ext cx="8653507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charset="2"/>
              <a:buChar char="ü"/>
            </a:pPr>
            <a:r>
              <a:rPr lang="en-US" sz="1200" b="1" dirty="0">
                <a:solidFill>
                  <a:srgbClr val="009BC9"/>
                </a:solidFill>
              </a:rPr>
              <a:t>More productive </a:t>
            </a:r>
            <a:endParaRPr lang="en-US" sz="1200" b="1" dirty="0" smtClean="0">
              <a:solidFill>
                <a:srgbClr val="009BC9"/>
              </a:solidFill>
            </a:endParaRP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Reduce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dump/refill cycles for the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operator from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&gt; 30% more solution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capacity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 and productive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cleaning from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50% more powerful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standard scrub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motors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Allows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up close edge cleaning without taking the machine next to the wall and provides up to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30% more cleaning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capacity with an optional scrubbing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 brush 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up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an entire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shift* with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ore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available battery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capacity </a:t>
            </a: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Achieve excellent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water control in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turns with a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articulating/swinging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rear squeegee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Spend less time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cleaning out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tanks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l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arge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drain hoses with flow control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cuffs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b="1" dirty="0" smtClean="0">
                <a:solidFill>
                  <a:srgbClr val="009BC9"/>
                </a:solidFill>
                <a:latin typeface="Calibri"/>
                <a:cs typeface="Calibri"/>
              </a:rPr>
              <a:t>Easier to operate and maintain</a:t>
            </a: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 made easy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comfortable with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r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oomier operator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compartment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&amp;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Touch-n-Go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control</a:t>
            </a: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Routine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maintenance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is easy with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y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ellow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touch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points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b="1" dirty="0" smtClean="0">
                <a:solidFill>
                  <a:srgbClr val="009BC9"/>
                </a:solidFill>
              </a:rPr>
              <a:t>Lower Cost to Clean</a:t>
            </a: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Lower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operating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cost with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aintenance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free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propel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scrub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rush motors</a:t>
            </a: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Protect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drain hoses and simplify tank clean out with a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heavy duty tail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gate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742950" lvl="1" indent="-285750">
              <a:spcAft>
                <a:spcPts val="300"/>
              </a:spcAft>
              <a:buFont typeface="Wingdings" charset="2"/>
              <a:buChar char="ü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More protection from available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rear squeegee protection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kit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64364" y="3648364"/>
            <a:ext cx="4277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charset="2"/>
              <a:buChar char="ü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971634" y="1907831"/>
            <a:ext cx="1005225" cy="1005225"/>
          </a:xfrm>
          <a:prstGeom prst="ellipse">
            <a:avLst/>
          </a:prstGeom>
          <a:solidFill>
            <a:srgbClr val="1780A7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009BC9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10178" y="2069207"/>
            <a:ext cx="816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VS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36639" y="1999999"/>
            <a:ext cx="1096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T17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99361" y="1999999"/>
            <a:ext cx="1362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7300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131771"/>
            <a:ext cx="6936084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prstClr val="white"/>
                </a:solidFill>
                <a:ea typeface="+mn-ea"/>
                <a:cs typeface="+mn-cs"/>
              </a:rPr>
              <a:t>KEY</a:t>
            </a:r>
            <a:endParaRPr lang="en-US" sz="8000" b="1" dirty="0" smtClean="0">
              <a:solidFill>
                <a:schemeClr val="bg1"/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7200" b="1" dirty="0" smtClean="0">
                <a:solidFill>
                  <a:schemeClr val="bg1"/>
                </a:solidFill>
              </a:rPr>
              <a:t>ENHANCEMENTS</a:t>
            </a:r>
            <a:r>
              <a:rPr lang="en-US" sz="8000" b="1" dirty="0" smtClean="0">
                <a:solidFill>
                  <a:schemeClr val="bg1"/>
                </a:solidFill>
              </a:rPr>
              <a:t/>
            </a:r>
            <a:br>
              <a:rPr lang="en-US" sz="8000" b="1" dirty="0" smtClean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5688" y="6627168"/>
            <a:ext cx="499207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Aft>
                <a:spcPts val="300"/>
              </a:spcAft>
            </a:pPr>
            <a:r>
              <a: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* Assumes 8 hour shift and the 930AH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battery pack </a:t>
            </a:r>
            <a:r>
              <a: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with the T17 working in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economy mode)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145" y="210181"/>
            <a:ext cx="1608994" cy="160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6630"/>
            <a:ext cx="7086815" cy="537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30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BC9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03339e0d0d67e9735ef2d389b49b9619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42e70a105afa13c0aba71bd4d566973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Public</SecurityType>
    <UserRoles xmlns="0376508a-3691-412d-a127-f3009102e432"/>
    <SalesOrg xmlns="0376508a-3691-412d-a127-f3009102e432">
      <Value>2</Value>
      <Value>7</Value>
      <Value>6</Value>
    </SalesOrg>
    <Innovation xmlns="0376508a-3691-412d-a127-f3009102e432"/>
    <Sold_x002d_To xmlns="0376508a-3691-412d-a127-f3009102e432" xsi:nil="true"/>
    <SalesDistrict xmlns="0376508a-3691-412d-a127-f3009102e432">
      <Value>4</Value>
    </SalesDistrict>
    <Category xmlns="0376508a-3691-412d-a127-f3009102e432">
      <Value>5</Value>
    </Category>
    <MarketingChannel xmlns="0376508a-3691-412d-a127-f3009102e432">
      <Value>10</Value>
      <Value>8</Value>
      <Value>15</Value>
      <Value>16</Value>
    </MarketingChannel>
    <SalesChannel xmlns="0376508a-3691-412d-a127-f3009102e432">
      <Value>1</Value>
    </SalesChannel>
    <Brand xmlns="0376508a-3691-412d-a127-f3009102e432">
      <Value>1</Value>
    </Brand>
    <Language xmlns="0376508a-3691-412d-a127-f3009102e432">
      <Value>31</Value>
      <Value>36</Value>
    </Language>
    <Applications xmlns="0376508a-3691-412d-a127-f3009102e432"/>
    <Country xmlns="0376508a-3691-412d-a127-f3009102e432"/>
    <LiteratureType xmlns="0376508a-3691-412d-a127-f3009102e432">21</LiteratureType>
    <Industry xmlns="0376508a-3691-412d-a127-f3009102e432"/>
    <Product xmlns="0376508a-3691-412d-a127-f3009102e432">
      <Value>400</Value>
    </Product>
    <AssetType xmlns="0376508a-3691-412d-a127-f3009102e432">30</AssetType>
    <CustomerGroup xmlns="0376508a-3691-412d-a127-f3009102e432"/>
    <Customer_x0020_Name xmlns="0376508a-3691-412d-a127-f3009102e43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F00D1C-DAD5-4ECB-A241-DD9A1B0AED7D}"/>
</file>

<file path=customXml/itemProps2.xml><?xml version="1.0" encoding="utf-8"?>
<ds:datastoreItem xmlns:ds="http://schemas.openxmlformats.org/officeDocument/2006/customXml" ds:itemID="{E9A61AA3-8772-4902-8FDF-C04F9980B70A}"/>
</file>

<file path=customXml/itemProps3.xml><?xml version="1.0" encoding="utf-8"?>
<ds:datastoreItem xmlns:ds="http://schemas.openxmlformats.org/officeDocument/2006/customXml" ds:itemID="{DAD364DB-8BDD-4B34-89B2-EC196A62A0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467</Words>
  <Application>Microsoft Office PowerPoint</Application>
  <PresentationFormat>On-screen Show (4:3)</PresentationFormat>
  <Paragraphs>64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T17 Presentation</dc:title>
  <dc:creator>Tennant</dc:creator>
  <cp:lastModifiedBy>Catrevaux, Yvan</cp:lastModifiedBy>
  <cp:revision>313</cp:revision>
  <cp:lastPrinted>2013-11-25T13:04:45Z</cp:lastPrinted>
  <dcterms:created xsi:type="dcterms:W3CDTF">2013-04-22T18:42:54Z</dcterms:created>
  <dcterms:modified xsi:type="dcterms:W3CDTF">2014-04-27T15:44:53Z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647000</vt:r8>
  </property>
</Properties>
</file>