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4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2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  <p:sldMasterId id="2147483671" r:id="rId2"/>
  </p:sldMasterIdLst>
  <p:notesMasterIdLst>
    <p:notesMasterId r:id="rId44"/>
  </p:notesMasterIdLst>
  <p:handoutMasterIdLst>
    <p:handoutMasterId r:id="rId45"/>
  </p:handoutMasterIdLst>
  <p:sldIdLst>
    <p:sldId id="293" r:id="rId3"/>
    <p:sldId id="330" r:id="rId4"/>
    <p:sldId id="336" r:id="rId5"/>
    <p:sldId id="322" r:id="rId6"/>
    <p:sldId id="352" r:id="rId7"/>
    <p:sldId id="383" r:id="rId8"/>
    <p:sldId id="333" r:id="rId9"/>
    <p:sldId id="334" r:id="rId10"/>
    <p:sldId id="335" r:id="rId11"/>
    <p:sldId id="337" r:id="rId12"/>
    <p:sldId id="338" r:id="rId13"/>
    <p:sldId id="324" r:id="rId14"/>
    <p:sldId id="329" r:id="rId15"/>
    <p:sldId id="342" r:id="rId16"/>
    <p:sldId id="326" r:id="rId17"/>
    <p:sldId id="327" r:id="rId18"/>
    <p:sldId id="328" r:id="rId19"/>
    <p:sldId id="339" r:id="rId20"/>
    <p:sldId id="344" r:id="rId21"/>
    <p:sldId id="347" r:id="rId22"/>
    <p:sldId id="373" r:id="rId23"/>
    <p:sldId id="374" r:id="rId24"/>
    <p:sldId id="375" r:id="rId25"/>
    <p:sldId id="376" r:id="rId26"/>
    <p:sldId id="377" r:id="rId27"/>
    <p:sldId id="348" r:id="rId28"/>
    <p:sldId id="378" r:id="rId29"/>
    <p:sldId id="379" r:id="rId30"/>
    <p:sldId id="380" r:id="rId31"/>
    <p:sldId id="381" r:id="rId32"/>
    <p:sldId id="382" r:id="rId33"/>
    <p:sldId id="353" r:id="rId34"/>
    <p:sldId id="340" r:id="rId35"/>
    <p:sldId id="370" r:id="rId36"/>
    <p:sldId id="371" r:id="rId37"/>
    <p:sldId id="372" r:id="rId38"/>
    <p:sldId id="384" r:id="rId39"/>
    <p:sldId id="343" r:id="rId40"/>
    <p:sldId id="355" r:id="rId41"/>
    <p:sldId id="346" r:id="rId42"/>
    <p:sldId id="313" r:id="rId43"/>
  </p:sldIdLst>
  <p:sldSz cx="9144000" cy="6858000" type="screen4x3"/>
  <p:notesSz cx="9359900" cy="70866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BE"/>
    <a:srgbClr val="007EA6"/>
    <a:srgbClr val="FCB53E"/>
    <a:srgbClr val="B5A25F"/>
    <a:srgbClr val="1780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27" autoAdjust="0"/>
    <p:restoredTop sz="94660"/>
  </p:normalViewPr>
  <p:slideViewPr>
    <p:cSldViewPr snapToGrid="0" snapToObjects="1">
      <p:cViewPr>
        <p:scale>
          <a:sx n="85" d="100"/>
          <a:sy n="85" d="100"/>
        </p:scale>
        <p:origin x="-2364" y="-12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6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50" Type="http://schemas.openxmlformats.org/officeDocument/2006/relationships/customXml" Target="../customXml/item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52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customXml" Target="../customXml/item2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56804" cy="354573"/>
          </a:xfrm>
          <a:prstGeom prst="rect">
            <a:avLst/>
          </a:prstGeom>
        </p:spPr>
        <p:txBody>
          <a:bodyPr vert="horz" lIns="92217" tIns="46109" rIns="92217" bIns="4610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00977" y="0"/>
            <a:ext cx="4056804" cy="354573"/>
          </a:xfrm>
          <a:prstGeom prst="rect">
            <a:avLst/>
          </a:prstGeom>
        </p:spPr>
        <p:txBody>
          <a:bodyPr vert="horz" lIns="92217" tIns="46109" rIns="92217" bIns="46109" rtlCol="0"/>
          <a:lstStyle>
            <a:lvl1pPr algn="r">
              <a:defRPr sz="1200"/>
            </a:lvl1pPr>
          </a:lstStyle>
          <a:p>
            <a:fld id="{EC42B11C-82B7-4787-B120-4A616C03ED7F}" type="datetimeFigureOut">
              <a:rPr lang="en-US" smtClean="0"/>
              <a:t>5/30/2014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730817"/>
            <a:ext cx="4056804" cy="354573"/>
          </a:xfrm>
          <a:prstGeom prst="rect">
            <a:avLst/>
          </a:prstGeom>
        </p:spPr>
        <p:txBody>
          <a:bodyPr vert="horz" lIns="92217" tIns="46109" rIns="92217" bIns="4610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00977" y="6730817"/>
            <a:ext cx="4056804" cy="354573"/>
          </a:xfrm>
          <a:prstGeom prst="rect">
            <a:avLst/>
          </a:prstGeom>
        </p:spPr>
        <p:txBody>
          <a:bodyPr vert="horz" lIns="92217" tIns="46109" rIns="92217" bIns="46109" rtlCol="0" anchor="b"/>
          <a:lstStyle>
            <a:lvl1pPr algn="r">
              <a:defRPr sz="1200"/>
            </a:lvl1pPr>
          </a:lstStyle>
          <a:p>
            <a:fld id="{97799481-D840-422F-A83F-D44F4E5AD7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151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55957" cy="354330"/>
          </a:xfrm>
          <a:prstGeom prst="rect">
            <a:avLst/>
          </a:prstGeom>
        </p:spPr>
        <p:txBody>
          <a:bodyPr vert="horz" lIns="93969" tIns="46985" rIns="93969" bIns="4698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01777" y="0"/>
            <a:ext cx="4055957" cy="354330"/>
          </a:xfrm>
          <a:prstGeom prst="rect">
            <a:avLst/>
          </a:prstGeom>
        </p:spPr>
        <p:txBody>
          <a:bodyPr vert="horz" lIns="93969" tIns="46985" rIns="93969" bIns="46985" rtlCol="0"/>
          <a:lstStyle>
            <a:lvl1pPr algn="r">
              <a:defRPr sz="1200"/>
            </a:lvl1pPr>
          </a:lstStyle>
          <a:p>
            <a:fld id="{4F31F1E9-BA73-4767-B582-05A09E5A844B}" type="datetimeFigureOut">
              <a:rPr lang="en-US" smtClean="0"/>
              <a:t>5/30/2014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8300" y="531813"/>
            <a:ext cx="3543300" cy="2657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69" tIns="46985" rIns="93969" bIns="4698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5990" y="3366135"/>
            <a:ext cx="7487920" cy="3188970"/>
          </a:xfrm>
          <a:prstGeom prst="rect">
            <a:avLst/>
          </a:prstGeom>
        </p:spPr>
        <p:txBody>
          <a:bodyPr vert="horz" lIns="93969" tIns="46985" rIns="93969" bIns="4698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31041"/>
            <a:ext cx="4055957" cy="354330"/>
          </a:xfrm>
          <a:prstGeom prst="rect">
            <a:avLst/>
          </a:prstGeom>
        </p:spPr>
        <p:txBody>
          <a:bodyPr vert="horz" lIns="93969" tIns="46985" rIns="93969" bIns="4698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01777" y="6731041"/>
            <a:ext cx="4055957" cy="354330"/>
          </a:xfrm>
          <a:prstGeom prst="rect">
            <a:avLst/>
          </a:prstGeom>
        </p:spPr>
        <p:txBody>
          <a:bodyPr vert="horz" lIns="93969" tIns="46985" rIns="93969" bIns="46985" rtlCol="0" anchor="b"/>
          <a:lstStyle>
            <a:lvl1pPr algn="r">
              <a:defRPr sz="1200"/>
            </a:lvl1pPr>
          </a:lstStyle>
          <a:p>
            <a:fld id="{1489C3B9-B0A0-4414-9F4A-F6C2F087AA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09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06A78-C5BC-E54A-A88B-722DC680349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620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37299-6640-B242-8C0D-9924D9ABC09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709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37299-6640-B242-8C0D-9924D9ABC09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90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37299-6640-B242-8C0D-9924D9ABC09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574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37299-6640-B242-8C0D-9924D9ABC093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559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37299-6640-B242-8C0D-9924D9ABC09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14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37299-6640-B242-8C0D-9924D9ABC093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490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37299-6640-B242-8C0D-9924D9ABC093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490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37299-6640-B242-8C0D-9924D9ABC093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793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37299-6640-B242-8C0D-9924D9ABC093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001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95961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85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07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84055" y="4839084"/>
            <a:ext cx="39191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Look-alike Aftermarket Brush: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395931" y="4839084"/>
            <a:ext cx="40647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Tennant</a:t>
            </a:r>
            <a:r>
              <a:rPr lang="en-US" b="1" i="1" dirty="0">
                <a:solidFill>
                  <a:schemeClr val="accent2"/>
                </a:solidFill>
              </a:rPr>
              <a:t>True</a:t>
            </a:r>
            <a:r>
              <a:rPr lang="en-US" b="1" dirty="0">
                <a:solidFill>
                  <a:schemeClr val="accent2"/>
                </a:solidFill>
              </a:rPr>
              <a:t>® </a:t>
            </a:r>
            <a:r>
              <a:rPr lang="en-US" b="1" dirty="0" smtClean="0">
                <a:solidFill>
                  <a:schemeClr val="accent2"/>
                </a:solidFill>
              </a:rPr>
              <a:t>Brush: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6" name="Round Same Side Corner Rectangle 5"/>
          <p:cNvSpPr/>
          <p:nvPr userDrawn="1"/>
        </p:nvSpPr>
        <p:spPr>
          <a:xfrm rot="10800000">
            <a:off x="400662" y="-5808"/>
            <a:ext cx="1803694" cy="468847"/>
          </a:xfrm>
          <a:prstGeom prst="round2SameRect">
            <a:avLst/>
          </a:prstGeom>
          <a:solidFill>
            <a:schemeClr val="accent2"/>
          </a:solidFill>
          <a:ln>
            <a:noFill/>
          </a:ln>
          <a:effectLst>
            <a:outerShdw blurRad="41275" dist="25400" dir="30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EA6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86079" y="-20683"/>
            <a:ext cx="1802736" cy="4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TENNANT</a:t>
            </a:r>
            <a:r>
              <a:rPr lang="en-US" sz="1400" i="1" dirty="0">
                <a:solidFill>
                  <a:schemeClr val="bg1"/>
                </a:solidFill>
              </a:rPr>
              <a:t>TRUE</a:t>
            </a:r>
            <a:r>
              <a:rPr lang="en-US" sz="1400" dirty="0">
                <a:solidFill>
                  <a:schemeClr val="bg1"/>
                </a:solidFill>
              </a:rPr>
              <a:t>®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b="1" dirty="0" smtClean="0">
                <a:solidFill>
                  <a:schemeClr val="bg1"/>
                </a:solidFill>
              </a:rPr>
              <a:t>BRUSHES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106715" y="1707836"/>
            <a:ext cx="6930570" cy="552933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4774769" y="5208416"/>
            <a:ext cx="4060801" cy="135077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685800" y="929650"/>
            <a:ext cx="7772400" cy="959616"/>
          </a:xfrm>
        </p:spPr>
        <p:txBody>
          <a:bodyPr/>
          <a:lstStyle>
            <a:lvl1pPr algn="ctr">
              <a:defRPr sz="4400">
                <a:solidFill>
                  <a:srgbClr val="009BC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2"/>
          </p:nvPr>
        </p:nvSpPr>
        <p:spPr>
          <a:xfrm>
            <a:off x="487094" y="5208416"/>
            <a:ext cx="4066762" cy="135077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2322966"/>
            <a:ext cx="9144000" cy="257860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1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eeg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573086" y="4839084"/>
            <a:ext cx="38404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Look-alike Aftermarket Squeegee: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85800" y="4839084"/>
            <a:ext cx="38404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Tennant</a:t>
            </a:r>
            <a:r>
              <a:rPr lang="en-US" b="1" i="1" dirty="0">
                <a:solidFill>
                  <a:schemeClr val="accent2"/>
                </a:solidFill>
              </a:rPr>
              <a:t>True</a:t>
            </a:r>
            <a:r>
              <a:rPr lang="en-US" b="1" dirty="0">
                <a:solidFill>
                  <a:schemeClr val="accent2"/>
                </a:solidFill>
              </a:rPr>
              <a:t>® </a:t>
            </a:r>
            <a:r>
              <a:rPr lang="en-US" b="1" dirty="0" smtClean="0">
                <a:solidFill>
                  <a:schemeClr val="accent2"/>
                </a:solidFill>
              </a:rPr>
              <a:t>Squeegee: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6" name="Round Same Side Corner Rectangle 5"/>
          <p:cNvSpPr/>
          <p:nvPr userDrawn="1"/>
        </p:nvSpPr>
        <p:spPr>
          <a:xfrm rot="10800000">
            <a:off x="400662" y="-5808"/>
            <a:ext cx="1803694" cy="468847"/>
          </a:xfrm>
          <a:prstGeom prst="round2SameRect">
            <a:avLst/>
          </a:prstGeom>
          <a:solidFill>
            <a:schemeClr val="accent2"/>
          </a:solidFill>
          <a:ln>
            <a:noFill/>
          </a:ln>
          <a:effectLst>
            <a:outerShdw blurRad="41275" dist="25400" dir="30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EA6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86079" y="-20683"/>
            <a:ext cx="1802736" cy="4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TENNANT</a:t>
            </a:r>
            <a:r>
              <a:rPr lang="en-US" sz="1400" i="1" dirty="0">
                <a:solidFill>
                  <a:schemeClr val="bg1"/>
                </a:solidFill>
              </a:rPr>
              <a:t>TRUE</a:t>
            </a:r>
            <a:r>
              <a:rPr lang="en-US" sz="1400" dirty="0">
                <a:solidFill>
                  <a:schemeClr val="bg1"/>
                </a:solidFill>
              </a:rPr>
              <a:t>®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b="1" dirty="0" smtClean="0">
                <a:solidFill>
                  <a:schemeClr val="bg1"/>
                </a:solidFill>
              </a:rPr>
              <a:t>SQUEEGEES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106715" y="1621533"/>
            <a:ext cx="6930570" cy="552933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4573086" y="5208415"/>
            <a:ext cx="3657600" cy="1371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685800" y="929650"/>
            <a:ext cx="7772400" cy="778186"/>
          </a:xfrm>
        </p:spPr>
        <p:txBody>
          <a:bodyPr/>
          <a:lstStyle>
            <a:lvl1pPr algn="ctr">
              <a:defRPr sz="4400">
                <a:solidFill>
                  <a:srgbClr val="009BC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2"/>
          </p:nvPr>
        </p:nvSpPr>
        <p:spPr>
          <a:xfrm>
            <a:off x="685800" y="5208415"/>
            <a:ext cx="3657600" cy="1371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2322966"/>
            <a:ext cx="9144000" cy="257860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155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50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13434" cy="4525963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90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52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34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3615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/>
          <a:srcRect t="28000"/>
          <a:stretch/>
        </p:blipFill>
        <p:spPr>
          <a:xfrm>
            <a:off x="0" y="2783840"/>
            <a:ext cx="9144000" cy="407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42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880" y="152400"/>
            <a:ext cx="843280" cy="84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595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959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5808"/>
            <a:ext cx="7409793" cy="7816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880" y="152400"/>
            <a:ext cx="843280" cy="84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80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84" r:id="rId2"/>
    <p:sldLayoutId id="2147483685" r:id="rId3"/>
    <p:sldLayoutId id="2147483663" r:id="rId4"/>
    <p:sldLayoutId id="2147483669" r:id="rId5"/>
    <p:sldLayoutId id="2147483665" r:id="rId6"/>
    <p:sldLayoutId id="2147483667" r:id="rId7"/>
    <p:sldLayoutId id="2147483668" r:id="rId8"/>
    <p:sldLayoutId id="2147483670" r:id="rId9"/>
    <p:sldLayoutId id="2147483683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84163" indent="-284163" algn="l" defTabSz="914400" rtl="0" eaLnBrk="1" latinLnBrk="0" hangingPunct="1">
        <a:spcBef>
          <a:spcPct val="20000"/>
        </a:spcBef>
        <a:buClr>
          <a:schemeClr val="accent2"/>
        </a:buClr>
        <a:buFont typeface="Wingdings" panose="05000000000000000000" pitchFamily="2" charset="2"/>
        <a:buChar char="ü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93738" indent="-236538" algn="l" defTabSz="9144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087438" indent="-173038" algn="l" defTabSz="9144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»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9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50.png"/><Relationship Id="rId3" Type="http://schemas.openxmlformats.org/officeDocument/2006/relationships/image" Target="../media/image40.jp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18640" y="3127939"/>
            <a:ext cx="7223760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SERVICE</a:t>
            </a:r>
          </a:p>
          <a:p>
            <a:pPr algn="ctr">
              <a:lnSpc>
                <a:spcPct val="70000"/>
              </a:lnSpc>
            </a:pPr>
            <a:r>
              <a:rPr lang="en-US" sz="6600" dirty="0" smtClean="0">
                <a:solidFill>
                  <a:schemeClr val="bg1"/>
                </a:solidFill>
              </a:rPr>
              <a:t>CAPABILITIES</a:t>
            </a:r>
            <a:endParaRPr lang="en-US" sz="6600" dirty="0" smtClean="0">
              <a:solidFill>
                <a:schemeClr val="bg1"/>
              </a:solidFill>
              <a:latin typeface="Univers 55"/>
              <a:cs typeface="Univers 55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1280" y="4895060"/>
            <a:ext cx="6522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PRESENTER NAME   |   MONTH.DATE.YEAR</a:t>
            </a:r>
            <a:endParaRPr lang="en-US" sz="3200" dirty="0" smtClean="0">
              <a:solidFill>
                <a:schemeClr val="bg1"/>
              </a:solidFill>
              <a:latin typeface="Univers 55"/>
              <a:cs typeface="Univers 55"/>
            </a:endParaRPr>
          </a:p>
        </p:txBody>
      </p:sp>
      <p:pic>
        <p:nvPicPr>
          <p:cNvPr id="11" name="Picture 10" descr="Service Guy silhouette_GREY copy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19504"/>
            <a:ext cx="2479040" cy="673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38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15654" y="2912709"/>
            <a:ext cx="5534167" cy="2560045"/>
          </a:xfrm>
        </p:spPr>
        <p:txBody>
          <a:bodyPr/>
          <a:lstStyle/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dirty="0">
                <a:solidFill>
                  <a:schemeClr val="bg1"/>
                </a:solidFill>
              </a:rPr>
              <a:t>Tennant </a:t>
            </a:r>
            <a:r>
              <a:rPr lang="en-US" dirty="0" smtClean="0">
                <a:solidFill>
                  <a:schemeClr val="bg1"/>
                </a:solidFill>
              </a:rPr>
              <a:t>Company Overview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spcBef>
                <a:spcPts val="1200"/>
              </a:spcBef>
              <a:buClr>
                <a:schemeClr val="accent1"/>
              </a:buClr>
            </a:pPr>
            <a:r>
              <a:rPr lang="en-US" dirty="0">
                <a:solidFill>
                  <a:schemeClr val="bg1"/>
                </a:solidFill>
              </a:rPr>
              <a:t>Equipment </a:t>
            </a:r>
          </a:p>
          <a:p>
            <a:pPr lvl="1">
              <a:spcBef>
                <a:spcPts val="1200"/>
              </a:spcBef>
              <a:buClr>
                <a:schemeClr val="accent1"/>
              </a:buClr>
            </a:pPr>
            <a:r>
              <a:rPr lang="en-US" dirty="0">
                <a:solidFill>
                  <a:schemeClr val="bg1"/>
                </a:solidFill>
              </a:rPr>
              <a:t>Quality </a:t>
            </a:r>
            <a:r>
              <a:rPr lang="en-US" dirty="0" smtClean="0">
                <a:solidFill>
                  <a:schemeClr val="bg1"/>
                </a:solidFill>
              </a:rPr>
              <a:t>Parts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spcBef>
                <a:spcPts val="1200"/>
              </a:spcBef>
              <a:buClr>
                <a:schemeClr val="accent1"/>
              </a:buClr>
            </a:pPr>
            <a:r>
              <a:rPr lang="en-US" dirty="0">
                <a:solidFill>
                  <a:schemeClr val="bg1"/>
                </a:solidFill>
              </a:rPr>
              <a:t>Unparalleled Service and Support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dirty="0">
                <a:solidFill>
                  <a:schemeClr val="bg1"/>
                </a:solidFill>
              </a:rPr>
              <a:t>Next Steps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dirty="0">
                <a:solidFill>
                  <a:schemeClr val="bg1"/>
                </a:solidFill>
              </a:rPr>
              <a:t>Q&amp;A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254966"/>
            <a:ext cx="9144000" cy="11061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8000" b="1" dirty="0" smtClean="0">
                <a:solidFill>
                  <a:srgbClr val="0090BE"/>
                </a:solidFill>
              </a:rPr>
              <a:t>MEETING</a:t>
            </a:r>
            <a:br>
              <a:rPr lang="en-US" sz="8000" b="1" dirty="0" smtClean="0">
                <a:solidFill>
                  <a:srgbClr val="0090BE"/>
                </a:solidFill>
              </a:rPr>
            </a:br>
            <a:r>
              <a:rPr lang="en-US" sz="4400" dirty="0" smtClean="0">
                <a:solidFill>
                  <a:srgbClr val="0090BE"/>
                </a:solidFill>
              </a:rPr>
              <a:t>OBJECTIVES</a:t>
            </a:r>
            <a:endParaRPr lang="en-US" sz="4400" dirty="0">
              <a:solidFill>
                <a:srgbClr val="0090B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92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lutions MAP_N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391" cy="685144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1072" y="586214"/>
            <a:ext cx="6332561" cy="11061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en-US" sz="5400" b="1" dirty="0" smtClean="0">
                <a:solidFill>
                  <a:schemeClr val="bg1"/>
                </a:solidFill>
              </a:rPr>
              <a:t>SOLUTIONS</a:t>
            </a:r>
            <a:br>
              <a:rPr lang="en-US" sz="5400" b="1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FOR YOUR ENTIRE FACILITY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08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254966"/>
            <a:ext cx="8707272" cy="11061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8000" b="1" dirty="0" smtClean="0">
                <a:solidFill>
                  <a:srgbClr val="0090BE"/>
                </a:solidFill>
              </a:rPr>
              <a:t>TENNANT</a:t>
            </a:r>
            <a:br>
              <a:rPr lang="en-US" sz="8000" b="1" dirty="0" smtClean="0">
                <a:solidFill>
                  <a:srgbClr val="0090BE"/>
                </a:solidFill>
              </a:rPr>
            </a:br>
            <a:r>
              <a:rPr lang="en-US" sz="4400" dirty="0" smtClean="0">
                <a:solidFill>
                  <a:srgbClr val="0090BE"/>
                </a:solidFill>
              </a:rPr>
              <a:t>COMPANY</a:t>
            </a:r>
            <a:endParaRPr lang="en-US" sz="4400" dirty="0">
              <a:solidFill>
                <a:srgbClr val="0090BE"/>
              </a:solidFill>
            </a:endParaRPr>
          </a:p>
        </p:txBody>
      </p:sp>
      <p:sp>
        <p:nvSpPr>
          <p:cNvPr id="4" name="Cross 3"/>
          <p:cNvSpPr/>
          <p:nvPr/>
        </p:nvSpPr>
        <p:spPr>
          <a:xfrm rot="2449685">
            <a:off x="976274" y="2970180"/>
            <a:ext cx="265199" cy="282093"/>
          </a:xfrm>
          <a:prstGeom prst="plus">
            <a:avLst>
              <a:gd name="adj" fmla="val 33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01425" y="2917807"/>
            <a:ext cx="71055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solidFill>
                  <a:schemeClr val="bg1"/>
                </a:solidFill>
              </a:rPr>
              <a:t>Performance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– </a:t>
            </a:r>
            <a:r>
              <a:rPr lang="en-US" sz="2000" dirty="0" smtClean="0">
                <a:solidFill>
                  <a:schemeClr val="bg1"/>
                </a:solidFill>
              </a:rPr>
              <a:t>Innovative </a:t>
            </a:r>
            <a:r>
              <a:rPr lang="en-US" sz="2000" dirty="0">
                <a:solidFill>
                  <a:schemeClr val="bg1"/>
                </a:solidFill>
              </a:rPr>
              <a:t>equipment and engineering deliver superior cleaning performance 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solidFill>
                  <a:schemeClr val="bg1"/>
                </a:solidFill>
              </a:rPr>
              <a:t>Solutions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– </a:t>
            </a:r>
            <a:r>
              <a:rPr lang="en-US" sz="2000" dirty="0" smtClean="0">
                <a:solidFill>
                  <a:schemeClr val="bg1"/>
                </a:solidFill>
              </a:rPr>
              <a:t>Environmentally </a:t>
            </a:r>
            <a:r>
              <a:rPr lang="en-US" sz="2000" dirty="0">
                <a:solidFill>
                  <a:schemeClr val="bg1"/>
                </a:solidFill>
              </a:rPr>
              <a:t>sustainable solutions create a cleaner, safer world every </a:t>
            </a:r>
            <a:r>
              <a:rPr lang="en-US" sz="2000" dirty="0" smtClean="0">
                <a:solidFill>
                  <a:schemeClr val="bg1"/>
                </a:solidFill>
              </a:rPr>
              <a:t>day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solidFill>
                  <a:schemeClr val="bg1"/>
                </a:solidFill>
              </a:rPr>
              <a:t>Maintenance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– </a:t>
            </a:r>
            <a:r>
              <a:rPr lang="en-US" sz="2000" dirty="0" smtClean="0">
                <a:solidFill>
                  <a:schemeClr val="bg1"/>
                </a:solidFill>
              </a:rPr>
              <a:t>Factory-trained</a:t>
            </a:r>
            <a:r>
              <a:rPr lang="en-US" sz="2000" dirty="0">
                <a:solidFill>
                  <a:schemeClr val="bg1"/>
                </a:solidFill>
              </a:rPr>
              <a:t>, certified experts ready to deliver top-notch maintenance, parts and </a:t>
            </a:r>
            <a:r>
              <a:rPr lang="en-US" sz="2000" dirty="0" smtClean="0">
                <a:solidFill>
                  <a:schemeClr val="bg1"/>
                </a:solidFill>
              </a:rPr>
              <a:t>repair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solidFill>
                  <a:schemeClr val="bg1"/>
                </a:solidFill>
              </a:rPr>
              <a:t>Productivity </a:t>
            </a:r>
            <a:r>
              <a:rPr lang="en-US" sz="2000" dirty="0">
                <a:solidFill>
                  <a:schemeClr val="bg1"/>
                </a:solidFill>
              </a:rPr>
              <a:t>– </a:t>
            </a:r>
            <a:r>
              <a:rPr lang="en-US" sz="2000" dirty="0" smtClean="0">
                <a:solidFill>
                  <a:schemeClr val="bg1"/>
                </a:solidFill>
              </a:rPr>
              <a:t>Customer service and support </a:t>
            </a:r>
            <a:r>
              <a:rPr lang="en-US" sz="2000" dirty="0">
                <a:solidFill>
                  <a:schemeClr val="bg1"/>
                </a:solidFill>
              </a:rPr>
              <a:t>and customized training increase your productivity, uptime, and </a:t>
            </a:r>
            <a:r>
              <a:rPr lang="en-US" sz="2000" dirty="0" smtClean="0">
                <a:solidFill>
                  <a:schemeClr val="bg1"/>
                </a:solidFill>
              </a:rPr>
              <a:t>safety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solidFill>
                  <a:schemeClr val="bg1"/>
                </a:solidFill>
              </a:rPr>
              <a:t>Financing </a:t>
            </a:r>
            <a:r>
              <a:rPr lang="en-US" sz="2000" dirty="0" smtClean="0">
                <a:solidFill>
                  <a:schemeClr val="bg1"/>
                </a:solidFill>
              </a:rPr>
              <a:t>– Flexible </a:t>
            </a:r>
            <a:r>
              <a:rPr lang="en-US" sz="2000" dirty="0">
                <a:solidFill>
                  <a:schemeClr val="bg1"/>
                </a:solidFill>
              </a:rPr>
              <a:t>programs offer financing solutions</a:t>
            </a:r>
          </a:p>
        </p:txBody>
      </p:sp>
      <p:sp>
        <p:nvSpPr>
          <p:cNvPr id="9" name="Cross 8"/>
          <p:cNvSpPr/>
          <p:nvPr/>
        </p:nvSpPr>
        <p:spPr>
          <a:xfrm rot="2449685">
            <a:off x="976274" y="3741379"/>
            <a:ext cx="265199" cy="282093"/>
          </a:xfrm>
          <a:prstGeom prst="plus">
            <a:avLst>
              <a:gd name="adj" fmla="val 33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ross 9"/>
          <p:cNvSpPr/>
          <p:nvPr/>
        </p:nvSpPr>
        <p:spPr>
          <a:xfrm rot="2449685">
            <a:off x="976274" y="4512578"/>
            <a:ext cx="265199" cy="282093"/>
          </a:xfrm>
          <a:prstGeom prst="plus">
            <a:avLst>
              <a:gd name="adj" fmla="val 33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ross 10"/>
          <p:cNvSpPr/>
          <p:nvPr/>
        </p:nvSpPr>
        <p:spPr>
          <a:xfrm rot="2449685">
            <a:off x="976274" y="5283777"/>
            <a:ext cx="265199" cy="282093"/>
          </a:xfrm>
          <a:prstGeom prst="plus">
            <a:avLst>
              <a:gd name="adj" fmla="val 33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ross 11"/>
          <p:cNvSpPr/>
          <p:nvPr/>
        </p:nvSpPr>
        <p:spPr>
          <a:xfrm rot="2449685">
            <a:off x="976274" y="6054975"/>
            <a:ext cx="265199" cy="282093"/>
          </a:xfrm>
          <a:prstGeom prst="plus">
            <a:avLst>
              <a:gd name="adj" fmla="val 33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00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093" y="3053618"/>
            <a:ext cx="7683689" cy="1812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sz="8800" spc="-300" dirty="0" smtClean="0">
                <a:solidFill>
                  <a:srgbClr val="009BC9"/>
                </a:solidFill>
                <a:latin typeface="+mj-lt"/>
                <a:cs typeface="Blanch Condensed"/>
              </a:rPr>
              <a:t>cleaning challenges</a:t>
            </a:r>
            <a:endParaRPr lang="en-US" sz="8800" spc="-300" dirty="0">
              <a:solidFill>
                <a:srgbClr val="009BC9"/>
              </a:solidFill>
              <a:latin typeface="+mj-lt"/>
              <a:cs typeface="Blanch Condense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9285" y="2214487"/>
            <a:ext cx="7683689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sz="8800" dirty="0" smtClean="0">
                <a:solidFill>
                  <a:srgbClr val="009BC9"/>
                </a:solidFill>
                <a:latin typeface="+mj-lt"/>
                <a:cs typeface="Blanch Condensed"/>
              </a:rPr>
              <a:t>for all your</a:t>
            </a:r>
          </a:p>
        </p:txBody>
      </p:sp>
    </p:spTree>
    <p:extLst>
      <p:ext uri="{BB962C8B-B14F-4D97-AF65-F5344CB8AC3E}">
        <p14:creationId xmlns:p14="http://schemas.microsoft.com/office/powerpoint/2010/main" val="384790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od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509" y="4020370"/>
            <a:ext cx="1880930" cy="20605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89" y="5924696"/>
            <a:ext cx="1902497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 smtClean="0">
                <a:solidFill>
                  <a:srgbClr val="434343"/>
                </a:solidFill>
                <a:cs typeface="Arial"/>
              </a:rPr>
              <a:t>Vacuums</a:t>
            </a:r>
            <a:endParaRPr lang="en-US" sz="1400" dirty="0">
              <a:solidFill>
                <a:srgbClr val="434343"/>
              </a:solidFill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4886" y="5979441"/>
            <a:ext cx="1902497" cy="4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434343"/>
                </a:solidFill>
                <a:cs typeface="Arial"/>
              </a:rPr>
              <a:t>Single disc</a:t>
            </a:r>
            <a:br>
              <a:rPr lang="en-US" sz="1400" dirty="0" smtClean="0">
                <a:solidFill>
                  <a:srgbClr val="434343"/>
                </a:solidFill>
                <a:cs typeface="Arial"/>
              </a:rPr>
            </a:br>
            <a:r>
              <a:rPr lang="en-US" sz="1400" dirty="0" smtClean="0">
                <a:solidFill>
                  <a:srgbClr val="434343"/>
                </a:solidFill>
                <a:cs typeface="Arial"/>
              </a:rPr>
              <a:t>&amp; burnishers</a:t>
            </a:r>
            <a:endParaRPr lang="en-US" sz="1400" dirty="0">
              <a:solidFill>
                <a:srgbClr val="434343"/>
              </a:solidFill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26622" y="5979441"/>
            <a:ext cx="1902497" cy="4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434343"/>
                </a:solidFill>
                <a:cs typeface="Arial"/>
              </a:rPr>
              <a:t>Carpet</a:t>
            </a:r>
          </a:p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434343"/>
                </a:solidFill>
                <a:cs typeface="Arial"/>
              </a:rPr>
              <a:t>extractors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7838" y="5979441"/>
            <a:ext cx="1902497" cy="4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434343"/>
                </a:solidFill>
                <a:cs typeface="Arial"/>
              </a:rPr>
              <a:t>Walk-behind</a:t>
            </a:r>
          </a:p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434343"/>
                </a:solidFill>
                <a:cs typeface="Arial"/>
              </a:rPr>
              <a:t>sweepers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16614" y="5979441"/>
            <a:ext cx="1902497" cy="4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434343"/>
                </a:solidFill>
                <a:cs typeface="Arial"/>
              </a:rPr>
              <a:t>Walk-behind</a:t>
            </a:r>
          </a:p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434343"/>
                </a:solidFill>
                <a:cs typeface="Arial"/>
              </a:rPr>
              <a:t>scrubber-dryers</a:t>
            </a:r>
          </a:p>
        </p:txBody>
      </p:sp>
      <p:pic>
        <p:nvPicPr>
          <p:cNvPr id="9" name="Picture 8" descr="prod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8790" y="4061315"/>
            <a:ext cx="1111459" cy="1852432"/>
          </a:xfrm>
          <a:prstGeom prst="rect">
            <a:avLst/>
          </a:prstGeom>
        </p:spPr>
      </p:pic>
      <p:pic>
        <p:nvPicPr>
          <p:cNvPr id="10" name="Picture 9" descr="prod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4726" y="4122569"/>
            <a:ext cx="1947320" cy="1834974"/>
          </a:xfrm>
          <a:prstGeom prst="rect">
            <a:avLst/>
          </a:prstGeom>
        </p:spPr>
      </p:pic>
      <p:pic>
        <p:nvPicPr>
          <p:cNvPr id="11" name="Picture 10" descr="prod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5530" y="4426511"/>
            <a:ext cx="1215916" cy="1487236"/>
          </a:xfrm>
          <a:prstGeom prst="rect">
            <a:avLst/>
          </a:prstGeom>
        </p:spPr>
      </p:pic>
      <p:pic>
        <p:nvPicPr>
          <p:cNvPr id="12" name="Picture 11" descr="prod1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5804" y="4352493"/>
            <a:ext cx="1509435" cy="163789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55093" y="2343922"/>
            <a:ext cx="7683689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sz="8800" dirty="0" smtClean="0">
                <a:solidFill>
                  <a:srgbClr val="009BC9"/>
                </a:solidFill>
                <a:latin typeface="+mj-lt"/>
                <a:cs typeface="Blanch Condensed"/>
              </a:rPr>
              <a:t>the machine you need</a:t>
            </a:r>
            <a:endParaRPr lang="en-US" sz="8800" spc="-300" dirty="0">
              <a:solidFill>
                <a:srgbClr val="009BC9"/>
              </a:solidFill>
              <a:latin typeface="+mj-lt"/>
              <a:cs typeface="Blanch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55644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38509" y="5913259"/>
            <a:ext cx="1902497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dirty="0" smtClean="0">
                <a:solidFill>
                  <a:srgbClr val="434343"/>
                </a:solidFill>
                <a:cs typeface="Arial"/>
              </a:rPr>
              <a:t>Sweeper-scrubbers</a:t>
            </a:r>
            <a:endParaRPr lang="en-US" sz="1400" dirty="0">
              <a:solidFill>
                <a:srgbClr val="434343"/>
              </a:solidFill>
              <a:cs typeface="Arial"/>
            </a:endParaRPr>
          </a:p>
        </p:txBody>
      </p:sp>
      <p:pic>
        <p:nvPicPr>
          <p:cNvPr id="14" name="Picture 13" descr="prod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93" y="4619144"/>
            <a:ext cx="1531112" cy="1077449"/>
          </a:xfrm>
          <a:prstGeom prst="rect">
            <a:avLst/>
          </a:prstGeom>
        </p:spPr>
      </p:pic>
      <p:pic>
        <p:nvPicPr>
          <p:cNvPr id="15" name="Picture 14" descr="prod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664" y="4481615"/>
            <a:ext cx="1493306" cy="1370439"/>
          </a:xfrm>
          <a:prstGeom prst="rect">
            <a:avLst/>
          </a:prstGeom>
        </p:spPr>
      </p:pic>
      <p:pic>
        <p:nvPicPr>
          <p:cNvPr id="17" name="Picture 16" descr="prod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5530" y="4352493"/>
            <a:ext cx="1389342" cy="1559466"/>
          </a:xfrm>
          <a:prstGeom prst="rect">
            <a:avLst/>
          </a:prstGeom>
        </p:spPr>
      </p:pic>
      <p:pic>
        <p:nvPicPr>
          <p:cNvPr id="18" name="Picture 17" descr="prod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306" y="4352493"/>
            <a:ext cx="1677534" cy="141865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113805" y="5936749"/>
            <a:ext cx="1902497" cy="4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434343"/>
                </a:solidFill>
                <a:cs typeface="Arial"/>
              </a:rPr>
              <a:t>Ride-on </a:t>
            </a:r>
            <a:br>
              <a:rPr lang="en-US" sz="1400" dirty="0" smtClean="0">
                <a:solidFill>
                  <a:srgbClr val="434343"/>
                </a:solidFill>
                <a:cs typeface="Arial"/>
              </a:rPr>
            </a:br>
            <a:r>
              <a:rPr lang="en-US" sz="1400" dirty="0" smtClean="0">
                <a:solidFill>
                  <a:srgbClr val="434343"/>
                </a:solidFill>
                <a:cs typeface="Arial"/>
              </a:rPr>
              <a:t>scrubber-dryers</a:t>
            </a:r>
            <a:endParaRPr lang="en-US" sz="1400" dirty="0">
              <a:solidFill>
                <a:srgbClr val="434343"/>
              </a:solidFill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91438" y="6033698"/>
            <a:ext cx="1902497" cy="2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434343"/>
                </a:solidFill>
                <a:cs typeface="Arial"/>
              </a:rPr>
              <a:t>Orbio® </a:t>
            </a:r>
            <a:r>
              <a:rPr lang="en-US" sz="1400" dirty="0" smtClean="0">
                <a:solidFill>
                  <a:srgbClr val="434343"/>
                </a:solidFill>
                <a:cs typeface="Arial"/>
              </a:rPr>
              <a:t>os</a:t>
            </a:r>
            <a:r>
              <a:rPr lang="en-US" sz="1400" dirty="0">
                <a:solidFill>
                  <a:srgbClr val="434343"/>
                </a:solidFill>
                <a:cs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50238" y="5979441"/>
            <a:ext cx="1902497" cy="4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434343"/>
                </a:solidFill>
                <a:cs typeface="Arial"/>
              </a:rPr>
              <a:t>Outdoor city </a:t>
            </a:r>
            <a:r>
              <a:rPr lang="en-US" sz="1400" dirty="0" smtClean="0">
                <a:solidFill>
                  <a:srgbClr val="434343"/>
                </a:solidFill>
                <a:cs typeface="Arial"/>
              </a:rPr>
              <a:t/>
            </a:r>
            <a:br>
              <a:rPr lang="en-US" sz="1400" dirty="0" smtClean="0">
                <a:solidFill>
                  <a:srgbClr val="434343"/>
                </a:solidFill>
                <a:cs typeface="Arial"/>
              </a:rPr>
            </a:br>
            <a:r>
              <a:rPr lang="en-US" sz="1400" dirty="0" smtClean="0">
                <a:solidFill>
                  <a:srgbClr val="434343"/>
                </a:solidFill>
                <a:cs typeface="Arial"/>
              </a:rPr>
              <a:t>cleaning</a:t>
            </a:r>
            <a:endParaRPr lang="en-US" sz="1400" dirty="0">
              <a:solidFill>
                <a:srgbClr val="434343"/>
              </a:solidFill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69013" y="5911959"/>
            <a:ext cx="1902497" cy="48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434343"/>
                </a:solidFill>
                <a:cs typeface="Arial"/>
              </a:rPr>
              <a:t>Ride-on</a:t>
            </a:r>
          </a:p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434343"/>
                </a:solidFill>
                <a:cs typeface="Arial"/>
              </a:rPr>
              <a:t>sweepers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5093" y="2343922"/>
            <a:ext cx="7683689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sz="8800" dirty="0" smtClean="0">
                <a:solidFill>
                  <a:srgbClr val="009BC9"/>
                </a:solidFill>
                <a:latin typeface="+mj-lt"/>
                <a:cs typeface="Blanch Condensed"/>
              </a:rPr>
              <a:t>the machine you need</a:t>
            </a:r>
            <a:endParaRPr lang="en-US" sz="8800" spc="-300" dirty="0">
              <a:solidFill>
                <a:srgbClr val="009BC9"/>
              </a:solidFill>
              <a:latin typeface="+mj-lt"/>
              <a:cs typeface="Blanch Condensed"/>
            </a:endParaRPr>
          </a:p>
        </p:txBody>
      </p:sp>
      <p:pic>
        <p:nvPicPr>
          <p:cNvPr id="24" name="Picture 7" descr="image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474" y="4153283"/>
            <a:ext cx="886166" cy="18185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06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lob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9509" y="3994489"/>
            <a:ext cx="1873309" cy="21062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7652" y="5150227"/>
            <a:ext cx="202291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dirty="0" smtClean="0">
                <a:solidFill>
                  <a:srgbClr val="434343"/>
                </a:solidFill>
                <a:cs typeface="Univers LT Std 45 Light"/>
              </a:rPr>
              <a:t>Products</a:t>
            </a:r>
            <a:endParaRPr lang="en-US" dirty="0">
              <a:solidFill>
                <a:srgbClr val="434343"/>
              </a:solidFill>
              <a:cs typeface="Univers LT Std 45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96347" y="5183074"/>
            <a:ext cx="202291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dirty="0" smtClean="0">
                <a:solidFill>
                  <a:srgbClr val="434343"/>
                </a:solidFill>
                <a:cs typeface="Univers LT Std 45 Light"/>
              </a:rPr>
              <a:t>Operations</a:t>
            </a:r>
            <a:endParaRPr lang="en-US" dirty="0">
              <a:solidFill>
                <a:srgbClr val="434343"/>
              </a:solidFill>
              <a:cs typeface="Univers LT Std 45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02426" y="5946847"/>
            <a:ext cx="277644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dirty="0" smtClean="0">
                <a:solidFill>
                  <a:srgbClr val="434343"/>
                </a:solidFill>
                <a:cs typeface="Univers LT Std 45 Light"/>
              </a:rPr>
              <a:t>Communities</a:t>
            </a:r>
            <a:endParaRPr lang="en-US" dirty="0">
              <a:solidFill>
                <a:srgbClr val="434343"/>
              </a:solidFill>
              <a:cs typeface="Univers LT Std 45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093" y="2343922"/>
            <a:ext cx="7683689" cy="1812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sz="8800" dirty="0" smtClean="0">
                <a:solidFill>
                  <a:srgbClr val="009BC9"/>
                </a:solidFill>
                <a:latin typeface="+mj-lt"/>
                <a:cs typeface="Blanch Condensed"/>
              </a:rPr>
              <a:t>for a</a:t>
            </a:r>
            <a:br>
              <a:rPr lang="en-US" sz="8800" dirty="0" smtClean="0">
                <a:solidFill>
                  <a:srgbClr val="009BC9"/>
                </a:solidFill>
                <a:latin typeface="+mj-lt"/>
                <a:cs typeface="Blanch Condensed"/>
              </a:rPr>
            </a:br>
            <a:r>
              <a:rPr lang="en-US" sz="8800" dirty="0" smtClean="0">
                <a:solidFill>
                  <a:srgbClr val="009BC9"/>
                </a:solidFill>
                <a:latin typeface="+mj-lt"/>
                <a:cs typeface="Blanch Condensed"/>
              </a:rPr>
              <a:t>cleaner world…</a:t>
            </a:r>
            <a:endParaRPr lang="en-US" sz="8800" spc="-300" dirty="0">
              <a:solidFill>
                <a:srgbClr val="009BC9"/>
              </a:solidFill>
              <a:latin typeface="+mj-lt"/>
              <a:cs typeface="Blanch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23958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2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5093" y="2343922"/>
            <a:ext cx="7683689" cy="1812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sz="8800" dirty="0" smtClean="0">
                <a:solidFill>
                  <a:srgbClr val="009BC9"/>
                </a:solidFill>
                <a:latin typeface="+mj-lt"/>
                <a:cs typeface="Blanch Condensed"/>
              </a:rPr>
              <a:t>Industry leading technology</a:t>
            </a:r>
            <a:endParaRPr lang="en-US" sz="8800" spc="-300" dirty="0">
              <a:solidFill>
                <a:srgbClr val="009BC9"/>
              </a:solidFill>
              <a:latin typeface="+mj-lt"/>
              <a:cs typeface="Blanch Condensed"/>
            </a:endParaRPr>
          </a:p>
        </p:txBody>
      </p:sp>
      <p:pic>
        <p:nvPicPr>
          <p:cNvPr id="4" name="Picture 3" descr="logo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1890" y="4623295"/>
            <a:ext cx="1767899" cy="514922"/>
          </a:xfrm>
          <a:prstGeom prst="rect">
            <a:avLst/>
          </a:prstGeom>
        </p:spPr>
      </p:pic>
      <p:pic>
        <p:nvPicPr>
          <p:cNvPr id="5" name="Picture 4" descr="logo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3114" y="4760106"/>
            <a:ext cx="1313716" cy="455562"/>
          </a:xfrm>
          <a:prstGeom prst="rect">
            <a:avLst/>
          </a:prstGeom>
        </p:spPr>
      </p:pic>
      <p:pic>
        <p:nvPicPr>
          <p:cNvPr id="6" name="Picture 5" descr="logo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4442" y="5411749"/>
            <a:ext cx="1127448" cy="527932"/>
          </a:xfrm>
          <a:prstGeom prst="rect">
            <a:avLst/>
          </a:prstGeom>
        </p:spPr>
      </p:pic>
      <p:pic>
        <p:nvPicPr>
          <p:cNvPr id="7" name="Picture 6" descr="logo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3281" y="5411749"/>
            <a:ext cx="1451199" cy="517625"/>
          </a:xfrm>
          <a:prstGeom prst="rect">
            <a:avLst/>
          </a:prstGeom>
        </p:spPr>
      </p:pic>
      <p:pic>
        <p:nvPicPr>
          <p:cNvPr id="8" name="Picture 7" descr="logo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2657" y="5466215"/>
            <a:ext cx="1792455" cy="57434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" y="4362517"/>
            <a:ext cx="1429418" cy="125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44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12" y="2565779"/>
            <a:ext cx="8550323" cy="4026087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The most extensive </a:t>
            </a:r>
            <a:r>
              <a:rPr lang="en-US" dirty="0"/>
              <a:t>factory-direct service network  </a:t>
            </a:r>
          </a:p>
          <a:p>
            <a:pPr>
              <a:spcBef>
                <a:spcPts val="1200"/>
              </a:spcBef>
            </a:pPr>
            <a:r>
              <a:rPr lang="en-US" dirty="0"/>
              <a:t>Knowledgeable, one-stop service for Tennant and all other </a:t>
            </a:r>
            <a:r>
              <a:rPr lang="en-US" dirty="0" smtClean="0"/>
              <a:t>brands</a:t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/>
              <a:t>equipment</a:t>
            </a:r>
          </a:p>
          <a:p>
            <a:pPr>
              <a:spcBef>
                <a:spcPts val="1200"/>
              </a:spcBef>
            </a:pPr>
            <a:r>
              <a:rPr lang="en-US" dirty="0"/>
              <a:t>More than 400 factory-trained </a:t>
            </a:r>
            <a:r>
              <a:rPr lang="en-US" dirty="0" smtClean="0"/>
              <a:t>Tennant</a:t>
            </a:r>
            <a:r>
              <a:rPr lang="en-US" i="1" dirty="0" smtClean="0"/>
              <a:t>True</a:t>
            </a:r>
            <a:r>
              <a:rPr lang="en-US" dirty="0" smtClean="0"/>
              <a:t>® </a:t>
            </a:r>
            <a:r>
              <a:rPr lang="en-US" dirty="0"/>
              <a:t>Service </a:t>
            </a:r>
            <a:r>
              <a:rPr lang="en-US" dirty="0" smtClean="0"/>
              <a:t>professionals </a:t>
            </a:r>
            <a:r>
              <a:rPr lang="en-US" dirty="0"/>
              <a:t>with an average of 10+ years on the job</a:t>
            </a:r>
          </a:p>
          <a:p>
            <a:pPr>
              <a:spcBef>
                <a:spcPts val="1200"/>
              </a:spcBef>
            </a:pPr>
            <a:r>
              <a:rPr lang="en-US" dirty="0"/>
              <a:t>Customizable service solutions to meet your unique </a:t>
            </a:r>
            <a:r>
              <a:rPr lang="en-US" dirty="0" smtClean="0"/>
              <a:t>needs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Guaranteed service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Prompt response and expert maintenance &amp; repair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Planned maintenance programs to maximize the uptime and life of your </a:t>
            </a:r>
            <a:r>
              <a:rPr lang="en-US" dirty="0" smtClean="0"/>
              <a:t>machines</a:t>
            </a:r>
          </a:p>
          <a:p>
            <a:pPr>
              <a:spcBef>
                <a:spcPts val="1200"/>
              </a:spcBef>
            </a:pPr>
            <a:r>
              <a:rPr lang="en-US" dirty="0"/>
              <a:t>Financing options to improve your bottom </a:t>
            </a:r>
            <a:r>
              <a:rPr lang="en-US" dirty="0" smtClean="0"/>
              <a:t>line</a:t>
            </a:r>
            <a:endParaRPr lang="en-US" dirty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573203" y="777634"/>
            <a:ext cx="7656394" cy="12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chemeClr val="accent2"/>
                </a:solidFill>
              </a:rPr>
              <a:t>TENNANT SERVICE</a:t>
            </a:r>
            <a:br>
              <a:rPr lang="en-US" sz="4400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>DIFFERENCE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71129" y="1923910"/>
            <a:ext cx="4064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accent1"/>
                </a:solidFill>
              </a:rPr>
              <a:t>Unparalleled Service &amp; Support</a:t>
            </a:r>
          </a:p>
        </p:txBody>
      </p:sp>
    </p:spTree>
    <p:extLst>
      <p:ext uri="{BB962C8B-B14F-4D97-AF65-F5344CB8AC3E}">
        <p14:creationId xmlns:p14="http://schemas.microsoft.com/office/powerpoint/2010/main" val="68178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96287" y="3452813"/>
            <a:ext cx="7373866" cy="2673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Is the work. . . .</a:t>
            </a:r>
          </a:p>
          <a:p>
            <a:pPr marL="1092200" lvl="0" indent="0">
              <a:spcBef>
                <a:spcPts val="180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Done </a:t>
            </a:r>
            <a:r>
              <a:rPr lang="en-US" sz="2400" dirty="0">
                <a:solidFill>
                  <a:schemeClr val="bg1"/>
                </a:solidFill>
              </a:rPr>
              <a:t>right every time?</a:t>
            </a:r>
          </a:p>
          <a:p>
            <a:pPr marL="1092200" lvl="0" indent="0">
              <a:spcBef>
                <a:spcPts val="180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Completed </a:t>
            </a:r>
            <a:r>
              <a:rPr lang="en-US" sz="2400" dirty="0">
                <a:solidFill>
                  <a:schemeClr val="bg1"/>
                </a:solidFill>
              </a:rPr>
              <a:t>on schedule? </a:t>
            </a:r>
          </a:p>
          <a:p>
            <a:pPr marL="1092200" lvl="0" indent="0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Finished </a:t>
            </a:r>
            <a:r>
              <a:rPr lang="en-US" sz="2400" dirty="0">
                <a:solidFill>
                  <a:schemeClr val="bg1"/>
                </a:solidFill>
              </a:rPr>
              <a:t>without sacrificing other responsibilities?</a:t>
            </a:r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0" y="1323554"/>
            <a:ext cx="9144000" cy="14605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rgbClr val="0090BE"/>
                </a:solidFill>
              </a:rPr>
              <a:t>STILL SERVICING YOUR OWN</a:t>
            </a:r>
            <a:br>
              <a:rPr lang="en-US" sz="4400" dirty="0" smtClean="0">
                <a:solidFill>
                  <a:srgbClr val="0090BE"/>
                </a:solidFill>
              </a:rPr>
            </a:br>
            <a:r>
              <a:rPr lang="en-US" sz="8000" b="1" dirty="0" smtClean="0">
                <a:solidFill>
                  <a:srgbClr val="0090BE"/>
                </a:solidFill>
              </a:rPr>
              <a:t>EQUIPMENT?</a:t>
            </a:r>
            <a:endParaRPr lang="en-US" sz="4400" b="1" dirty="0">
              <a:solidFill>
                <a:srgbClr val="0090B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34" y="5146230"/>
            <a:ext cx="871652" cy="8716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34" y="4104592"/>
            <a:ext cx="871652" cy="87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0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029803"/>
            <a:ext cx="9144000" cy="38418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5"/>
          <p:cNvSpPr txBox="1">
            <a:spLocks/>
          </p:cNvSpPr>
          <p:nvPr/>
        </p:nvSpPr>
        <p:spPr>
          <a:xfrm>
            <a:off x="193361" y="4738111"/>
            <a:ext cx="2688608" cy="7892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65000"/>
              </a:lnSpc>
            </a:pPr>
            <a:r>
              <a:rPr lang="en-US" sz="8000" b="1" dirty="0">
                <a:solidFill>
                  <a:schemeClr val="bg1"/>
                </a:solidFill>
              </a:rPr>
              <a:t>400+</a:t>
            </a:r>
          </a:p>
        </p:txBody>
      </p:sp>
      <p:sp>
        <p:nvSpPr>
          <p:cNvPr id="22" name="Title 5"/>
          <p:cNvSpPr txBox="1">
            <a:spLocks/>
          </p:cNvSpPr>
          <p:nvPr/>
        </p:nvSpPr>
        <p:spPr>
          <a:xfrm>
            <a:off x="3320943" y="4738111"/>
            <a:ext cx="2688608" cy="7892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65000"/>
              </a:lnSpc>
            </a:pPr>
            <a:r>
              <a:rPr lang="en-US" sz="8000" b="1" dirty="0" smtClean="0">
                <a:solidFill>
                  <a:schemeClr val="bg1"/>
                </a:solidFill>
              </a:rPr>
              <a:t>200+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311" y="5411132"/>
            <a:ext cx="2979051" cy="593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Service Professionals </a:t>
            </a:r>
            <a:r>
              <a:rPr lang="en-US" sz="2400" dirty="0">
                <a:solidFill>
                  <a:schemeClr val="bg1"/>
                </a:solidFill>
              </a:rPr>
              <a:t>in North America </a:t>
            </a:r>
            <a:endParaRPr lang="en-US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098040" y="5411132"/>
            <a:ext cx="2893325" cy="593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Service Professionals </a:t>
            </a:r>
            <a:r>
              <a:rPr lang="en-US" sz="2400" dirty="0">
                <a:solidFill>
                  <a:schemeClr val="bg1"/>
                </a:solidFill>
              </a:rPr>
              <a:t>in Europe</a:t>
            </a:r>
          </a:p>
        </p:txBody>
      </p:sp>
      <p:sp>
        <p:nvSpPr>
          <p:cNvPr id="3" name="Rectangle 2"/>
          <p:cNvSpPr/>
          <p:nvPr/>
        </p:nvSpPr>
        <p:spPr>
          <a:xfrm>
            <a:off x="941696" y="3296253"/>
            <a:ext cx="70968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>
                <a:solidFill>
                  <a:schemeClr val="bg1"/>
                </a:solidFill>
              </a:rPr>
              <a:t>Trusted specialists since 1870 a</a:t>
            </a:r>
            <a:r>
              <a:rPr lang="en-US" sz="2000" dirty="0" smtClean="0">
                <a:solidFill>
                  <a:schemeClr val="bg1"/>
                </a:solidFill>
              </a:rPr>
              <a:t>nd largest </a:t>
            </a:r>
            <a:r>
              <a:rPr lang="en-US" sz="2000" dirty="0">
                <a:solidFill>
                  <a:schemeClr val="bg1"/>
                </a:solidFill>
              </a:rPr>
              <a:t>manufacturer-trained service support network in the cleaning machine industry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0" y="1323554"/>
            <a:ext cx="9144000" cy="14605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chemeClr val="accent2"/>
                </a:solidFill>
              </a:rPr>
              <a:t>TEAM TENNANT</a:t>
            </a:r>
            <a:br>
              <a:rPr lang="en-US" sz="4400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>NETWORK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sp>
        <p:nvSpPr>
          <p:cNvPr id="14" name="Title 5"/>
          <p:cNvSpPr txBox="1">
            <a:spLocks/>
          </p:cNvSpPr>
          <p:nvPr/>
        </p:nvSpPr>
        <p:spPr>
          <a:xfrm>
            <a:off x="6305269" y="4738111"/>
            <a:ext cx="2688608" cy="7892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65000"/>
              </a:lnSpc>
            </a:pPr>
            <a:r>
              <a:rPr lang="en-US" sz="8000" b="1" dirty="0" smtClean="0">
                <a:solidFill>
                  <a:schemeClr val="bg1"/>
                </a:solidFill>
              </a:rPr>
              <a:t>100+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132383" y="5411132"/>
            <a:ext cx="2884252" cy="593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Service Professionals in Asia </a:t>
            </a:r>
            <a:endParaRPr lang="en-US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4539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3029803"/>
            <a:ext cx="9144000" cy="38418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0" y="1323554"/>
            <a:ext cx="9144000" cy="14605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chemeClr val="accent2"/>
                </a:solidFill>
              </a:rPr>
              <a:t>TEAM TENNANT</a:t>
            </a:r>
            <a:br>
              <a:rPr lang="en-US" sz="4400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>U.S. STRUCTURE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4572000" y="3165807"/>
            <a:ext cx="4319516" cy="33987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4163" indent="-28416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93738" indent="-236538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087438" indent="-173038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70000"/>
              </a:lnSpc>
              <a:spcBef>
                <a:spcPts val="600"/>
              </a:spcBef>
              <a:buNone/>
            </a:pPr>
            <a:r>
              <a:rPr lang="en-US" sz="8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12</a:t>
            </a:r>
            <a:r>
              <a:rPr lang="en-US" sz="2400" b="1" dirty="0" smtClean="0">
                <a:solidFill>
                  <a:srgbClr val="FFFFFF"/>
                </a:solidFill>
              </a:rPr>
              <a:t/>
            </a:r>
            <a:br>
              <a:rPr lang="en-US" sz="2400" b="1" dirty="0" smtClean="0">
                <a:solidFill>
                  <a:srgbClr val="FFFFFF"/>
                </a:solidFill>
              </a:rPr>
            </a:br>
            <a:r>
              <a:rPr lang="en-US" sz="2400" b="1" dirty="0" smtClean="0">
                <a:solidFill>
                  <a:srgbClr val="FFFFFF"/>
                </a:solidFill>
              </a:rPr>
              <a:t>Tennant </a:t>
            </a:r>
            <a:r>
              <a:rPr lang="en-US" sz="2400" b="1" dirty="0">
                <a:solidFill>
                  <a:srgbClr val="FFFFFF"/>
                </a:solidFill>
              </a:rPr>
              <a:t>Factory-based Experts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sz="1800" dirty="0">
                <a:solidFill>
                  <a:schemeClr val="bg1"/>
                </a:solidFill>
              </a:rPr>
              <a:t>Technical service experts with deep understanding of every machine who work alongside Tennant engineers and </a:t>
            </a:r>
            <a:r>
              <a:rPr lang="en-US" sz="1800" dirty="0" smtClean="0">
                <a:solidFill>
                  <a:schemeClr val="bg1"/>
                </a:solidFill>
              </a:rPr>
              <a:t>designers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sz="1800" dirty="0">
                <a:solidFill>
                  <a:schemeClr val="bg1"/>
                </a:solidFill>
              </a:rPr>
              <a:t>P</a:t>
            </a:r>
            <a:r>
              <a:rPr lang="en-US" sz="1800" dirty="0" smtClean="0">
                <a:solidFill>
                  <a:schemeClr val="bg1"/>
                </a:solidFill>
              </a:rPr>
              <a:t>hone </a:t>
            </a:r>
            <a:r>
              <a:rPr lang="en-US" sz="1800" dirty="0">
                <a:solidFill>
                  <a:schemeClr val="bg1"/>
                </a:solidFill>
              </a:rPr>
              <a:t>consultations </a:t>
            </a:r>
            <a:r>
              <a:rPr lang="en-US" sz="1800" dirty="0" smtClean="0">
                <a:solidFill>
                  <a:schemeClr val="bg1"/>
                </a:solidFill>
              </a:rPr>
              <a:t>available at </a:t>
            </a:r>
            <a:r>
              <a:rPr lang="en-US" sz="1800" dirty="0">
                <a:solidFill>
                  <a:schemeClr val="bg1"/>
                </a:solidFill>
              </a:rPr>
              <a:t>no </a:t>
            </a:r>
            <a:r>
              <a:rPr lang="en-US" sz="1800" dirty="0" smtClean="0">
                <a:solidFill>
                  <a:schemeClr val="bg1"/>
                </a:solidFill>
              </a:rPr>
              <a:t>cost with on-site experts at </a:t>
            </a:r>
            <a:r>
              <a:rPr lang="en-US" sz="1800" dirty="0">
                <a:solidFill>
                  <a:schemeClr val="bg1"/>
                </a:solidFill>
              </a:rPr>
              <a:t>our U.S. manufacturing plants in Minnesota and Michigan </a:t>
            </a:r>
          </a:p>
          <a:p>
            <a:pPr>
              <a:buClr>
                <a:schemeClr val="accent1"/>
              </a:buClr>
            </a:pPr>
            <a:endParaRPr lang="en-US" sz="1800" dirty="0"/>
          </a:p>
          <a:p>
            <a:endParaRPr lang="en-US" dirty="0" smtClean="0"/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263529" y="3141238"/>
            <a:ext cx="4114800" cy="3423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4163" indent="-28416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93738" indent="-236538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087438" indent="-173038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7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8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460</a:t>
            </a:r>
            <a:r>
              <a:rPr lang="en-US" sz="3600" b="1" dirty="0" smtClean="0">
                <a:solidFill>
                  <a:schemeClr val="bg1"/>
                </a:solidFill>
              </a:rPr>
              <a:t/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Tennant Factory-trained and Certified Service Professionals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sz="1800" dirty="0" smtClean="0">
                <a:solidFill>
                  <a:schemeClr val="bg1"/>
                </a:solidFill>
              </a:rPr>
              <a:t>Unmatched knowledge of Tennant equipment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sz="1800" dirty="0" smtClean="0">
                <a:solidFill>
                  <a:schemeClr val="bg1"/>
                </a:solidFill>
              </a:rPr>
              <a:t>Highly trained to quickly identify and fix problems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sz="1800" dirty="0" smtClean="0">
                <a:solidFill>
                  <a:schemeClr val="bg1"/>
                </a:solidFill>
              </a:rPr>
              <a:t>Services from repair to maintenance</a:t>
            </a:r>
          </a:p>
        </p:txBody>
      </p:sp>
    </p:spTree>
    <p:extLst>
      <p:ext uri="{BB962C8B-B14F-4D97-AF65-F5344CB8AC3E}">
        <p14:creationId xmlns:p14="http://schemas.microsoft.com/office/powerpoint/2010/main" val="176134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S Map with location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0"/>
          <a:stretch/>
        </p:blipFill>
        <p:spPr>
          <a:xfrm>
            <a:off x="0" y="887105"/>
            <a:ext cx="9143916" cy="599099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95400" y="5349875"/>
            <a:ext cx="7848600" cy="1535113"/>
          </a:xfrm>
        </p:spPr>
        <p:txBody>
          <a:bodyPr/>
          <a:lstStyle/>
          <a:p>
            <a:pPr lvl="0">
              <a:buClr>
                <a:schemeClr val="accent1"/>
              </a:buClr>
            </a:pPr>
            <a:r>
              <a:rPr lang="en-US" dirty="0">
                <a:solidFill>
                  <a:schemeClr val="accent2"/>
                </a:solidFill>
              </a:rPr>
              <a:t>Reliable, on-time service to all locations</a:t>
            </a:r>
          </a:p>
          <a:p>
            <a:pPr lvl="0">
              <a:buClr>
                <a:schemeClr val="accent1"/>
              </a:buClr>
            </a:pPr>
            <a:r>
              <a:rPr lang="en-US" dirty="0">
                <a:solidFill>
                  <a:schemeClr val="accent2"/>
                </a:solidFill>
              </a:rPr>
              <a:t>Extensive Tennant service network covers the </a:t>
            </a:r>
            <a:r>
              <a:rPr lang="en-US" dirty="0" smtClean="0">
                <a:solidFill>
                  <a:schemeClr val="accent2"/>
                </a:solidFill>
              </a:rPr>
              <a:t>U.S. </a:t>
            </a:r>
            <a:r>
              <a:rPr lang="en-US" dirty="0">
                <a:solidFill>
                  <a:schemeClr val="accent2"/>
                </a:solidFill>
              </a:rPr>
              <a:t>and Canada</a:t>
            </a:r>
          </a:p>
          <a:p>
            <a:pPr lvl="0">
              <a:buClr>
                <a:schemeClr val="accent1"/>
              </a:buClr>
            </a:pPr>
            <a:r>
              <a:rPr lang="en-US" dirty="0">
                <a:solidFill>
                  <a:schemeClr val="accent2"/>
                </a:solidFill>
              </a:rPr>
              <a:t>Extended network of 50 additional qualified distribution repair partners </a:t>
            </a:r>
            <a:r>
              <a:rPr lang="en-US" dirty="0" smtClean="0">
                <a:solidFill>
                  <a:schemeClr val="accent2"/>
                </a:solidFill>
              </a:rPr>
              <a:t>available to ensure we have you covered</a:t>
            </a: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accent2"/>
              </a:solidFill>
            </a:endParaRPr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-84" y="900466"/>
            <a:ext cx="9144000" cy="14605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chemeClr val="accent2"/>
                </a:solidFill>
              </a:rPr>
              <a:t>EXTENSIVE NORTH AMERICAN</a:t>
            </a:r>
            <a:br>
              <a:rPr lang="en-US" sz="4400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>SERVICE NETWORK</a:t>
            </a:r>
            <a:endParaRPr lang="en-US" sz="4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6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0" y="2222876"/>
            <a:ext cx="4838700" cy="4525963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en-US" b="1" dirty="0" smtClean="0">
                <a:solidFill>
                  <a:schemeClr val="accent2"/>
                </a:solidFill>
              </a:rPr>
              <a:t>INVENTORY</a:t>
            </a:r>
          </a:p>
          <a:p>
            <a:pPr>
              <a:spcBef>
                <a:spcPts val="1200"/>
              </a:spcBef>
            </a:pPr>
            <a:r>
              <a:rPr lang="en-US" sz="1800" dirty="0"/>
              <a:t>Each service vehicle carries comprehensive service supplies to keep your machines operating at their maximum performance</a:t>
            </a:r>
          </a:p>
          <a:p>
            <a:pPr>
              <a:spcBef>
                <a:spcPts val="1200"/>
              </a:spcBef>
            </a:pPr>
            <a:r>
              <a:rPr lang="en-US" sz="1800" dirty="0"/>
              <a:t>More than $10,000 in critical equipment inventory and supplies on board, every day </a:t>
            </a:r>
          </a:p>
          <a:p>
            <a:pPr>
              <a:spcBef>
                <a:spcPts val="1200"/>
              </a:spcBef>
            </a:pPr>
            <a:r>
              <a:rPr lang="en-US" sz="1800" dirty="0" smtClean="0"/>
              <a:t>Our proprietary inventory management ensures full parts supply – customized to your facility’s geography, season, and history – on board each vehicle at all times</a:t>
            </a:r>
          </a:p>
          <a:p>
            <a:endParaRPr lang="en-US" sz="1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121634" y="1009801"/>
            <a:ext cx="4817660" cy="170497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dirty="0" smtClean="0">
                <a:solidFill>
                  <a:schemeClr val="accent2"/>
                </a:solidFill>
              </a:rPr>
              <a:t>HIGHLY</a:t>
            </a:r>
            <a:br>
              <a:rPr lang="en-US" sz="3600" dirty="0" smtClean="0">
                <a:solidFill>
                  <a:schemeClr val="accent2"/>
                </a:solidFill>
              </a:rPr>
            </a:br>
            <a:r>
              <a:rPr lang="en-US" sz="5400" b="1" dirty="0" smtClean="0">
                <a:solidFill>
                  <a:schemeClr val="accent2"/>
                </a:solidFill>
              </a:rPr>
              <a:t>EQUIPPED</a:t>
            </a:r>
            <a:endParaRPr lang="en-US" sz="5400" b="1" dirty="0">
              <a:solidFill>
                <a:schemeClr val="accent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1" r="7487"/>
          <a:stretch/>
        </p:blipFill>
        <p:spPr>
          <a:xfrm>
            <a:off x="0" y="0"/>
            <a:ext cx="3793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8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11474" y="2405380"/>
            <a:ext cx="5022366" cy="4525963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  <a:defRPr/>
            </a:pPr>
            <a:r>
              <a:rPr lang="en-US" altLang="en-US" b="1" dirty="0" smtClean="0">
                <a:solidFill>
                  <a:srgbClr val="007EA6"/>
                </a:solidFill>
              </a:rPr>
              <a:t>EXPERTISE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Service LINK provides your service professional with immediate access </a:t>
            </a:r>
            <a:r>
              <a:rPr lang="en-US" dirty="0" smtClean="0">
                <a:solidFill>
                  <a:schemeClr val="bg1"/>
                </a:solidFill>
              </a:rPr>
              <a:t>to critical information: </a:t>
            </a:r>
            <a:endParaRPr lang="en-US" dirty="0">
              <a:solidFill>
                <a:schemeClr val="bg1"/>
              </a:solidFill>
            </a:endParaRPr>
          </a:p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sz="1800" dirty="0">
                <a:solidFill>
                  <a:schemeClr val="bg1"/>
                </a:solidFill>
              </a:rPr>
              <a:t>Equipment service history</a:t>
            </a:r>
          </a:p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sz="1800" dirty="0">
                <a:solidFill>
                  <a:schemeClr val="bg1"/>
                </a:solidFill>
              </a:rPr>
              <a:t>Technical support information</a:t>
            </a:r>
          </a:p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sz="1800" dirty="0">
                <a:solidFill>
                  <a:schemeClr val="bg1"/>
                </a:solidFill>
              </a:rPr>
              <a:t>Warranty support </a:t>
            </a:r>
            <a:r>
              <a:rPr lang="en-US" sz="1800" dirty="0" smtClean="0">
                <a:solidFill>
                  <a:schemeClr val="bg1"/>
                </a:solidFill>
              </a:rPr>
              <a:t>information</a:t>
            </a:r>
          </a:p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sz="1800" dirty="0" smtClean="0">
                <a:solidFill>
                  <a:schemeClr val="bg1"/>
                </a:solidFill>
              </a:rPr>
              <a:t>Intensive training protocol</a:t>
            </a:r>
            <a:endParaRPr lang="en-US" sz="1800" dirty="0">
              <a:solidFill>
                <a:schemeClr val="bg1"/>
              </a:solidFill>
            </a:endParaRP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156132" y="1263801"/>
            <a:ext cx="4817660" cy="996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dirty="0" smtClean="0">
                <a:solidFill>
                  <a:srgbClr val="007EA6"/>
                </a:solidFill>
              </a:rPr>
              <a:t>HIGHLY</a:t>
            </a:r>
            <a:br>
              <a:rPr lang="en-US" sz="3600" dirty="0" smtClean="0">
                <a:solidFill>
                  <a:srgbClr val="007EA6"/>
                </a:solidFill>
              </a:rPr>
            </a:br>
            <a:r>
              <a:rPr lang="en-US" sz="5400" b="1" dirty="0" smtClean="0">
                <a:solidFill>
                  <a:srgbClr val="007EA6"/>
                </a:solidFill>
              </a:rPr>
              <a:t>EQUIPPED</a:t>
            </a:r>
            <a:endParaRPr lang="en-US" sz="5400" b="1" dirty="0">
              <a:solidFill>
                <a:srgbClr val="007EA6"/>
              </a:solidFill>
            </a:endParaRPr>
          </a:p>
        </p:txBody>
      </p:sp>
      <p:pic>
        <p:nvPicPr>
          <p:cNvPr id="2" name="Picture 1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3" b="1791"/>
          <a:stretch/>
        </p:blipFill>
        <p:spPr>
          <a:xfrm>
            <a:off x="-9" y="-1"/>
            <a:ext cx="3794760" cy="68580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022963" y="5483610"/>
            <a:ext cx="3015001" cy="1057887"/>
            <a:chOff x="2716307" y="5315170"/>
            <a:chExt cx="3015001" cy="1057887"/>
          </a:xfrm>
        </p:grpSpPr>
        <p:sp>
          <p:nvSpPr>
            <p:cNvPr id="6" name="Title 5"/>
            <p:cNvSpPr txBox="1">
              <a:spLocks/>
            </p:cNvSpPr>
            <p:nvPr/>
          </p:nvSpPr>
          <p:spPr>
            <a:xfrm>
              <a:off x="2716307" y="5315170"/>
              <a:ext cx="2047168" cy="811387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70000"/>
                </a:lnSpc>
              </a:pPr>
              <a:r>
                <a:rPr lang="en-US" sz="7200" b="1" dirty="0" smtClean="0">
                  <a:solidFill>
                    <a:schemeClr val="bg1"/>
                  </a:solidFill>
                </a:rPr>
                <a:t>26%</a:t>
              </a:r>
              <a:endParaRPr lang="en-US" sz="4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893732" y="6003725"/>
              <a:ext cx="27291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spc="100" dirty="0" smtClean="0">
                  <a:solidFill>
                    <a:schemeClr val="accent1"/>
                  </a:solidFill>
                </a:rPr>
                <a:t>ON WARRANTY WORK</a:t>
              </a:r>
              <a:endParaRPr lang="en-US" sz="2000" spc="100" dirty="0">
                <a:solidFill>
                  <a:schemeClr val="accent1"/>
                </a:solidFill>
              </a:endParaRPr>
            </a:p>
          </p:txBody>
        </p:sp>
        <p:sp>
          <p:nvSpPr>
            <p:cNvPr id="8" name="Title 5"/>
            <p:cNvSpPr txBox="1">
              <a:spLocks/>
            </p:cNvSpPr>
            <p:nvPr/>
          </p:nvSpPr>
          <p:spPr>
            <a:xfrm>
              <a:off x="4477985" y="5357394"/>
              <a:ext cx="1253323" cy="673627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70000"/>
                </a:lnSpc>
              </a:pPr>
              <a:r>
                <a:rPr lang="en-US" sz="2800" dirty="0" smtClean="0">
                  <a:solidFill>
                    <a:schemeClr val="bg1"/>
                  </a:solidFill>
                </a:rPr>
                <a:t>MORE VALUE</a:t>
              </a:r>
              <a:endParaRPr lang="en-US" sz="48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437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0" y="2222876"/>
            <a:ext cx="4838700" cy="4525963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en-US" b="1" dirty="0" smtClean="0">
                <a:solidFill>
                  <a:schemeClr val="accent2"/>
                </a:solidFill>
              </a:rPr>
              <a:t>TOOLS</a:t>
            </a:r>
          </a:p>
          <a:p>
            <a:pPr>
              <a:spcBef>
                <a:spcPts val="1200"/>
              </a:spcBef>
            </a:pPr>
            <a:r>
              <a:rPr lang="en-US" sz="1800" dirty="0"/>
              <a:t>Service vehicles are fully equipped with specialty tools for basic planned maintenance, immediate diagnosis, or complex </a:t>
            </a:r>
            <a:r>
              <a:rPr lang="en-US" sz="1800" dirty="0" smtClean="0"/>
              <a:t>repair</a:t>
            </a:r>
            <a:endParaRPr lang="en-US" sz="1800" dirty="0"/>
          </a:p>
          <a:p>
            <a:pPr>
              <a:spcBef>
                <a:spcPts val="1200"/>
              </a:spcBef>
            </a:pPr>
            <a:r>
              <a:rPr lang="en-US" sz="1800" dirty="0"/>
              <a:t>Onboard power tools with air compressor for increased </a:t>
            </a:r>
            <a:r>
              <a:rPr lang="en-US" sz="1800" dirty="0" smtClean="0"/>
              <a:t>efficiency</a:t>
            </a:r>
            <a:endParaRPr lang="en-US" sz="1800" dirty="0"/>
          </a:p>
          <a:p>
            <a:pPr>
              <a:spcBef>
                <a:spcPts val="1200"/>
              </a:spcBef>
            </a:pPr>
            <a:r>
              <a:rPr lang="en-US" sz="1800" dirty="0"/>
              <a:t>Bumper mounted crane expedites repairs that require </a:t>
            </a:r>
            <a:r>
              <a:rPr lang="en-US" sz="1800" dirty="0" smtClean="0"/>
              <a:t>lifting</a:t>
            </a:r>
            <a:endParaRPr lang="en-US" sz="18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121634" y="1009801"/>
            <a:ext cx="4817660" cy="170497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dirty="0" smtClean="0">
                <a:solidFill>
                  <a:schemeClr val="accent2"/>
                </a:solidFill>
              </a:rPr>
              <a:t>HIGHLY</a:t>
            </a:r>
            <a:br>
              <a:rPr lang="en-US" sz="3600" dirty="0" smtClean="0">
                <a:solidFill>
                  <a:schemeClr val="accent2"/>
                </a:solidFill>
              </a:rPr>
            </a:br>
            <a:r>
              <a:rPr lang="en-US" sz="5400" b="1" dirty="0" smtClean="0">
                <a:solidFill>
                  <a:schemeClr val="accent2"/>
                </a:solidFill>
              </a:rPr>
              <a:t>EQUIPPED</a:t>
            </a:r>
            <a:endParaRPr lang="en-US" sz="5400" b="1" dirty="0">
              <a:solidFill>
                <a:schemeClr val="accent2"/>
              </a:solidFill>
            </a:endParaRPr>
          </a:p>
        </p:txBody>
      </p:sp>
      <p:pic>
        <p:nvPicPr>
          <p:cNvPr id="5" name="Picture 4" descr="M20 service5.png"/>
          <p:cNvPicPr>
            <a:picLocks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792"/>
          <a:stretch/>
        </p:blipFill>
        <p:spPr>
          <a:xfrm>
            <a:off x="-77988" y="3194"/>
            <a:ext cx="3794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1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9939" y="3357563"/>
            <a:ext cx="6892238" cy="2674747"/>
          </a:xfrm>
        </p:spPr>
        <p:txBody>
          <a:bodyPr/>
          <a:lstStyle/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dirty="0" smtClean="0">
                <a:solidFill>
                  <a:schemeClr val="bg1"/>
                </a:solidFill>
              </a:rPr>
              <a:t>Tennant’s </a:t>
            </a:r>
            <a:r>
              <a:rPr lang="en-US" dirty="0">
                <a:solidFill>
                  <a:schemeClr val="bg1"/>
                </a:solidFill>
              </a:rPr>
              <a:t>service </a:t>
            </a:r>
            <a:r>
              <a:rPr lang="en-US" dirty="0" smtClean="0">
                <a:solidFill>
                  <a:schemeClr val="bg1"/>
                </a:solidFill>
              </a:rPr>
              <a:t>networks, including </a:t>
            </a:r>
            <a:r>
              <a:rPr lang="en-US" dirty="0">
                <a:solidFill>
                  <a:schemeClr val="bg1"/>
                </a:solidFill>
              </a:rPr>
              <a:t>over 50 </a:t>
            </a:r>
            <a:r>
              <a:rPr lang="en-US" dirty="0" smtClean="0">
                <a:solidFill>
                  <a:schemeClr val="bg1"/>
                </a:solidFill>
              </a:rPr>
              <a:t>authorized dealers </a:t>
            </a:r>
            <a:r>
              <a:rPr lang="en-US" dirty="0">
                <a:solidFill>
                  <a:schemeClr val="bg1"/>
                </a:solidFill>
              </a:rPr>
              <a:t>and distributors, </a:t>
            </a:r>
            <a:r>
              <a:rPr lang="en-US" dirty="0" smtClean="0">
                <a:solidFill>
                  <a:schemeClr val="bg1"/>
                </a:solidFill>
              </a:rPr>
              <a:t>provide consistent </a:t>
            </a:r>
            <a:r>
              <a:rPr lang="en-US" dirty="0">
                <a:solidFill>
                  <a:schemeClr val="bg1"/>
                </a:solidFill>
              </a:rPr>
              <a:t>service across </a:t>
            </a:r>
            <a:r>
              <a:rPr lang="en-US" dirty="0" smtClean="0">
                <a:solidFill>
                  <a:schemeClr val="bg1"/>
                </a:solidFill>
              </a:rPr>
              <a:t>the United </a:t>
            </a:r>
            <a:r>
              <a:rPr lang="en-US" dirty="0">
                <a:solidFill>
                  <a:schemeClr val="bg1"/>
                </a:solidFill>
              </a:rPr>
              <a:t>States and Canada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dirty="0" smtClean="0">
                <a:solidFill>
                  <a:schemeClr val="bg1"/>
                </a:solidFill>
              </a:rPr>
              <a:t>A </a:t>
            </a:r>
            <a:r>
              <a:rPr lang="en-US" dirty="0">
                <a:solidFill>
                  <a:schemeClr val="bg1"/>
                </a:solidFill>
              </a:rPr>
              <a:t>single source provider means improved availability for fast and expert service on your entire equipment fleet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573203" y="1340546"/>
            <a:ext cx="7656394" cy="12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rgbClr val="0090BE"/>
                </a:solidFill>
              </a:rPr>
              <a:t>EXPANDED SERVICE</a:t>
            </a:r>
            <a:br>
              <a:rPr lang="en-US" sz="4400" dirty="0" smtClean="0">
                <a:solidFill>
                  <a:srgbClr val="0090BE"/>
                </a:solidFill>
              </a:rPr>
            </a:br>
            <a:r>
              <a:rPr lang="en-US" sz="8000" b="1" dirty="0" smtClean="0">
                <a:solidFill>
                  <a:srgbClr val="0090BE"/>
                </a:solidFill>
              </a:rPr>
              <a:t>CAPABILITIES</a:t>
            </a:r>
            <a:endParaRPr lang="en-US" sz="4400" b="1" dirty="0">
              <a:solidFill>
                <a:srgbClr val="0090B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11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1318"/>
            <a:ext cx="8229600" cy="2973781"/>
          </a:xfrm>
        </p:spPr>
        <p:txBody>
          <a:bodyPr/>
          <a:lstStyle/>
          <a:p>
            <a:pPr lvl="0">
              <a:spcBef>
                <a:spcPts val="1600"/>
              </a:spcBef>
            </a:pPr>
            <a:r>
              <a:rPr lang="en-US" dirty="0"/>
              <a:t>Increased machine uptime </a:t>
            </a:r>
            <a:r>
              <a:rPr lang="en-US" dirty="0" smtClean="0"/>
              <a:t>and </a:t>
            </a:r>
            <a:r>
              <a:rPr lang="en-US" dirty="0"/>
              <a:t>performance with </a:t>
            </a:r>
            <a:r>
              <a:rPr lang="en-US" dirty="0" smtClean="0"/>
              <a:t>genuine parts</a:t>
            </a:r>
          </a:p>
          <a:p>
            <a:pPr lvl="0">
              <a:spcBef>
                <a:spcPts val="1600"/>
              </a:spcBef>
            </a:pPr>
            <a:r>
              <a:rPr lang="en-US" dirty="0" smtClean="0"/>
              <a:t>Designed </a:t>
            </a:r>
            <a:r>
              <a:rPr lang="en-US" dirty="0"/>
              <a:t>and tested by </a:t>
            </a:r>
            <a:r>
              <a:rPr lang="en-US" dirty="0" smtClean="0"/>
              <a:t>engineers </a:t>
            </a:r>
            <a:r>
              <a:rPr lang="en-US" dirty="0"/>
              <a:t>to maximize the </a:t>
            </a:r>
            <a:r>
              <a:rPr lang="en-US" dirty="0" smtClean="0"/>
              <a:t>performance</a:t>
            </a:r>
            <a:endParaRPr lang="en-US" dirty="0"/>
          </a:p>
          <a:p>
            <a:pPr lvl="0">
              <a:spcBef>
                <a:spcPts val="1600"/>
              </a:spcBef>
            </a:pPr>
            <a:r>
              <a:rPr lang="en-US" dirty="0" smtClean="0"/>
              <a:t>Don’t </a:t>
            </a:r>
            <a:r>
              <a:rPr lang="en-US" dirty="0"/>
              <a:t>risk inferior fit, </a:t>
            </a:r>
            <a:r>
              <a:rPr lang="en-US" dirty="0" smtClean="0"/>
              <a:t>form </a:t>
            </a:r>
            <a:r>
              <a:rPr lang="en-US" dirty="0"/>
              <a:t>and function from </a:t>
            </a:r>
            <a:r>
              <a:rPr lang="en-US" dirty="0" smtClean="0"/>
              <a:t>non-OEM </a:t>
            </a:r>
            <a:r>
              <a:rPr lang="en-US" dirty="0"/>
              <a:t>parts</a:t>
            </a:r>
          </a:p>
          <a:p>
            <a:pPr lvl="0">
              <a:spcBef>
                <a:spcPts val="1600"/>
              </a:spcBef>
            </a:pPr>
            <a:r>
              <a:rPr lang="en-US" dirty="0"/>
              <a:t>Ensure your parts are </a:t>
            </a:r>
            <a:r>
              <a:rPr lang="en-US" dirty="0" smtClean="0"/>
              <a:t>Tennant</a:t>
            </a:r>
            <a:r>
              <a:rPr lang="en-US" i="1" dirty="0" smtClean="0"/>
              <a:t>True</a:t>
            </a:r>
            <a:r>
              <a:rPr lang="en-US" dirty="0" smtClean="0"/>
              <a:t>® </a:t>
            </a:r>
            <a:r>
              <a:rPr lang="en-US" dirty="0"/>
              <a:t>by ordering through your Tennant service professional </a:t>
            </a:r>
          </a:p>
        </p:txBody>
      </p:sp>
      <p:sp>
        <p:nvSpPr>
          <p:cNvPr id="6" name="Title 5"/>
          <p:cNvSpPr txBox="1">
            <a:spLocks/>
          </p:cNvSpPr>
          <p:nvPr/>
        </p:nvSpPr>
        <p:spPr>
          <a:xfrm>
            <a:off x="477667" y="682098"/>
            <a:ext cx="7656394" cy="12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chemeClr val="accent2"/>
                </a:solidFill>
              </a:rPr>
              <a:t>WHY TENNANT</a:t>
            </a:r>
            <a:br>
              <a:rPr lang="en-US" sz="4400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>PARTS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94067" y="1825591"/>
            <a:ext cx="28235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>
                <a:solidFill>
                  <a:schemeClr val="accent1"/>
                </a:solidFill>
              </a:rPr>
              <a:t>Performance &amp; Value</a:t>
            </a:r>
            <a:endParaRPr lang="en-US" sz="2400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3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5272" y="2920621"/>
            <a:ext cx="4708476" cy="320554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Reduce rework and extra labor costs; get superior performance the first time</a:t>
            </a:r>
            <a:endParaRPr lang="en-US" dirty="0"/>
          </a:p>
          <a:p>
            <a:pPr lvl="0">
              <a:spcBef>
                <a:spcPts val="1200"/>
              </a:spcBef>
            </a:pPr>
            <a:r>
              <a:rPr lang="en-US" dirty="0"/>
              <a:t>Designed specifically for your Tennant machine</a:t>
            </a:r>
          </a:p>
          <a:p>
            <a:pPr lvl="0">
              <a:spcBef>
                <a:spcPts val="1200"/>
              </a:spcBef>
            </a:pPr>
            <a:r>
              <a:rPr lang="en-US" dirty="0"/>
              <a:t>Achieve better cleaning performance and lower total cost</a:t>
            </a:r>
          </a:p>
          <a:p>
            <a:pPr lvl="0">
              <a:spcBef>
                <a:spcPts val="1200"/>
              </a:spcBef>
            </a:pPr>
            <a:r>
              <a:rPr lang="en-US" dirty="0"/>
              <a:t>Brushes not designed for Tennant machines waste time, </a:t>
            </a:r>
            <a:r>
              <a:rPr lang="en-US" dirty="0" smtClean="0"/>
              <a:t>materials,</a:t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money</a:t>
            </a:r>
          </a:p>
          <a:p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4121634" y="1555721"/>
            <a:ext cx="4503751" cy="996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dirty="0" smtClean="0">
                <a:solidFill>
                  <a:schemeClr val="accent2"/>
                </a:solidFill>
              </a:rPr>
              <a:t>TENNANT</a:t>
            </a:r>
            <a:r>
              <a:rPr lang="en-US" sz="3600" i="1" dirty="0" smtClean="0">
                <a:solidFill>
                  <a:schemeClr val="accent2"/>
                </a:solidFill>
              </a:rPr>
              <a:t>TRUE</a:t>
            </a:r>
            <a:r>
              <a:rPr lang="en-US" sz="3600" dirty="0" smtClean="0">
                <a:solidFill>
                  <a:schemeClr val="accent2"/>
                </a:solidFill>
              </a:rPr>
              <a:t>®</a:t>
            </a:r>
            <a:br>
              <a:rPr lang="en-US" sz="3600" dirty="0" smtClean="0">
                <a:solidFill>
                  <a:schemeClr val="accent2"/>
                </a:solidFill>
              </a:rPr>
            </a:br>
            <a:r>
              <a:rPr lang="en-US" sz="5400" b="1" dirty="0" smtClean="0">
                <a:solidFill>
                  <a:schemeClr val="accent2"/>
                </a:solidFill>
              </a:rPr>
              <a:t>BRUSHES</a:t>
            </a:r>
            <a:endParaRPr lang="en-US" sz="5400" b="1" dirty="0">
              <a:solidFill>
                <a:schemeClr val="accent2"/>
              </a:solidFill>
            </a:endParaRPr>
          </a:p>
        </p:txBody>
      </p:sp>
      <p:pic>
        <p:nvPicPr>
          <p:cNvPr id="11" name="Picture 10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576"/>
          <a:stretch/>
        </p:blipFill>
        <p:spPr>
          <a:xfrm>
            <a:off x="0" y="0"/>
            <a:ext cx="3794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1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1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chemeClr val="accent1"/>
                </a:solidFill>
              </a:rPr>
              <a:t>Tennant</a:t>
            </a:r>
            <a:r>
              <a:rPr lang="en-US" i="1" dirty="0" err="1">
                <a:solidFill>
                  <a:schemeClr val="accent1"/>
                </a:solidFill>
              </a:rPr>
              <a:t>True</a:t>
            </a:r>
            <a:r>
              <a:rPr lang="en-US" dirty="0">
                <a:solidFill>
                  <a:schemeClr val="accent1"/>
                </a:solidFill>
              </a:rPr>
              <a:t>® disk brushes are specially designed for optimal and unobstructed flow of the cleaning solution to the working face of the brush. </a:t>
            </a:r>
          </a:p>
          <a:p>
            <a:pPr algn="ctr"/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half" idx="11"/>
          </p:nvPr>
        </p:nvSpPr>
        <p:spPr/>
        <p:txBody>
          <a:bodyPr>
            <a:normAutofit lnSpcReduction="10000"/>
          </a:bodyPr>
          <a:lstStyle/>
          <a:p>
            <a:pPr marL="285750" lvl="0" indent="-285750">
              <a:spcBef>
                <a:spcPts val="1200"/>
              </a:spcBef>
            </a:pPr>
            <a:r>
              <a:rPr lang="en-US" dirty="0"/>
              <a:t>Obstructed holes block solution flow</a:t>
            </a:r>
          </a:p>
          <a:p>
            <a:pPr marL="285750" lvl="0" indent="-285750">
              <a:spcBef>
                <a:spcPts val="1200"/>
              </a:spcBef>
            </a:pPr>
            <a:r>
              <a:rPr lang="en-US" dirty="0"/>
              <a:t>Wasted cleaning solution and labor time costs</a:t>
            </a:r>
          </a:p>
          <a:p>
            <a:pPr marL="285750" lvl="0" indent="-285750">
              <a:spcBef>
                <a:spcPts val="1200"/>
              </a:spcBef>
            </a:pPr>
            <a:r>
              <a:rPr lang="en-US" dirty="0"/>
              <a:t>Reduced cleaning </a:t>
            </a:r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Disk Brush: </a:t>
            </a:r>
            <a:r>
              <a:rPr lang="en-US" b="1" dirty="0"/>
              <a:t>Solution Holes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18" name="Content Placeholder 17"/>
          <p:cNvSpPr>
            <a:spLocks noGrp="1"/>
          </p:cNvSpPr>
          <p:nvPr>
            <p:ph sz="half" idx="12"/>
          </p:nvPr>
        </p:nvSpPr>
        <p:spPr/>
        <p:txBody>
          <a:bodyPr>
            <a:normAutofit/>
          </a:bodyPr>
          <a:lstStyle/>
          <a:p>
            <a:pPr marL="285750" indent="-285750">
              <a:spcBef>
                <a:spcPts val="1200"/>
              </a:spcBef>
            </a:pPr>
            <a:r>
              <a:rPr lang="en-US" dirty="0"/>
              <a:t>Solution flows directly through to the floor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/>
              <a:t>No wasted solution or related labor costs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/>
              <a:t>Optimal cleaning performance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1" name="Picture Placeholder 20" descr="Brush slide 21.jp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" r="21"/>
          <a:stretch/>
        </p:blipFill>
        <p:spPr>
          <a:xfrm>
            <a:off x="0" y="2322966"/>
            <a:ext cx="9144000" cy="2578608"/>
          </a:xfrm>
        </p:spPr>
      </p:pic>
    </p:spTree>
    <p:extLst>
      <p:ext uri="{BB962C8B-B14F-4D97-AF65-F5344CB8AC3E}">
        <p14:creationId xmlns:p14="http://schemas.microsoft.com/office/powerpoint/2010/main" val="248224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/>
                </a:solidFill>
              </a:rPr>
              <a:t>Tennant</a:t>
            </a:r>
            <a:r>
              <a:rPr lang="en-US" i="1" dirty="0" err="1">
                <a:solidFill>
                  <a:schemeClr val="accent1"/>
                </a:solidFill>
              </a:rPr>
              <a:t>True</a:t>
            </a:r>
            <a:r>
              <a:rPr lang="en-US" dirty="0">
                <a:solidFill>
                  <a:schemeClr val="accent1"/>
                </a:solidFill>
              </a:rPr>
              <a:t>® scrubbing brushes include drain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holes to help clear the drive plug of debris. 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pPr marL="285750" lvl="0" indent="-285750">
              <a:spcBef>
                <a:spcPts val="1200"/>
              </a:spcBef>
            </a:pPr>
            <a:r>
              <a:rPr lang="en-US" dirty="0"/>
              <a:t>No drain holes to clear away debris</a:t>
            </a:r>
          </a:p>
          <a:p>
            <a:pPr marL="285750" lvl="0" indent="-285750">
              <a:spcBef>
                <a:spcPts val="1200"/>
              </a:spcBef>
            </a:pPr>
            <a:r>
              <a:rPr lang="en-US" dirty="0"/>
              <a:t>Grit and grim collect in the drive plug</a:t>
            </a:r>
          </a:p>
          <a:p>
            <a:pPr marL="285750" lvl="0" indent="-285750">
              <a:spcBef>
                <a:spcPts val="1200"/>
              </a:spcBef>
            </a:pPr>
            <a:r>
              <a:rPr lang="en-US" dirty="0"/>
              <a:t>Accelerated wear on the </a:t>
            </a:r>
            <a:r>
              <a:rPr lang="en-US" dirty="0" smtClean="0"/>
              <a:t>machine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Disk Brush: </a:t>
            </a:r>
            <a:r>
              <a:rPr lang="en-US" b="1" dirty="0"/>
              <a:t>Drain </a:t>
            </a:r>
            <a:r>
              <a:rPr lang="en-US" b="1" dirty="0" smtClean="0"/>
              <a:t>Holes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pPr marL="285750" indent="-285750">
              <a:spcBef>
                <a:spcPts val="1200"/>
              </a:spcBef>
            </a:pPr>
            <a:r>
              <a:rPr lang="en-US" dirty="0"/>
              <a:t>Drain holes to flush debris and grit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/>
              <a:t>Delays additional wear on machine’s drive </a:t>
            </a:r>
            <a:r>
              <a:rPr lang="en-US" dirty="0" smtClean="0"/>
              <a:t>plug</a:t>
            </a:r>
            <a:endParaRPr lang="en-US" dirty="0"/>
          </a:p>
        </p:txBody>
      </p:sp>
      <p:pic>
        <p:nvPicPr>
          <p:cNvPr id="9" name="Picture 8" descr="Brush slide 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0612"/>
            <a:ext cx="9144000" cy="247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7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Tennant designs and manufactures brushes for a precision fit to the machine to effectively clean. A wrong fit can result in inferior cleaning. 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/>
        <p:txBody>
          <a:bodyPr>
            <a:noAutofit/>
          </a:bodyPr>
          <a:lstStyle/>
          <a:p>
            <a:pPr marL="285750" lvl="0" indent="-285750"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May be too big or too small </a:t>
            </a:r>
            <a:r>
              <a:rPr lang="en-US" dirty="0" smtClean="0"/>
              <a:t>for Tennant </a:t>
            </a:r>
            <a:r>
              <a:rPr lang="en-US" dirty="0"/>
              <a:t>machines</a:t>
            </a:r>
          </a:p>
          <a:p>
            <a:pPr marL="285750" lvl="0" indent="-285750"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As the brush wears, the gap between brushes increases, leaving an </a:t>
            </a:r>
            <a:r>
              <a:rPr lang="en-US" dirty="0" err="1"/>
              <a:t>unscrubbed</a:t>
            </a:r>
            <a:r>
              <a:rPr lang="en-US" dirty="0"/>
              <a:t> strip between the brushes</a:t>
            </a:r>
          </a:p>
          <a:p>
            <a:pPr marL="285750" lvl="0" indent="-285750"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Extra costs for </a:t>
            </a:r>
            <a:r>
              <a:rPr lang="en-US" dirty="0" err="1"/>
              <a:t>recleaning</a:t>
            </a:r>
            <a:r>
              <a:rPr lang="en-US" dirty="0"/>
              <a:t> and </a:t>
            </a:r>
            <a:r>
              <a:rPr lang="en-US" dirty="0" smtClean="0"/>
              <a:t>parts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Disk Brush: </a:t>
            </a:r>
            <a:r>
              <a:rPr lang="en-US" b="1" dirty="0"/>
              <a:t>Flair </a:t>
            </a:r>
            <a:r>
              <a:rPr lang="en-US" b="1" dirty="0" smtClean="0"/>
              <a:t>Diameter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spcBef>
                <a:spcPts val="1200"/>
              </a:spcBef>
            </a:pPr>
            <a:r>
              <a:rPr lang="en-US" dirty="0"/>
              <a:t>Precision fit to Tennant machine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/>
              <a:t>Nearly perpendicular bristles produce better cleaning results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/>
              <a:t>More effective cleaning in one </a:t>
            </a:r>
            <a:r>
              <a:rPr lang="en-US" dirty="0" smtClean="0"/>
              <a:t>pass</a:t>
            </a:r>
            <a:endParaRPr lang="en-US" dirty="0"/>
          </a:p>
        </p:txBody>
      </p:sp>
      <p:pic>
        <p:nvPicPr>
          <p:cNvPr id="9" name="Picture 8" descr="Brush slide 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4047"/>
            <a:ext cx="9144000" cy="231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90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/>
                </a:solidFill>
              </a:rPr>
              <a:t>Tennant</a:t>
            </a:r>
            <a:r>
              <a:rPr lang="en-US" i="1" dirty="0" err="1">
                <a:solidFill>
                  <a:schemeClr val="accent1"/>
                </a:solidFill>
              </a:rPr>
              <a:t>True</a:t>
            </a:r>
            <a:r>
              <a:rPr lang="en-US" dirty="0">
                <a:solidFill>
                  <a:schemeClr val="accent1"/>
                </a:solidFill>
              </a:rPr>
              <a:t>® brush tubes are manufactured to the industry’s tightest standard, ensuring smooth and balanced operation. 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/>
        <p:txBody>
          <a:bodyPr>
            <a:normAutofit/>
          </a:bodyPr>
          <a:lstStyle/>
          <a:p>
            <a:pPr marL="285750" lvl="0" indent="-285750"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Potential installation problems </a:t>
            </a:r>
          </a:p>
          <a:p>
            <a:pPr marL="285750" lvl="0" indent="-285750"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Uneven cleaning performance</a:t>
            </a:r>
          </a:p>
          <a:p>
            <a:pPr marL="285750" lvl="0" indent="-285750"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An unbalanced brush produces</a:t>
            </a:r>
            <a:br>
              <a:rPr lang="en-US" dirty="0"/>
            </a:br>
            <a:r>
              <a:rPr lang="en-US" dirty="0"/>
              <a:t>chatter and </a:t>
            </a:r>
            <a:r>
              <a:rPr lang="en-US" dirty="0" smtClean="0"/>
              <a:t>noise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929650"/>
            <a:ext cx="9144000" cy="959616"/>
          </a:xfrm>
        </p:spPr>
        <p:txBody>
          <a:bodyPr/>
          <a:lstStyle/>
          <a:p>
            <a:r>
              <a:rPr lang="en-US" sz="3900" dirty="0" smtClean="0"/>
              <a:t>Cylindrical Brush</a:t>
            </a:r>
            <a:r>
              <a:rPr lang="en-US" sz="3900" dirty="0"/>
              <a:t>: </a:t>
            </a:r>
            <a:r>
              <a:rPr lang="en-US" sz="3900" b="1" dirty="0"/>
              <a:t>Manufacturing Standards</a:t>
            </a:r>
            <a:br>
              <a:rPr lang="en-US" sz="3900" b="1" dirty="0"/>
            </a:br>
            <a:endParaRPr lang="en-US" sz="3900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2"/>
          </p:nvPr>
        </p:nvSpPr>
        <p:spPr/>
        <p:txBody>
          <a:bodyPr>
            <a:noAutofit/>
          </a:bodyPr>
          <a:lstStyle/>
          <a:p>
            <a:pPr marL="285750" indent="-285750"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Precise extruding process creates</a:t>
            </a:r>
            <a:br>
              <a:rPr lang="en-US" dirty="0"/>
            </a:br>
            <a:r>
              <a:rPr lang="en-US" dirty="0"/>
              <a:t>a straighter, rounder tube for</a:t>
            </a:r>
            <a:br>
              <a:rPr lang="en-US" dirty="0"/>
            </a:br>
            <a:r>
              <a:rPr lang="en-US" dirty="0"/>
              <a:t>easier installation</a:t>
            </a:r>
          </a:p>
          <a:p>
            <a:pPr marL="285750" indent="-285750"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Consistent cleaning performance</a:t>
            </a:r>
          </a:p>
          <a:p>
            <a:pPr marL="285750" indent="-285750"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Minimize vibration and </a:t>
            </a:r>
            <a:r>
              <a:rPr lang="en-US" dirty="0" smtClean="0"/>
              <a:t>noise</a:t>
            </a:r>
            <a:endParaRPr lang="en-US" dirty="0"/>
          </a:p>
        </p:txBody>
      </p:sp>
      <p:pic>
        <p:nvPicPr>
          <p:cNvPr id="6" name="Picture 5" descr="Brush slide 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44" y="2345434"/>
            <a:ext cx="9144000" cy="254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6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The spline on each </a:t>
            </a:r>
            <a:r>
              <a:rPr lang="en-US" dirty="0" err="1">
                <a:solidFill>
                  <a:schemeClr val="accent1"/>
                </a:solidFill>
              </a:rPr>
              <a:t>Tennant</a:t>
            </a:r>
            <a:r>
              <a:rPr lang="en-US" i="1" dirty="0" err="1">
                <a:solidFill>
                  <a:schemeClr val="accent1"/>
                </a:solidFill>
              </a:rPr>
              <a:t>True</a:t>
            </a:r>
            <a:r>
              <a:rPr lang="en-US" dirty="0">
                <a:solidFill>
                  <a:schemeClr val="accent1"/>
                </a:solidFill>
              </a:rPr>
              <a:t>® brush tube is extruded as part of the brush manufacturing process to ensure the best fit on Tennant machines.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/>
        <p:txBody>
          <a:bodyPr>
            <a:noAutofit/>
          </a:bodyPr>
          <a:lstStyle/>
          <a:p>
            <a:pPr marL="285750" lvl="0" indent="-285750">
              <a:lnSpc>
                <a:spcPct val="70000"/>
              </a:lnSpc>
              <a:spcBef>
                <a:spcPts val="1200"/>
              </a:spcBef>
            </a:pPr>
            <a:r>
              <a:rPr lang="en-US" dirty="0"/>
              <a:t>Adaptor and screws needed to fit a Tennant machine can negatively impact installation and performance</a:t>
            </a:r>
          </a:p>
          <a:p>
            <a:pPr marL="285750" lvl="0" indent="-285750">
              <a:lnSpc>
                <a:spcPct val="70000"/>
              </a:lnSpc>
              <a:spcBef>
                <a:spcPts val="1200"/>
              </a:spcBef>
            </a:pPr>
            <a:r>
              <a:rPr lang="en-US" dirty="0"/>
              <a:t>Screws may interfere with the brush drive plug during installation </a:t>
            </a:r>
          </a:p>
          <a:p>
            <a:pPr marL="285750" lvl="0" indent="-285750">
              <a:lnSpc>
                <a:spcPct val="70000"/>
              </a:lnSpc>
              <a:spcBef>
                <a:spcPts val="1200"/>
              </a:spcBef>
            </a:pPr>
            <a:r>
              <a:rPr lang="en-US" dirty="0"/>
              <a:t>Difficult to install</a:t>
            </a:r>
          </a:p>
          <a:p>
            <a:pPr>
              <a:lnSpc>
                <a:spcPct val="70000"/>
              </a:lnSpc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Cylindrical Brush</a:t>
            </a:r>
            <a:r>
              <a:rPr lang="en-US" dirty="0"/>
              <a:t>: </a:t>
            </a:r>
            <a:r>
              <a:rPr lang="en-US" b="1" dirty="0"/>
              <a:t>Spline </a:t>
            </a:r>
            <a:r>
              <a:rPr lang="en-US" b="1" dirty="0" smtClean="0"/>
              <a:t>Drive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2"/>
          </p:nvPr>
        </p:nvSpPr>
        <p:spPr/>
        <p:txBody>
          <a:bodyPr>
            <a:normAutofit/>
          </a:bodyPr>
          <a:lstStyle/>
          <a:p>
            <a:pPr marL="285750" indent="-285750"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Spline extruded as part of the brush tube</a:t>
            </a:r>
          </a:p>
          <a:p>
            <a:pPr marL="285750" indent="-285750"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Designed for Tennant machines; no adaptor required </a:t>
            </a:r>
          </a:p>
          <a:p>
            <a:pPr marL="285750" indent="-285750"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Easy installation and high </a:t>
            </a:r>
            <a:r>
              <a:rPr lang="en-US" dirty="0" smtClean="0"/>
              <a:t>performance</a:t>
            </a:r>
            <a:endParaRPr lang="en-US" dirty="0"/>
          </a:p>
        </p:txBody>
      </p:sp>
      <p:pic>
        <p:nvPicPr>
          <p:cNvPr id="6" name="Picture 5" descr="Brush slide 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" y="2562257"/>
            <a:ext cx="914400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2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21150" y="3001963"/>
            <a:ext cx="5022850" cy="3302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Every detail </a:t>
            </a:r>
            <a:r>
              <a:rPr lang="en-US" b="1" dirty="0" smtClean="0">
                <a:solidFill>
                  <a:schemeClr val="bg1"/>
                </a:solidFill>
              </a:rPr>
              <a:t>matters—Tennant</a:t>
            </a:r>
            <a:r>
              <a:rPr lang="en-US" b="1" i="1" dirty="0" smtClean="0">
                <a:solidFill>
                  <a:schemeClr val="bg1"/>
                </a:solidFill>
              </a:rPr>
              <a:t>True</a:t>
            </a:r>
            <a:r>
              <a:rPr lang="en-US" b="1" dirty="0" smtClean="0">
                <a:solidFill>
                  <a:schemeClr val="bg1"/>
                </a:solidFill>
              </a:rPr>
              <a:t>® </a:t>
            </a:r>
            <a:r>
              <a:rPr lang="en-US" b="1" dirty="0">
                <a:solidFill>
                  <a:schemeClr val="bg1"/>
                </a:solidFill>
              </a:rPr>
              <a:t>s</a:t>
            </a:r>
            <a:r>
              <a:rPr lang="en-US" b="1" dirty="0" smtClean="0">
                <a:solidFill>
                  <a:schemeClr val="bg1"/>
                </a:solidFill>
              </a:rPr>
              <a:t>queegees </a:t>
            </a:r>
            <a:r>
              <a:rPr lang="en-US" b="1" dirty="0">
                <a:solidFill>
                  <a:schemeClr val="bg1"/>
                </a:solidFill>
              </a:rPr>
              <a:t>are precision </a:t>
            </a:r>
            <a:r>
              <a:rPr lang="en-US" b="1" dirty="0" smtClean="0">
                <a:solidFill>
                  <a:schemeClr val="bg1"/>
                </a:solidFill>
              </a:rPr>
              <a:t>engineered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for </a:t>
            </a:r>
            <a:r>
              <a:rPr lang="en-US" b="1" dirty="0">
                <a:solidFill>
                  <a:schemeClr val="bg1"/>
                </a:solidFill>
              </a:rPr>
              <a:t>quality</a:t>
            </a:r>
            <a:endParaRPr lang="en-US" dirty="0">
              <a:solidFill>
                <a:schemeClr val="bg1"/>
              </a:solidFill>
            </a:endParaRPr>
          </a:p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dirty="0">
                <a:solidFill>
                  <a:schemeClr val="bg1"/>
                </a:solidFill>
              </a:rPr>
              <a:t>Designed specifically for your Tennant machine</a:t>
            </a:r>
          </a:p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dirty="0">
                <a:solidFill>
                  <a:schemeClr val="bg1"/>
                </a:solidFill>
              </a:rPr>
              <a:t>Maximize cleaning effectiveness in one pass</a:t>
            </a:r>
          </a:p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dirty="0">
                <a:solidFill>
                  <a:schemeClr val="bg1"/>
                </a:solidFill>
              </a:rPr>
              <a:t>Only </a:t>
            </a:r>
            <a:r>
              <a:rPr lang="en-US" dirty="0" smtClean="0">
                <a:solidFill>
                  <a:schemeClr val="bg1"/>
                </a:solidFill>
              </a:rPr>
              <a:t>Tennant</a:t>
            </a:r>
            <a:r>
              <a:rPr lang="en-US" i="1" dirty="0" smtClean="0">
                <a:solidFill>
                  <a:schemeClr val="bg1"/>
                </a:solidFill>
              </a:rPr>
              <a:t>True</a:t>
            </a:r>
            <a:r>
              <a:rPr lang="en-US" dirty="0" smtClean="0">
                <a:solidFill>
                  <a:schemeClr val="bg1"/>
                </a:solidFill>
              </a:rPr>
              <a:t>® </a:t>
            </a:r>
            <a:r>
              <a:rPr lang="en-US" dirty="0">
                <a:solidFill>
                  <a:schemeClr val="bg1"/>
                </a:solidFill>
              </a:rPr>
              <a:t>s</a:t>
            </a:r>
            <a:r>
              <a:rPr lang="en-US" dirty="0" smtClean="0">
                <a:solidFill>
                  <a:schemeClr val="bg1"/>
                </a:solidFill>
              </a:rPr>
              <a:t>queegees </a:t>
            </a:r>
            <a:r>
              <a:rPr lang="en-US" dirty="0">
                <a:solidFill>
                  <a:schemeClr val="bg1"/>
                </a:solidFill>
              </a:rPr>
              <a:t>are designed to fit perfectly in Tennant machines and maximize liquid collection and pickup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4121634" y="1555721"/>
            <a:ext cx="4503751" cy="996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dirty="0" smtClean="0">
                <a:solidFill>
                  <a:srgbClr val="0090BE"/>
                </a:solidFill>
              </a:rPr>
              <a:t>TENNANT</a:t>
            </a:r>
            <a:r>
              <a:rPr lang="en-US" sz="3600" i="1" dirty="0" smtClean="0">
                <a:solidFill>
                  <a:srgbClr val="0090BE"/>
                </a:solidFill>
              </a:rPr>
              <a:t>TRUE</a:t>
            </a:r>
            <a:r>
              <a:rPr lang="en-US" sz="3600" dirty="0" smtClean="0">
                <a:solidFill>
                  <a:srgbClr val="0090BE"/>
                </a:solidFill>
              </a:rPr>
              <a:t>®</a:t>
            </a:r>
            <a:br>
              <a:rPr lang="en-US" sz="3600" dirty="0" smtClean="0">
                <a:solidFill>
                  <a:srgbClr val="0090BE"/>
                </a:solidFill>
              </a:rPr>
            </a:br>
            <a:r>
              <a:rPr lang="en-US" sz="5400" b="1" dirty="0" smtClean="0">
                <a:solidFill>
                  <a:srgbClr val="0090BE"/>
                </a:solidFill>
              </a:rPr>
              <a:t>SQUEEGEES</a:t>
            </a:r>
            <a:endParaRPr lang="en-US" sz="5400" b="1" dirty="0">
              <a:solidFill>
                <a:srgbClr val="0090BE"/>
              </a:solidFill>
            </a:endParaRPr>
          </a:p>
        </p:txBody>
      </p:sp>
      <p:pic>
        <p:nvPicPr>
          <p:cNvPr id="9" name="Picture 8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3" t="1162" r="3904" b="1530"/>
          <a:stretch/>
        </p:blipFill>
        <p:spPr>
          <a:xfrm>
            <a:off x="0" y="0"/>
            <a:ext cx="3794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9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/>
                </a:solidFill>
              </a:rPr>
              <a:t>Tennant</a:t>
            </a:r>
            <a:r>
              <a:rPr lang="en-US" i="1" dirty="0" err="1">
                <a:solidFill>
                  <a:schemeClr val="accent1"/>
                </a:solidFill>
              </a:rPr>
              <a:t>True</a:t>
            </a:r>
            <a:r>
              <a:rPr lang="en-US" dirty="0">
                <a:solidFill>
                  <a:schemeClr val="accent1"/>
                </a:solidFill>
              </a:rPr>
              <a:t>® squeegees are consistently precision-cut using the highest quality cutting blades, ensuring optimal control of water and air. 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Poor seal with floor surface</a:t>
            </a:r>
          </a:p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Badly cut edges can allow water to </a:t>
            </a:r>
            <a:r>
              <a:rPr lang="en-US" dirty="0" smtClean="0">
                <a:solidFill>
                  <a:srgbClr val="505050"/>
                </a:solidFill>
              </a:rPr>
              <a:t>escape</a:t>
            </a:r>
            <a:endParaRPr lang="en-US" dirty="0">
              <a:solidFill>
                <a:srgbClr val="50505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Precision Cut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pPr marL="28575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Better seal with floor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Sharply cut edges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Specialized </a:t>
            </a:r>
            <a:r>
              <a:rPr lang="en-US" dirty="0" smtClean="0">
                <a:solidFill>
                  <a:srgbClr val="505050"/>
                </a:solidFill>
              </a:rPr>
              <a:t>tooling</a:t>
            </a:r>
            <a:endParaRPr lang="en-US" dirty="0">
              <a:solidFill>
                <a:srgbClr val="505050"/>
              </a:solidFill>
            </a:endParaRPr>
          </a:p>
        </p:txBody>
      </p:sp>
      <p:pic>
        <p:nvPicPr>
          <p:cNvPr id="9" name="Picture 8" descr="Squeegee slide 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7180"/>
            <a:ext cx="9144000" cy="251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0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/>
                </a:solidFill>
              </a:rPr>
              <a:t>Tennant</a:t>
            </a:r>
            <a:r>
              <a:rPr lang="en-US" i="1" dirty="0" err="1">
                <a:solidFill>
                  <a:schemeClr val="accent1"/>
                </a:solidFill>
              </a:rPr>
              <a:t>True</a:t>
            </a:r>
            <a:r>
              <a:rPr lang="en-US" dirty="0">
                <a:solidFill>
                  <a:schemeClr val="accent1"/>
                </a:solidFill>
              </a:rPr>
              <a:t>® squeegees are precisely angled for optimal edge contact with the floor, resulting in maximum water pick-up.  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Reduced water pick-up</a:t>
            </a:r>
          </a:p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Exaggerated </a:t>
            </a:r>
            <a:r>
              <a:rPr lang="en-US" dirty="0" smtClean="0">
                <a:solidFill>
                  <a:srgbClr val="505050"/>
                </a:solidFill>
              </a:rPr>
              <a:t>angle</a:t>
            </a:r>
            <a:endParaRPr lang="en-US" dirty="0">
              <a:solidFill>
                <a:srgbClr val="50505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Precise Angle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pPr marL="285750" indent="-285750">
              <a:spcBef>
                <a:spcPts val="1200"/>
              </a:spcBef>
            </a:pPr>
            <a:r>
              <a:rPr lang="en-US" dirty="0"/>
              <a:t>Improved water pick-up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/>
              <a:t>Precise </a:t>
            </a:r>
            <a:r>
              <a:rPr lang="en-US" dirty="0" smtClean="0"/>
              <a:t>angling</a:t>
            </a:r>
            <a:endParaRPr lang="en-US" dirty="0"/>
          </a:p>
        </p:txBody>
      </p:sp>
      <p:pic>
        <p:nvPicPr>
          <p:cNvPr id="7" name="Picture 6" descr="Squeegee slide 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" y="2299164"/>
            <a:ext cx="9144000" cy="252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9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The mounting holes on </a:t>
            </a:r>
            <a:r>
              <a:rPr lang="en-US" dirty="0" err="1">
                <a:solidFill>
                  <a:schemeClr val="accent1"/>
                </a:solidFill>
              </a:rPr>
              <a:t>Tennant</a:t>
            </a:r>
            <a:r>
              <a:rPr lang="en-US" i="1" dirty="0" err="1">
                <a:solidFill>
                  <a:schemeClr val="accent1"/>
                </a:solidFill>
              </a:rPr>
              <a:t>True</a:t>
            </a:r>
            <a:r>
              <a:rPr lang="en-US" dirty="0">
                <a:solidFill>
                  <a:schemeClr val="accent1"/>
                </a:solidFill>
              </a:rPr>
              <a:t>® squeegees are specifically cut for Tennant equipment, ensuring maximum water pick-up and the strongest vacuum seal. 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Potential rework and added labor costs</a:t>
            </a:r>
          </a:p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Sub-optimal fit</a:t>
            </a:r>
          </a:p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Poor water pick-</a:t>
            </a:r>
            <a:r>
              <a:rPr lang="en-US" dirty="0" smtClean="0">
                <a:solidFill>
                  <a:srgbClr val="505050"/>
                </a:solidFill>
              </a:rPr>
              <a:t>up</a:t>
            </a:r>
            <a:endParaRPr lang="en-US" dirty="0">
              <a:solidFill>
                <a:srgbClr val="50505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Aligned Mounting Holes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pPr marL="28575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Better water pick-up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Optimal mounting hole design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Stronger vacuum </a:t>
            </a:r>
            <a:r>
              <a:rPr lang="en-US" dirty="0" smtClean="0">
                <a:solidFill>
                  <a:srgbClr val="505050"/>
                </a:solidFill>
              </a:rPr>
              <a:t>seal</a:t>
            </a:r>
            <a:endParaRPr lang="en-US" dirty="0">
              <a:solidFill>
                <a:srgbClr val="505050"/>
              </a:solidFill>
            </a:endParaRPr>
          </a:p>
        </p:txBody>
      </p:sp>
      <p:pic>
        <p:nvPicPr>
          <p:cNvPr id="7" name="Picture 6" descr="Squeegee slide 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7" y="2698873"/>
            <a:ext cx="8312727" cy="171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0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/>
                </a:solidFill>
              </a:rPr>
              <a:t>Tennant</a:t>
            </a:r>
            <a:r>
              <a:rPr lang="en-US" i="1" dirty="0" err="1">
                <a:solidFill>
                  <a:schemeClr val="accent1"/>
                </a:solidFill>
              </a:rPr>
              <a:t>True</a:t>
            </a:r>
            <a:r>
              <a:rPr lang="en-US" dirty="0">
                <a:solidFill>
                  <a:schemeClr val="accent1"/>
                </a:solidFill>
              </a:rPr>
              <a:t>® squeegee blades are stitched securely to the mounting bar to eliminate gaps and movement and ensure the highest performance. 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/>
        <p:txBody>
          <a:bodyPr>
            <a:normAutofit/>
          </a:bodyPr>
          <a:lstStyle/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Sloppy stitching</a:t>
            </a:r>
          </a:p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Excessive blade movement and risk of tearing</a:t>
            </a:r>
          </a:p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Inferior water pick-up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Secure Stitching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pPr marL="28575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Consistent stitching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End-to-end stitching prevents movement and tears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Superior water pick-</a:t>
            </a:r>
            <a:r>
              <a:rPr lang="en-US" dirty="0" smtClean="0">
                <a:solidFill>
                  <a:srgbClr val="505050"/>
                </a:solidFill>
              </a:rPr>
              <a:t>up</a:t>
            </a:r>
            <a:endParaRPr lang="en-US" dirty="0">
              <a:solidFill>
                <a:srgbClr val="505050"/>
              </a:solidFill>
            </a:endParaRPr>
          </a:p>
        </p:txBody>
      </p:sp>
      <p:pic>
        <p:nvPicPr>
          <p:cNvPr id="7" name="Picture 6" descr="Squeegee slide 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4350"/>
            <a:ext cx="9144000" cy="1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03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96257" y="1621533"/>
            <a:ext cx="7351486" cy="55293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Quality control requirements in </a:t>
            </a:r>
            <a:r>
              <a:rPr lang="en-US" dirty="0" err="1">
                <a:solidFill>
                  <a:schemeClr val="accent1"/>
                </a:solidFill>
              </a:rPr>
              <a:t>Tennant</a:t>
            </a:r>
            <a:r>
              <a:rPr lang="en-US" i="1" dirty="0" err="1">
                <a:solidFill>
                  <a:schemeClr val="accent1"/>
                </a:solidFill>
              </a:rPr>
              <a:t>True</a:t>
            </a:r>
            <a:r>
              <a:rPr lang="en-US" dirty="0">
                <a:solidFill>
                  <a:schemeClr val="accent1"/>
                </a:solidFill>
              </a:rPr>
              <a:t>® squeegees ensure a straight extrusion. Even the smallest curves or angles in look-alike squeegees can diminish performance.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/>
        <p:txBody>
          <a:bodyPr>
            <a:normAutofit/>
          </a:bodyPr>
          <a:lstStyle/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Difficult to install</a:t>
            </a:r>
          </a:p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Reduced water pick-up</a:t>
            </a:r>
          </a:p>
          <a:p>
            <a:pPr marL="285750" lvl="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May be curved, angled, or bent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Blade </a:t>
            </a:r>
            <a:r>
              <a:rPr lang="en-US" dirty="0" smtClean="0">
                <a:solidFill>
                  <a:schemeClr val="accent2"/>
                </a:solidFill>
              </a:rPr>
              <a:t>Holder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pPr marL="28575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Easy to install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Excellent water pick-up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>
                <a:solidFill>
                  <a:srgbClr val="505050"/>
                </a:solidFill>
              </a:rPr>
              <a:t>Blade holder extruded </a:t>
            </a:r>
            <a:r>
              <a:rPr lang="en-US" dirty="0" smtClean="0">
                <a:solidFill>
                  <a:schemeClr val="bg1"/>
                </a:solidFill>
              </a:rPr>
              <a:t>straight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Placeholder 6" descr="Squeegee slide 31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58" b="-7458"/>
          <a:stretch>
            <a:fillRect/>
          </a:stretch>
        </p:blipFill>
        <p:spPr>
          <a:xfrm>
            <a:off x="-2" y="2322964"/>
            <a:ext cx="9144000" cy="2578609"/>
          </a:xfrm>
        </p:spPr>
      </p:pic>
    </p:spTree>
    <p:extLst>
      <p:ext uri="{BB962C8B-B14F-4D97-AF65-F5344CB8AC3E}">
        <p14:creationId xmlns:p14="http://schemas.microsoft.com/office/powerpoint/2010/main" val="332794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3043450"/>
            <a:ext cx="9144000" cy="38281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3793396"/>
            <a:ext cx="9144000" cy="68262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From the time you call for service, </a:t>
            </a:r>
            <a:r>
              <a:rPr lang="en-US" dirty="0" smtClean="0"/>
              <a:t>our target is to provide:</a:t>
            </a:r>
            <a:endParaRPr lang="en-US" dirty="0"/>
          </a:p>
          <a:p>
            <a:pPr marL="0" indent="0" algn="ctr">
              <a:buNone/>
            </a:pPr>
            <a:endParaRPr lang="en-US" i="1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573203" y="1323554"/>
            <a:ext cx="7656394" cy="12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rgbClr val="0090BE"/>
                </a:solidFill>
              </a:rPr>
              <a:t>SERVICE REQUESTS ARE</a:t>
            </a:r>
            <a:br>
              <a:rPr lang="en-US" sz="4400" dirty="0" smtClean="0">
                <a:solidFill>
                  <a:srgbClr val="0090BE"/>
                </a:solidFill>
              </a:rPr>
            </a:br>
            <a:r>
              <a:rPr lang="en-US" sz="8000" b="1" dirty="0" smtClean="0">
                <a:solidFill>
                  <a:srgbClr val="0090BE"/>
                </a:solidFill>
              </a:rPr>
              <a:t>TOP PRIORITY</a:t>
            </a:r>
            <a:endParaRPr lang="en-US" sz="4400" b="1" dirty="0">
              <a:solidFill>
                <a:srgbClr val="0090B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84252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solidFill>
                  <a:schemeClr val="accent1"/>
                </a:solidFill>
              </a:rPr>
              <a:t>Follow-up and a total satisfaction guarantee</a:t>
            </a: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143296" y="4429373"/>
            <a:ext cx="1023584" cy="81138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8000" b="1" dirty="0" smtClean="0">
                <a:solidFill>
                  <a:schemeClr val="accent2"/>
                </a:solidFill>
              </a:rPr>
              <a:t>2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sp>
        <p:nvSpPr>
          <p:cNvPr id="11" name="Title 5"/>
          <p:cNvSpPr txBox="1">
            <a:spLocks/>
          </p:cNvSpPr>
          <p:nvPr/>
        </p:nvSpPr>
        <p:spPr>
          <a:xfrm>
            <a:off x="908689" y="4402077"/>
            <a:ext cx="1253323" cy="67362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en-US" dirty="0" smtClean="0">
                <a:solidFill>
                  <a:schemeClr val="accent2"/>
                </a:solidFill>
              </a:rPr>
              <a:t>HOUR </a:t>
            </a:r>
            <a:r>
              <a:rPr lang="en-US" sz="2000" dirty="0" smtClean="0">
                <a:solidFill>
                  <a:schemeClr val="accent2"/>
                </a:solidFill>
              </a:rPr>
              <a:t>response time</a:t>
            </a:r>
            <a:br>
              <a:rPr lang="en-US" sz="2000" dirty="0" smtClean="0">
                <a:solidFill>
                  <a:schemeClr val="accent2"/>
                </a:solidFill>
              </a:rPr>
            </a:br>
            <a:endParaRPr lang="en-US" sz="5400" b="1" dirty="0">
              <a:solidFill>
                <a:schemeClr val="accent2"/>
              </a:solidFill>
            </a:endParaRPr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2593076" y="4456669"/>
            <a:ext cx="1305638" cy="81138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8000" b="1" dirty="0" smtClean="0">
                <a:solidFill>
                  <a:schemeClr val="accent2"/>
                </a:solidFill>
              </a:rPr>
              <a:t>24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3763354" y="4429373"/>
            <a:ext cx="1253323" cy="67362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en-US" dirty="0" smtClean="0">
                <a:solidFill>
                  <a:schemeClr val="accent2"/>
                </a:solidFill>
              </a:rPr>
              <a:t>HOUR </a:t>
            </a:r>
            <a:r>
              <a:rPr lang="en-US" sz="2000" dirty="0" smtClean="0">
                <a:solidFill>
                  <a:schemeClr val="accent2"/>
                </a:solidFill>
              </a:rPr>
              <a:t>visit</a:t>
            </a:r>
            <a:br>
              <a:rPr lang="en-US" sz="2000" dirty="0" smtClean="0">
                <a:solidFill>
                  <a:schemeClr val="accent2"/>
                </a:solidFill>
              </a:rPr>
            </a:br>
            <a:r>
              <a:rPr lang="en-US" sz="2000" dirty="0" smtClean="0">
                <a:solidFill>
                  <a:schemeClr val="accent2"/>
                </a:solidFill>
              </a:rPr>
              <a:t>time</a:t>
            </a:r>
            <a:br>
              <a:rPr lang="en-US" sz="2000" dirty="0" smtClean="0">
                <a:solidFill>
                  <a:schemeClr val="accent2"/>
                </a:solidFill>
              </a:rPr>
            </a:br>
            <a:endParaRPr lang="en-US" sz="5400" b="1" dirty="0">
              <a:solidFill>
                <a:schemeClr val="accent2"/>
              </a:solidFill>
            </a:endParaRPr>
          </a:p>
        </p:txBody>
      </p:sp>
      <p:sp>
        <p:nvSpPr>
          <p:cNvPr id="14" name="Title 5"/>
          <p:cNvSpPr txBox="1">
            <a:spLocks/>
          </p:cNvSpPr>
          <p:nvPr/>
        </p:nvSpPr>
        <p:spPr>
          <a:xfrm>
            <a:off x="5275989" y="4483965"/>
            <a:ext cx="2074673" cy="81138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8000" b="1" dirty="0" smtClean="0">
                <a:solidFill>
                  <a:schemeClr val="accent2"/>
                </a:solidFill>
              </a:rPr>
              <a:t>98%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sp>
        <p:nvSpPr>
          <p:cNvPr id="15" name="Title 5"/>
          <p:cNvSpPr txBox="1">
            <a:spLocks/>
          </p:cNvSpPr>
          <p:nvPr/>
        </p:nvSpPr>
        <p:spPr>
          <a:xfrm>
            <a:off x="7214182" y="4456669"/>
            <a:ext cx="1725112" cy="67362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en-US" sz="2400" dirty="0" smtClean="0">
                <a:solidFill>
                  <a:schemeClr val="accent2"/>
                </a:solidFill>
              </a:rPr>
              <a:t>Satisfaction </a:t>
            </a:r>
            <a:r>
              <a:rPr lang="en-US" sz="3600" dirty="0" smtClean="0">
                <a:solidFill>
                  <a:schemeClr val="accent2"/>
                </a:solidFill>
              </a:rPr>
              <a:t>RATING</a:t>
            </a:r>
            <a:r>
              <a:rPr lang="en-US" sz="1600" dirty="0" smtClean="0">
                <a:solidFill>
                  <a:schemeClr val="accent2"/>
                </a:solidFill>
              </a:rPr>
              <a:t/>
            </a:r>
            <a:br>
              <a:rPr lang="en-US" sz="1600" dirty="0" smtClean="0">
                <a:solidFill>
                  <a:schemeClr val="accent2"/>
                </a:solidFill>
              </a:rPr>
            </a:br>
            <a:endParaRPr lang="en-US" sz="4400" b="1" dirty="0">
              <a:solidFill>
                <a:schemeClr val="accent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61587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 smtClean="0">
                <a:solidFill>
                  <a:schemeClr val="accent1"/>
                </a:solidFill>
              </a:rPr>
              <a:t>On-the-spot answers via toll-free TechLine </a:t>
            </a:r>
            <a:endParaRPr lang="en-US" sz="2000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57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4240" y="173670"/>
            <a:ext cx="7409793" cy="686116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accent2"/>
                </a:solidFill>
              </a:rPr>
              <a:t>SERVICE REQUEST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</a:rPr>
              <a:t>Process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" y="1856096"/>
            <a:ext cx="9076944" cy="49746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53125" y="2042654"/>
            <a:ext cx="2353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Service Request Received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7405" y="2042654"/>
            <a:ext cx="1815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Tracking Order Number Assigned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39691" y="2042654"/>
            <a:ext cx="1330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Request Sent</a:t>
            </a:r>
            <a:br>
              <a:rPr lang="en-US" sz="1400" dirty="0" smtClean="0">
                <a:solidFill>
                  <a:schemeClr val="accent1"/>
                </a:solidFill>
              </a:rPr>
            </a:br>
            <a:r>
              <a:rPr lang="en-US" sz="1400" dirty="0" smtClean="0">
                <a:solidFill>
                  <a:schemeClr val="accent1"/>
                </a:solidFill>
              </a:rPr>
              <a:t>to Technician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214" y="4345770"/>
            <a:ext cx="2353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Technician </a:t>
            </a:r>
            <a:r>
              <a:rPr lang="en-US" sz="1400" dirty="0">
                <a:solidFill>
                  <a:schemeClr val="accent1"/>
                </a:solidFill>
              </a:rPr>
              <a:t>r</a:t>
            </a:r>
            <a:r>
              <a:rPr lang="en-US" sz="1400" dirty="0" smtClean="0">
                <a:solidFill>
                  <a:schemeClr val="accent1"/>
                </a:solidFill>
              </a:rPr>
              <a:t>esponds </a:t>
            </a:r>
          </a:p>
          <a:p>
            <a:r>
              <a:rPr lang="en-US" sz="1400" dirty="0" smtClean="0">
                <a:solidFill>
                  <a:schemeClr val="accent1"/>
                </a:solidFill>
              </a:rPr>
              <a:t>with ETA </a:t>
            </a:r>
            <a:br>
              <a:rPr lang="en-US" sz="1400" dirty="0" smtClean="0">
                <a:solidFill>
                  <a:schemeClr val="accent1"/>
                </a:solidFill>
              </a:rPr>
            </a:b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62382" y="4345770"/>
            <a:ext cx="1590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Service Complete and Review with Customer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39691" y="4345770"/>
            <a:ext cx="1630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Detailed Invoice</a:t>
            </a:r>
            <a:br>
              <a:rPr lang="en-US" sz="1400" dirty="0" smtClean="0">
                <a:solidFill>
                  <a:schemeClr val="accent1"/>
                </a:solidFill>
              </a:rPr>
            </a:br>
            <a:r>
              <a:rPr lang="en-US" sz="1400" dirty="0" smtClean="0">
                <a:solidFill>
                  <a:schemeClr val="accent1"/>
                </a:solidFill>
              </a:rPr>
              <a:t>Sent to Customer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521" y="4575010"/>
            <a:ext cx="828841" cy="82884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481" y="4579570"/>
            <a:ext cx="740432" cy="87304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631" y="2606448"/>
            <a:ext cx="932611" cy="6095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11" y="2426356"/>
            <a:ext cx="1828649" cy="91432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865" y="2069950"/>
            <a:ext cx="914400" cy="114604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377" y="4868989"/>
            <a:ext cx="914324" cy="68879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40" y="1807620"/>
            <a:ext cx="1121571" cy="9143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322" y="1943311"/>
            <a:ext cx="963088" cy="6156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646" y="1956959"/>
            <a:ext cx="1219099" cy="6156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71" y="4280641"/>
            <a:ext cx="1182526" cy="6156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818" y="4274545"/>
            <a:ext cx="1200813" cy="6217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363" y="4326853"/>
            <a:ext cx="1182526" cy="61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9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88526" y="2866029"/>
            <a:ext cx="7040880" cy="3111025"/>
          </a:xfrm>
          <a:prstGeom prst="rect">
            <a:avLst/>
          </a:prstGeom>
          <a:solidFill>
            <a:srgbClr val="FCB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3848" y="3166275"/>
            <a:ext cx="6737752" cy="2700575"/>
          </a:xfrm>
        </p:spPr>
        <p:txBody>
          <a:bodyPr/>
          <a:lstStyle/>
          <a:p>
            <a:pPr lvl="0">
              <a:spcBef>
                <a:spcPts val="1200"/>
              </a:spcBef>
              <a:buClr>
                <a:schemeClr val="bg1"/>
              </a:buClr>
            </a:pPr>
            <a:r>
              <a:rPr lang="en-US" sz="2400" dirty="0"/>
              <a:t>Manage your budget and reduce unplanned costs with our all-inclusive maintenance program</a:t>
            </a:r>
          </a:p>
          <a:p>
            <a:pPr lvl="0">
              <a:spcBef>
                <a:spcPts val="1200"/>
              </a:spcBef>
              <a:buClr>
                <a:schemeClr val="bg1"/>
              </a:buClr>
            </a:pPr>
            <a:r>
              <a:rPr lang="en-US" sz="2400" dirty="0"/>
              <a:t>Comprehensive coverage for </a:t>
            </a:r>
            <a:r>
              <a:rPr lang="en-US" sz="2400" dirty="0" smtClean="0"/>
              <a:t>planned </a:t>
            </a:r>
            <a:r>
              <a:rPr lang="en-US" sz="2400" dirty="0"/>
              <a:t>maintenance, breakdowns, brushes, </a:t>
            </a:r>
            <a:r>
              <a:rPr lang="en-US" sz="2400" dirty="0" smtClean="0"/>
              <a:t>batteries etc.</a:t>
            </a:r>
            <a:endParaRPr lang="en-US" sz="2400" dirty="0"/>
          </a:p>
          <a:p>
            <a:pPr lvl="0">
              <a:spcBef>
                <a:spcPts val="1200"/>
              </a:spcBef>
              <a:buClr>
                <a:schemeClr val="bg1"/>
              </a:buClr>
            </a:pPr>
            <a:r>
              <a:rPr lang="en-US" sz="2400" dirty="0"/>
              <a:t>Gold Service delivers peace of mind through optimized uptime and equipment </a:t>
            </a:r>
            <a:r>
              <a:rPr lang="en-US" sz="2400" dirty="0" smtClean="0"/>
              <a:t>life</a:t>
            </a:r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641443" y="1350850"/>
            <a:ext cx="7656394" cy="12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chemeClr val="accent2"/>
                </a:solidFill>
              </a:rPr>
              <a:t>TENNANT</a:t>
            </a:r>
            <a:r>
              <a:rPr lang="en-US" sz="4400" i="1" dirty="0" smtClean="0">
                <a:solidFill>
                  <a:schemeClr val="accent2"/>
                </a:solidFill>
              </a:rPr>
              <a:t>TRUE</a:t>
            </a:r>
            <a:r>
              <a:rPr lang="en-US" sz="4400" dirty="0" smtClean="0">
                <a:solidFill>
                  <a:schemeClr val="accent2"/>
                </a:solidFill>
              </a:rPr>
              <a:t>®</a:t>
            </a:r>
            <a:br>
              <a:rPr lang="en-US" sz="4400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>GOLD SERVICE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pic>
        <p:nvPicPr>
          <p:cNvPr id="2" name="Picture 1" descr="Service Guy silhouette_GREY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3" y="1350850"/>
            <a:ext cx="1971627" cy="535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5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56673" y="2866029"/>
            <a:ext cx="7040880" cy="34455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3706" y="3125334"/>
            <a:ext cx="6359857" cy="2837051"/>
          </a:xfrm>
        </p:spPr>
        <p:txBody>
          <a:bodyPr/>
          <a:lstStyle/>
          <a:p>
            <a:pPr lvl="0">
              <a:spcBef>
                <a:spcPts val="1200"/>
              </a:spcBef>
              <a:buClr>
                <a:schemeClr val="bg1"/>
              </a:buClr>
            </a:pPr>
            <a:r>
              <a:rPr lang="en-US" sz="2400" dirty="0"/>
              <a:t>Gain predictability and control over your budget with our planned maintenance program</a:t>
            </a:r>
          </a:p>
          <a:p>
            <a:pPr lvl="0">
              <a:spcBef>
                <a:spcPts val="1200"/>
              </a:spcBef>
              <a:buClr>
                <a:schemeClr val="bg1"/>
              </a:buClr>
            </a:pPr>
            <a:r>
              <a:rPr lang="en-US" sz="2400" dirty="0"/>
              <a:t>Peace of mind coverage for routine maintenance and comprehensive </a:t>
            </a:r>
            <a:r>
              <a:rPr lang="en-US" sz="2400" dirty="0" smtClean="0"/>
              <a:t>inspections </a:t>
            </a:r>
            <a:endParaRPr lang="en-US" sz="2400" dirty="0"/>
          </a:p>
          <a:p>
            <a:pPr lvl="0">
              <a:spcBef>
                <a:spcPts val="1200"/>
              </a:spcBef>
              <a:buClr>
                <a:schemeClr val="bg1"/>
              </a:buClr>
            </a:pPr>
            <a:r>
              <a:rPr lang="en-US" sz="2400" dirty="0"/>
              <a:t>Silver Service keeps your machines </a:t>
            </a:r>
            <a:r>
              <a:rPr lang="en-US" sz="2400" dirty="0" smtClean="0"/>
              <a:t>running</a:t>
            </a:r>
            <a:br>
              <a:rPr lang="en-US" sz="2400" dirty="0" smtClean="0"/>
            </a:br>
            <a:r>
              <a:rPr lang="en-US" sz="2400" dirty="0" smtClean="0"/>
              <a:t>at </a:t>
            </a:r>
            <a:r>
              <a:rPr lang="en-US" sz="2400" dirty="0"/>
              <a:t>top performance with quality </a:t>
            </a:r>
            <a:r>
              <a:rPr lang="en-US" sz="2400" dirty="0" smtClean="0"/>
              <a:t>Tennant</a:t>
            </a:r>
            <a:br>
              <a:rPr lang="en-US" sz="2400" dirty="0" smtClean="0"/>
            </a:br>
            <a:r>
              <a:rPr lang="en-US" sz="2400" dirty="0" smtClean="0"/>
              <a:t>OEM parts</a:t>
            </a:r>
          </a:p>
        </p:txBody>
      </p:sp>
      <p:sp>
        <p:nvSpPr>
          <p:cNvPr id="6" name="Title 5"/>
          <p:cNvSpPr txBox="1">
            <a:spLocks/>
          </p:cNvSpPr>
          <p:nvPr/>
        </p:nvSpPr>
        <p:spPr>
          <a:xfrm>
            <a:off x="600499" y="1350850"/>
            <a:ext cx="7656394" cy="12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chemeClr val="accent2"/>
                </a:solidFill>
              </a:rPr>
              <a:t>TENNANT</a:t>
            </a:r>
            <a:r>
              <a:rPr lang="en-US" sz="4400" i="1" dirty="0" smtClean="0">
                <a:solidFill>
                  <a:schemeClr val="accent2"/>
                </a:solidFill>
              </a:rPr>
              <a:t>TRUE</a:t>
            </a:r>
            <a:r>
              <a:rPr lang="en-US" sz="4400" dirty="0" smtClean="0">
                <a:solidFill>
                  <a:schemeClr val="accent2"/>
                </a:solidFill>
              </a:rPr>
              <a:t>®</a:t>
            </a:r>
            <a:br>
              <a:rPr lang="en-US" sz="4400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>SILVER SERVICE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pic>
        <p:nvPicPr>
          <p:cNvPr id="9" name="Picture 8" descr="Service Guy silhouette_GREY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213" y="1280100"/>
            <a:ext cx="2072502" cy="56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7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45522" y="2866029"/>
            <a:ext cx="7040880" cy="33832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86667" y="3105024"/>
            <a:ext cx="6469040" cy="2959882"/>
          </a:xfrm>
        </p:spPr>
        <p:txBody>
          <a:bodyPr/>
          <a:lstStyle/>
          <a:p>
            <a:pPr lvl="0">
              <a:spcBef>
                <a:spcPts val="1200"/>
              </a:spcBef>
              <a:buClr>
                <a:schemeClr val="bg1"/>
              </a:buClr>
            </a:pPr>
            <a:r>
              <a:rPr lang="en-US" sz="2400" dirty="0"/>
              <a:t>Tennant’s world class service is always just a phone call away</a:t>
            </a:r>
          </a:p>
          <a:p>
            <a:pPr lvl="0">
              <a:spcBef>
                <a:spcPts val="1200"/>
              </a:spcBef>
              <a:buClr>
                <a:schemeClr val="bg1"/>
              </a:buClr>
            </a:pPr>
            <a:r>
              <a:rPr lang="en-US" sz="2400" dirty="0"/>
              <a:t>Ensure your equipment is in top performance with regular service by a Tennant factory direct service pro</a:t>
            </a:r>
          </a:p>
          <a:p>
            <a:pPr lvl="0">
              <a:spcBef>
                <a:spcPts val="1200"/>
              </a:spcBef>
              <a:buClr>
                <a:schemeClr val="bg1"/>
              </a:buClr>
            </a:pPr>
            <a:r>
              <a:rPr lang="en-US" sz="2400" dirty="0"/>
              <a:t>Pay for </a:t>
            </a:r>
            <a:r>
              <a:rPr lang="en-US" sz="2400" dirty="0" smtClean="0"/>
              <a:t>the </a:t>
            </a:r>
            <a:r>
              <a:rPr lang="en-US" sz="2400" dirty="0"/>
              <a:t>service and parts you need when </a:t>
            </a:r>
            <a:r>
              <a:rPr lang="en-US" sz="2400" dirty="0" smtClean="0"/>
              <a:t> the </a:t>
            </a:r>
            <a:r>
              <a:rPr lang="en-US" sz="2400" dirty="0"/>
              <a:t>work is performed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5"/>
          <p:cNvSpPr txBox="1">
            <a:spLocks/>
          </p:cNvSpPr>
          <p:nvPr/>
        </p:nvSpPr>
        <p:spPr>
          <a:xfrm>
            <a:off x="750627" y="1350850"/>
            <a:ext cx="7656394" cy="12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chemeClr val="accent2"/>
                </a:solidFill>
              </a:rPr>
              <a:t>TENNANT</a:t>
            </a:r>
            <a:r>
              <a:rPr lang="en-US" sz="4400" i="1" dirty="0" smtClean="0">
                <a:solidFill>
                  <a:schemeClr val="accent2"/>
                </a:solidFill>
              </a:rPr>
              <a:t>TRUE</a:t>
            </a:r>
            <a:r>
              <a:rPr lang="en-US" sz="4400" dirty="0" smtClean="0">
                <a:solidFill>
                  <a:schemeClr val="accent2"/>
                </a:solidFill>
              </a:rPr>
              <a:t>®</a:t>
            </a:r>
            <a:br>
              <a:rPr lang="en-US" sz="4400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>PAY AS YOU GO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pic>
        <p:nvPicPr>
          <p:cNvPr id="7" name="Picture 6" descr="Service Guy silhouette_GREY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213" y="1280100"/>
            <a:ext cx="2072502" cy="56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2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240" y="173670"/>
            <a:ext cx="7409793" cy="686116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accent2"/>
                </a:solidFill>
              </a:rPr>
              <a:t>SERVICE OPTIONS </a:t>
            </a:r>
            <a:r>
              <a:rPr lang="en-US" dirty="0" smtClean="0">
                <a:solidFill>
                  <a:schemeClr val="accent2"/>
                </a:solidFill>
              </a:rPr>
              <a:t>that Fit Your Needs 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86" y="825500"/>
            <a:ext cx="6892993" cy="603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59441" y="5709422"/>
            <a:ext cx="1940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1"/>
                </a:solidFill>
              </a:rPr>
              <a:t>*Gold and Silver contracts are available in 36, 48 and 60 month increments.</a:t>
            </a:r>
            <a:endParaRPr lang="en-US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51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30564"/>
            <a:ext cx="8229600" cy="268692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Keep your equipment running at Peak Performance</a:t>
            </a:r>
          </a:p>
          <a:p>
            <a:r>
              <a:rPr lang="en-US" dirty="0"/>
              <a:t>Make decisions based on how the cleaning equipment is being used</a:t>
            </a:r>
          </a:p>
          <a:p>
            <a:r>
              <a:rPr lang="en-US" dirty="0"/>
              <a:t>Optimize performance and reduce your risk of breakdowns by servicing your machine and changing parts when needed</a:t>
            </a:r>
          </a:p>
          <a:p>
            <a:r>
              <a:rPr lang="en-US" dirty="0"/>
              <a:t>Flexible design enabling product enhancements and compatibility with Tennant’s future Asset Management solutions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itle 5"/>
          <p:cNvSpPr txBox="1">
            <a:spLocks/>
          </p:cNvSpPr>
          <p:nvPr/>
        </p:nvSpPr>
        <p:spPr>
          <a:xfrm>
            <a:off x="682387" y="1842178"/>
            <a:ext cx="7656394" cy="12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chemeClr val="accent2"/>
                </a:solidFill>
              </a:rPr>
              <a:t>SERVICE &amp; ASSET MANAGEMENT</a:t>
            </a:r>
            <a:br>
              <a:rPr lang="en-US" sz="4400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>REPORTING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" y="133495"/>
            <a:ext cx="1952780" cy="1708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626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431886"/>
            <a:ext cx="9144000" cy="4387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0" y="1009650"/>
            <a:ext cx="9144000" cy="1460500"/>
          </a:xfrm>
        </p:spPr>
        <p:txBody>
          <a:bodyPr/>
          <a:lstStyle/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rgbClr val="0090BE"/>
                </a:solidFill>
              </a:rPr>
              <a:t>DELIVERING</a:t>
            </a:r>
            <a:br>
              <a:rPr lang="en-US" sz="4400" dirty="0" smtClean="0">
                <a:solidFill>
                  <a:srgbClr val="0090BE"/>
                </a:solidFill>
              </a:rPr>
            </a:br>
            <a:r>
              <a:rPr lang="en-US" sz="8000" b="1" dirty="0" smtClean="0">
                <a:solidFill>
                  <a:srgbClr val="0090BE"/>
                </a:solidFill>
              </a:rPr>
              <a:t>RESULTS</a:t>
            </a:r>
            <a:endParaRPr lang="en-US" sz="4400" b="1" dirty="0">
              <a:solidFill>
                <a:srgbClr val="0090BE"/>
              </a:solidFill>
            </a:endParaRPr>
          </a:p>
        </p:txBody>
      </p:sp>
      <p:sp>
        <p:nvSpPr>
          <p:cNvPr id="19" name="Title 5"/>
          <p:cNvSpPr txBox="1">
            <a:spLocks/>
          </p:cNvSpPr>
          <p:nvPr/>
        </p:nvSpPr>
        <p:spPr>
          <a:xfrm>
            <a:off x="3285482" y="2679400"/>
            <a:ext cx="2688608" cy="10284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50000"/>
              </a:lnSpc>
            </a:pPr>
            <a:r>
              <a:rPr lang="en-US" sz="8000" b="1" dirty="0" smtClean="0">
                <a:solidFill>
                  <a:schemeClr val="accent2"/>
                </a:solidFill>
              </a:rPr>
              <a:t>3.8</a:t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3600" dirty="0" smtClean="0">
                <a:solidFill>
                  <a:schemeClr val="accent2"/>
                </a:solidFill>
              </a:rPr>
              <a:t>DAYS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sp>
        <p:nvSpPr>
          <p:cNvPr id="22" name="Title 5"/>
          <p:cNvSpPr txBox="1">
            <a:spLocks/>
          </p:cNvSpPr>
          <p:nvPr/>
        </p:nvSpPr>
        <p:spPr>
          <a:xfrm>
            <a:off x="3235601" y="4521441"/>
            <a:ext cx="3109448" cy="92370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8000" b="1" dirty="0" smtClean="0">
                <a:solidFill>
                  <a:schemeClr val="accent2"/>
                </a:solidFill>
              </a:rPr>
              <a:t>86.5%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03047" y="3636916"/>
            <a:ext cx="3998794" cy="593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Mean time between </a:t>
            </a:r>
            <a:r>
              <a:rPr lang="en-US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request and complete repair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687449" y="5355935"/>
            <a:ext cx="4181707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First time call to </a:t>
            </a:r>
            <a:r>
              <a:rPr lang="en-US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repair close (planned maintenance)</a:t>
            </a:r>
            <a:endParaRPr lang="en-US" sz="24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414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10936" y="3166281"/>
            <a:ext cx="6496335" cy="2959882"/>
          </a:xfrm>
        </p:spPr>
        <p:txBody>
          <a:bodyPr/>
          <a:lstStyle/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dirty="0">
                <a:solidFill>
                  <a:schemeClr val="bg1"/>
                </a:solidFill>
              </a:rPr>
              <a:t>Review the Tennant</a:t>
            </a:r>
            <a:r>
              <a:rPr lang="en-US" i="1" dirty="0">
                <a:solidFill>
                  <a:schemeClr val="bg1"/>
                </a:solidFill>
              </a:rPr>
              <a:t>True®</a:t>
            </a:r>
            <a:r>
              <a:rPr lang="en-US" dirty="0">
                <a:solidFill>
                  <a:schemeClr val="bg1"/>
                </a:solidFill>
              </a:rPr>
              <a:t> Service </a:t>
            </a:r>
            <a:r>
              <a:rPr lang="en-US" dirty="0" smtClean="0">
                <a:solidFill>
                  <a:schemeClr val="bg1"/>
                </a:solidFill>
              </a:rPr>
              <a:t>materials</a:t>
            </a:r>
          </a:p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dirty="0" smtClean="0">
                <a:solidFill>
                  <a:schemeClr val="bg1"/>
                </a:solidFill>
              </a:rPr>
              <a:t>Request </a:t>
            </a:r>
            <a:r>
              <a:rPr lang="en-US" dirty="0">
                <a:solidFill>
                  <a:schemeClr val="bg1"/>
                </a:solidFill>
              </a:rPr>
              <a:t>a detailed and customized quote for your facility</a:t>
            </a:r>
          </a:p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dirty="0" smtClean="0">
                <a:solidFill>
                  <a:schemeClr val="bg1"/>
                </a:solidFill>
              </a:rPr>
              <a:t>Become </a:t>
            </a:r>
            <a:r>
              <a:rPr lang="en-US" dirty="0">
                <a:solidFill>
                  <a:schemeClr val="bg1"/>
                </a:solidFill>
              </a:rPr>
              <a:t>an official </a:t>
            </a:r>
            <a:r>
              <a:rPr lang="en-US" dirty="0" smtClean="0">
                <a:solidFill>
                  <a:schemeClr val="bg1"/>
                </a:solidFill>
              </a:rPr>
              <a:t>Tennant</a:t>
            </a:r>
            <a:r>
              <a:rPr lang="en-US" i="1" dirty="0" smtClean="0">
                <a:solidFill>
                  <a:schemeClr val="bg1"/>
                </a:solidFill>
              </a:rPr>
              <a:t>True®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Service </a:t>
            </a:r>
            <a:r>
              <a:rPr lang="en-US" dirty="0" smtClean="0">
                <a:solidFill>
                  <a:schemeClr val="bg1"/>
                </a:solidFill>
              </a:rPr>
              <a:t>client</a:t>
            </a:r>
          </a:p>
          <a:p>
            <a:pPr lvl="0">
              <a:spcBef>
                <a:spcPts val="1200"/>
              </a:spcBef>
              <a:buClr>
                <a:schemeClr val="accent1"/>
              </a:buClr>
            </a:pPr>
            <a:r>
              <a:rPr lang="en-US" dirty="0" smtClean="0">
                <a:solidFill>
                  <a:schemeClr val="bg1"/>
                </a:solidFill>
              </a:rPr>
              <a:t>Meet </a:t>
            </a:r>
            <a:r>
              <a:rPr lang="en-US" dirty="0">
                <a:solidFill>
                  <a:schemeClr val="bg1"/>
                </a:solidFill>
              </a:rPr>
              <a:t>your Tennant</a:t>
            </a:r>
            <a:r>
              <a:rPr lang="en-US" i="1" dirty="0">
                <a:solidFill>
                  <a:schemeClr val="bg1"/>
                </a:solidFill>
              </a:rPr>
              <a:t>True®</a:t>
            </a:r>
            <a:r>
              <a:rPr lang="en-US" dirty="0">
                <a:solidFill>
                  <a:schemeClr val="bg1"/>
                </a:solidFill>
              </a:rPr>
              <a:t> Service </a:t>
            </a:r>
            <a:r>
              <a:rPr lang="en-US" dirty="0" smtClean="0">
                <a:solidFill>
                  <a:schemeClr val="bg1"/>
                </a:solidFill>
              </a:rPr>
              <a:t>technician </a:t>
            </a: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dirty="0">
                <a:solidFill>
                  <a:schemeClr val="bg1"/>
                </a:solidFill>
              </a:rPr>
              <a:t>Begin maximizing your uptime and protecting your </a:t>
            </a:r>
            <a:r>
              <a:rPr lang="en-US" dirty="0" smtClean="0">
                <a:solidFill>
                  <a:schemeClr val="bg1"/>
                </a:solidFill>
              </a:rPr>
              <a:t>budget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dirty="0" smtClean="0">
                <a:solidFill>
                  <a:schemeClr val="bg1"/>
                </a:solidFill>
              </a:rPr>
              <a:t>Contact </a:t>
            </a:r>
            <a:r>
              <a:rPr lang="en-US" dirty="0">
                <a:solidFill>
                  <a:schemeClr val="bg1"/>
                </a:solidFill>
              </a:rPr>
              <a:t>me with any questions</a:t>
            </a:r>
          </a:p>
          <a:p>
            <a:pPr lvl="0">
              <a:spcBef>
                <a:spcPts val="1200"/>
              </a:spcBef>
              <a:buClr>
                <a:schemeClr val="bg1"/>
              </a:buClr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894075" y="1376175"/>
            <a:ext cx="7792876" cy="12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400" dirty="0" smtClean="0">
                <a:solidFill>
                  <a:srgbClr val="0090BE"/>
                </a:solidFill>
              </a:rPr>
              <a:t>SERVICE SOLUTIONS</a:t>
            </a:r>
            <a:br>
              <a:rPr lang="en-US" sz="4400" dirty="0" smtClean="0">
                <a:solidFill>
                  <a:srgbClr val="0090BE"/>
                </a:solidFill>
              </a:rPr>
            </a:br>
            <a:r>
              <a:rPr lang="en-US" sz="8000" b="1" dirty="0" smtClean="0">
                <a:solidFill>
                  <a:srgbClr val="0090BE"/>
                </a:solidFill>
              </a:rPr>
              <a:t>NEXT STEPS</a:t>
            </a:r>
            <a:endParaRPr lang="en-US" sz="4400" b="1" dirty="0">
              <a:solidFill>
                <a:srgbClr val="0090B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26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894075" y="1376175"/>
            <a:ext cx="7792876" cy="12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8000" b="1" dirty="0" smtClean="0">
                <a:solidFill>
                  <a:srgbClr val="0090BE"/>
                </a:solidFill>
              </a:rPr>
              <a:t>THANK YOU</a:t>
            </a:r>
            <a:endParaRPr lang="en-US" sz="4400" b="1" dirty="0">
              <a:solidFill>
                <a:srgbClr val="0090B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28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05050"/>
      </a:accent1>
      <a:accent2>
        <a:srgbClr val="009BC9"/>
      </a:accent2>
      <a:accent3>
        <a:srgbClr val="77CAE2"/>
      </a:accent3>
      <a:accent4>
        <a:srgbClr val="B6C359"/>
      </a:accent4>
      <a:accent5>
        <a:srgbClr val="E97B2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curityType xmlns="0376508a-3691-412d-a127-f3009102e432">Secured Only</SecurityType>
    <UserRoles xmlns="0376508a-3691-412d-a127-f3009102e432"/>
    <SalesOrg xmlns="0376508a-3691-412d-a127-f3009102e432">
      <Value>9</Value>
    </SalesOrg>
    <Innovation xmlns="0376508a-3691-412d-a127-f3009102e432"/>
    <Sold_x002d_To xmlns="0376508a-3691-412d-a127-f3009102e432" xsi:nil="true"/>
    <CustomerGroup xmlns="0376508a-3691-412d-a127-f3009102e432"/>
    <SalesDistrict xmlns="0376508a-3691-412d-a127-f3009102e432">
      <Value>3</Value>
    </SalesDistrict>
    <Customer_x0020_Name xmlns="0376508a-3691-412d-a127-f3009102e432" xsi:nil="true"/>
    <Category xmlns="0376508a-3691-412d-a127-f3009102e432">
      <Value>15</Value>
    </Category>
    <MarketingChannel xmlns="0376508a-3691-412d-a127-f3009102e432">
      <Value>8</Value>
      <Value>15</Value>
      <Value>16</Value>
    </MarketingChannel>
    <SalesChannel xmlns="0376508a-3691-412d-a127-f3009102e432">
      <Value>4</Value>
    </SalesChannel>
    <Brand xmlns="0376508a-3691-412d-a127-f3009102e432">
      <Value>1</Value>
    </Brand>
    <Language xmlns="0376508a-3691-412d-a127-f3009102e432">
      <Value>1</Value>
    </Language>
    <Applications xmlns="0376508a-3691-412d-a127-f3009102e432"/>
    <Country xmlns="0376508a-3691-412d-a127-f3009102e432"/>
    <LiteratureType xmlns="0376508a-3691-412d-a127-f3009102e432">63</LiteratureType>
    <Industry xmlns="0376508a-3691-412d-a127-f3009102e432"/>
    <Product xmlns="0376508a-3691-412d-a127-f3009102e432">
      <Value>246</Value>
    </Product>
    <AssetType xmlns="0376508a-3691-412d-a127-f3009102e432">28</AssetTyp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891378B513214FBD163B593C0FE3ED" ma:contentTypeVersion="83" ma:contentTypeDescription="Create a new document." ma:contentTypeScope="" ma:versionID="03339e0d0d67e9735ef2d389b49b9619">
  <xsd:schema xmlns:xsd="http://www.w3.org/2001/XMLSchema" xmlns:xs="http://www.w3.org/2001/XMLSchema" xmlns:p="http://schemas.microsoft.com/office/2006/metadata/properties" xmlns:ns2="0376508a-3691-412d-a127-f3009102e432" targetNamespace="http://schemas.microsoft.com/office/2006/metadata/properties" ma:root="true" ma:fieldsID="42e70a105afa13c0aba71bd4d5669738" ns2:_="">
    <xsd:import namespace="0376508a-3691-412d-a127-f3009102e432"/>
    <xsd:element name="properties">
      <xsd:complexType>
        <xsd:sequence>
          <xsd:element name="documentManagement">
            <xsd:complexType>
              <xsd:all>
                <xsd:element ref="ns2:UserRoles" minOccurs="0"/>
                <xsd:element ref="ns2:MarketingChannel" minOccurs="0"/>
                <xsd:element ref="ns2:SalesOrg" minOccurs="0"/>
                <xsd:element ref="ns2:SalesDistrict" minOccurs="0"/>
                <xsd:element ref="ns2:Country" minOccurs="0"/>
                <xsd:element ref="ns2:Language" minOccurs="0"/>
                <xsd:element ref="ns2:SalesChannel" minOccurs="0"/>
                <xsd:element ref="ns2:Brand" minOccurs="0"/>
                <xsd:element ref="ns2:Product" minOccurs="0"/>
                <xsd:element ref="ns2:Category" minOccurs="0"/>
                <xsd:element ref="ns2:AssetType" minOccurs="0"/>
                <xsd:element ref="ns2:LiteratureType" minOccurs="0"/>
                <xsd:element ref="ns2:Innovation" minOccurs="0"/>
                <xsd:element ref="ns2:Applications" minOccurs="0"/>
                <xsd:element ref="ns2:Industry" minOccurs="0"/>
                <xsd:element ref="ns2:Sold_x002d_To" minOccurs="0"/>
                <xsd:element ref="ns2:SalesDistrictTitle" minOccurs="0"/>
                <xsd:element ref="ns2:ProductStatus" minOccurs="0"/>
                <xsd:element ref="ns2:SecurityType" minOccurs="0"/>
                <xsd:element ref="ns2:CategoryTitle" minOccurs="0"/>
                <xsd:element ref="ns2:CustomerGroup" minOccurs="0"/>
                <xsd:element ref="ns2:Customer_x0020_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6508a-3691-412d-a127-f3009102e432" elementFormDefault="qualified">
    <xsd:import namespace="http://schemas.microsoft.com/office/2006/documentManagement/types"/>
    <xsd:import namespace="http://schemas.microsoft.com/office/infopath/2007/PartnerControls"/>
    <xsd:element name="UserRoles" ma:index="2" nillable="true" ma:displayName="UserRoles" ma:description="* * * * * * IF PUBLIC LEAVE EMPTY * * * * * *" ma:list="{e2e3de3e-ccd2-4421-b68c-37c5f4e582ab}" ma:internalName="UserRoles" ma:readOnly="false" ma:showField="USERROLE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arketingChannel" ma:index="3" nillable="true" ma:displayName="MarketingChannel" ma:list="{ae493d90-adea-4c54-b050-fb6d6181909e}" ma:internalName="MarketingChannel" ma:readOnly="false" ma:showField="MARKETING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Org" ma:index="4" nillable="true" ma:displayName="SalesOrg" ma:list="{d3375561-d921-4af3-953a-7663adc0db1a}" ma:internalName="SalesOrg" ma:readOnly="false" ma:showField="SALESORG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District" ma:index="5" nillable="true" ma:displayName="SalesDistrict" ma:list="{50370e94-047c-45fb-b566-fc64f91bea86}" ma:internalName="SalesDistrict" ma:readOnly="false" ma:showField="SALESDISTRICT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untry" ma:index="6" nillable="true" ma:displayName="Country" ma:list="{24076f44-285e-4cb9-9651-bc8b6ea3b479}" ma:internalName="Country" ma:readOnly="false" ma:showField="Key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nguage" ma:index="7" nillable="true" ma:displayName="Language" ma:list="{68445780-4283-43b4-aad2-1fc4dc5f3482}" ma:internalName="Language" ma:readOnly="fals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Channel" ma:index="8" nillable="true" ma:displayName="SalesChannel" ma:list="{301a598e-3474-4381-9c1f-829689d8b57b}" ma:internalName="SalesChannel" ma:readOnly="false" ma:showField="SALES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rand" ma:index="9" nillable="true" ma:displayName="Brand" ma:list="{b92587f4-cafb-48a8-9d85-521e677a1cf5}" ma:internalName="Brand" ma:readOnly="false" ma:showField="BRAND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" ma:index="10" nillable="true" ma:displayName="Product" ma:list="{297b7c7a-5d0d-4982-9702-ea99fbb4a83e}" ma:internalName="Product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" ma:index="11" nillable="true" ma:displayName="Category" ma:list="{86fa95bb-c809-49ce-a1fb-f4fb7b1949a0}" ma:internalName="Category" ma:readOnly="false" ma:showField="ASSETCATEGO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Type" ma:index="12" nillable="true" ma:displayName="AssetType" ma:list="{7cf49b1b-e7dc-4c4d-adb7-5b3a783227c9}" ma:internalName="AssetType" ma:readOnly="false" ma:showField="ASSETTYPE_ID" ma:web="d2b0125b-2e6a-4122-affe-42934978f63b">
      <xsd:simpleType>
        <xsd:restriction base="dms:Lookup"/>
      </xsd:simpleType>
    </xsd:element>
    <xsd:element name="LiteratureType" ma:index="13" nillable="true" ma:displayName="LiteratureType" ma:description="BROCHURES, LEAFLETS, SPEC SHEETS &amp; RECOMMENDED PARTS ARE PUBLIC" ma:indexed="true" ma:list="{8c2f526d-9f00-4fcb-8da9-65219fb1fc57}" ma:internalName="LiteratureType" ma:readOnly="false" ma:showField="LITERATURETYPE_ID" ma:web="d2b0125b-2e6a-4122-affe-42934978f63b">
      <xsd:simpleType>
        <xsd:restriction base="dms:Lookup"/>
      </xsd:simpleType>
    </xsd:element>
    <xsd:element name="Innovation" ma:index="14" nillable="true" ma:displayName="Innovation" ma:list="{7288d138-aaf8-434c-b798-6f31447b8d88}" ma:internalName="Innovation" ma:showField="INNOV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15" nillable="true" ma:displayName="Applications" ma:list="{da2ac9bf-3537-4670-a3ae-d8d75070d1b9}" ma:internalName="Applications" ma:showField="APPLIC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ustry" ma:index="16" nillable="true" ma:displayName="Industry" ma:list="{d4223f80-87ca-4d48-85c1-b11f26073d7b}" ma:internalName="Industry" ma:showField="INDUST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old_x002d_To" ma:index="17" nillable="true" ma:displayName="Sold-To" ma:internalName="Sold_x002d_To">
      <xsd:simpleType>
        <xsd:restriction base="dms:Text"/>
      </xsd:simpleType>
    </xsd:element>
    <xsd:element name="SalesDistrictTitle" ma:index="20" nillable="true" ma:displayName="SalesDistrictTitle" ma:list="{50370e94-047c-45fb-b566-fc64f91bea86}" ma:internalName="SalesDistrict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Status" ma:index="21" nillable="true" ma:displayName="ProductStatus" ma:list="{297B7C7A-5D0D-4982-9702-EA99FBB4A83E}" ma:internalName="ProductStatus" ma:readOnly="true" ma:showField="CalculatedStatus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curityType" ma:index="26" nillable="true" ma:displayName="SecurityType" ma:default="Secured Only" ma:format="Dropdown" ma:internalName="SecurityType">
      <xsd:simpleType>
        <xsd:restriction base="dms:Choice">
          <xsd:enumeration value="Public"/>
          <xsd:enumeration value="Secured Only"/>
        </xsd:restriction>
      </xsd:simpleType>
    </xsd:element>
    <xsd:element name="CategoryTitle" ma:index="27" nillable="true" ma:displayName="CategoryTitle" ma:list="{86fa95bb-c809-49ce-a1fb-f4fb7b1949a0}" ma:internalName="Category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Group" ma:index="28" nillable="true" ma:displayName="CustomerGroup" ma:list="{1d487369-79c1-471a-aef5-6554842fae80}" ma:internalName="CustomerGroup" ma:showField="CustomerGroupI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_x0020_Name" ma:index="29" nillable="true" ma:displayName="Customer Name" ma:list="{a26128da-408a-40e4-8f46-322bff40bfec}" ma:internalName="Customer_x0020_Nam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7B8668-59CE-40BF-88D6-3C68F11878FA}"/>
</file>

<file path=customXml/itemProps2.xml><?xml version="1.0" encoding="utf-8"?>
<ds:datastoreItem xmlns:ds="http://schemas.openxmlformats.org/officeDocument/2006/customXml" ds:itemID="{BB4188A8-8F30-48F3-A66B-09A42C8A0F44}"/>
</file>

<file path=customXml/itemProps3.xml><?xml version="1.0" encoding="utf-8"?>
<ds:datastoreItem xmlns:ds="http://schemas.openxmlformats.org/officeDocument/2006/customXml" ds:itemID="{57C2A4CD-6B6C-4F55-8685-BC7DDC1DDBE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1369</Words>
  <Application>Microsoft Office PowerPoint</Application>
  <PresentationFormat>On-screen Show (4:3)</PresentationFormat>
  <Paragraphs>250</Paragraphs>
  <Slides>41</Slides>
  <Notes>10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Disk Brush: Solution Holes </vt:lpstr>
      <vt:lpstr>Disk Brush: Drain Holes</vt:lpstr>
      <vt:lpstr>Disk Brush: Flair Diameter</vt:lpstr>
      <vt:lpstr>Cylindrical Brush: Manufacturing Standards </vt:lpstr>
      <vt:lpstr>Cylindrical Brush: Spline Drive</vt:lpstr>
      <vt:lpstr>PowerPoint Presentation</vt:lpstr>
      <vt:lpstr>Precision Cut </vt:lpstr>
      <vt:lpstr>Precise Angle</vt:lpstr>
      <vt:lpstr>Aligned Mounting Holes</vt:lpstr>
      <vt:lpstr>Secure Stitching</vt:lpstr>
      <vt:lpstr>Blade Holder</vt:lpstr>
      <vt:lpstr>PowerPoint Presentation</vt:lpstr>
      <vt:lpstr>SERVICE REQUEST Process</vt:lpstr>
      <vt:lpstr>PowerPoint Presentation</vt:lpstr>
      <vt:lpstr>PowerPoint Presentation</vt:lpstr>
      <vt:lpstr>PowerPoint Presentation</vt:lpstr>
      <vt:lpstr>SERVICE OPTIONS that Fit Your Needs </vt:lpstr>
      <vt:lpstr>PowerPoint Presentation</vt:lpstr>
      <vt:lpstr>DELIVERING RESULTS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Tennant &lt;em&gt;True&lt;/em&gt;&amp;reg; Service Presentation</dc:title>
  <dc:creator>Tennant</dc:creator>
  <cp:lastModifiedBy>Malisa Lieser</cp:lastModifiedBy>
  <cp:revision>282</cp:revision>
  <cp:lastPrinted>2013-12-30T17:19:36Z</cp:lastPrinted>
  <dcterms:created xsi:type="dcterms:W3CDTF">2013-04-22T18:42:54Z</dcterms:created>
  <dcterms:modified xsi:type="dcterms:W3CDTF">2014-05-30T19:13:43Z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0x01010044891378B513214FBD163B593C0FE3ED</vt:lpwstr>
  </property>
  <property fmtid="{D5CDD505-2E9C-101B-9397-08002B2CF9AE}" pid="3" name="Order">
    <vt:r8>988100</vt:r8>
  </property>
</Properties>
</file>